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1.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6"/>
  </p:sldMasterIdLst>
  <p:notesMasterIdLst>
    <p:notesMasterId r:id="rId7"/>
  </p:notesMasterIdLst>
  <p:sldIdLst>
    <p:sldId id="256" r:id="rId8"/>
  </p:sldIdLst>
  <p:sldSz cy="32918400" cx="438912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9576">
          <p15:clr>
            <a:srgbClr val="747775"/>
          </p15:clr>
        </p15:guide>
        <p15:guide id="2" pos="792">
          <p15:clr>
            <a:srgbClr val="747775"/>
          </p15:clr>
        </p15:guide>
        <p15:guide id="3" pos="756">
          <p15:clr>
            <a:srgbClr val="747775"/>
          </p15:clr>
        </p15:guide>
      </p15:sldGuideLst>
    </p:ext>
    <p:ext uri="GoogleSlidesCustomDataVersion2">
      <go:slidesCustomData xmlns:go="http://customooxmlschemas.google.com/" r:id="rId9" roundtripDataSignature="AMtx7mhaEldNUGLyt7Rwu3pwNMsajuom4w=="/>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5" name="Angeliki Athanasopoulou"/>
  <p:cmAuthor clrIdx="1" id="1" initials="" lastIdx="2" name="Andi"/>
  <p:cmAuthor clrIdx="2" id="2" initials="" lastIdx="1" name="Brooklyn Sheppard"/>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2527517-4DDC-4798-90A0-709FCD9FD4EC}">
  <a:tblStyle styleId="{12527517-4DDC-4798-90A0-709FCD9FD4EC}"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C3E9CC7F-C7BA-4DBF-8543-3E43F4F65441}"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623C92B2-1C2B-48CD-BA6C-0A99FADA544A}" styleName="Table_2">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9576" orient="horz"/>
        <p:guide pos="792"/>
        <p:guide pos="756"/>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customschemas.google.com/relationships/presentationmetadata" Target="metadata"/><Relationship Id="rId5" Type="http://schemas.openxmlformats.org/officeDocument/2006/relationships/commentAuthors" Target="commentAuthors.xml"/><Relationship Id="rId6" Type="http://schemas.openxmlformats.org/officeDocument/2006/relationships/slideMaster" Target="slideMasters/slideMaster1.xml"/><Relationship Id="rId7" Type="http://schemas.openxmlformats.org/officeDocument/2006/relationships/notesMaster" Target="notesMasters/notesMaster1.xml"/><Relationship Id="rId8" Type="http://schemas.openxmlformats.org/officeDocument/2006/relationships/slide" Target="slides/slide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6-02-21T06:04:07.941">
    <p:pos x="8631" y="11460"/>
    <p:text>Would be better to have the k=3 or k = 4 in these tables</p:text>
    <p:extLst>
      <p:ext uri="{C676402C-5697-4E1C-873F-D02D1690AC5C}">
        <p15:threadingInfo timeZoneBias="0"/>
      </p:ext>
      <p:ext uri="http://customooxmlschemas.google.com/">
        <go:slidesCustomData xmlns:go="http://customooxmlschemas.google.com/" commentPostId="AAAB0jlbvSg"/>
      </p:ext>
    </p:extLst>
  </p:cm>
  <p:cm authorId="1" idx="1" dt="2026-02-21T06:04:07.941">
    <p:pos x="8631" y="11460"/>
    <p:text>speech rate of prom word was only a sig predictor for these three models</p:text>
    <p:extLst>
      <p:ext uri="{C676402C-5697-4E1C-873F-D02D1690AC5C}">
        <p15:threadingInfo timeZoneBias="0">
          <p15:parentCm authorId="0" idx="1"/>
        </p15:threadingInfo>
      </p:ext>
      <p:ext uri="http://customooxmlschemas.google.com/">
        <go:slidesCustomData xmlns:go="http://customooxmlschemas.google.com/" commentPostId="AAABxzjERC0"/>
      </p:ext>
    </p:extLst>
  </p:cm>
  <p:cm authorId="0" idx="2" dt="2026-02-26T06:00:21.513">
    <p:pos x="18818" y="3470"/>
    <p:text>Do you mean production? Is it possible to find effects in perception if it's not produced by speakers?</p:text>
    <p:extLst>
      <p:ext uri="{C676402C-5697-4E1C-873F-D02D1690AC5C}">
        <p15:threadingInfo timeZoneBias="0"/>
      </p:ext>
      <p:ext uri="http://customooxmlschemas.google.com/">
        <go:slidesCustomData xmlns:go="http://customooxmlschemas.google.com/" commentPostId="AAAB0jlbvSA"/>
      </p:ext>
    </p:extLst>
  </p:cm>
  <p:cm authorId="1" idx="2" dt="2026-02-21T05:57:34.015">
    <p:pos x="18818" y="3470"/>
    <p:text>I mean that I believe brooklyn found that pitch accent + elongation makes utterances be perceived as more sarcastic, but didn't find that those features are actually used more in sarcasm eg. maybe those features are used in specific circumstances/rare</p:text>
    <p:extLst>
      <p:ext uri="{C676402C-5697-4E1C-873F-D02D1690AC5C}">
        <p15:threadingInfo timeZoneBias="0">
          <p15:parentCm authorId="0" idx="2"/>
        </p15:threadingInfo>
      </p:ext>
      <p:ext uri="http://customooxmlschemas.google.com/">
        <go:slidesCustomData xmlns:go="http://customooxmlschemas.google.com/" commentPostId="AAABxzjERCc"/>
      </p:ext>
    </p:extLst>
  </p:cm>
  <p:cm authorId="2" idx="1" dt="2026-02-26T06:00:21.513">
    <p:pos x="18818" y="3470"/>
    <p:text>Yes, our study wasn’t looking at production at all. We had phonetically trained speakers produce specific pitch accents, we didn’t ask them to produce sarcasm at all. So, yes ours was strictly perception. But I do think the better term here would be “production” instead of “expression”</p:text>
    <p:extLst>
      <p:ext uri="{C676402C-5697-4E1C-873F-D02D1690AC5C}">
        <p15:threadingInfo timeZoneBias="0">
          <p15:parentCm authorId="0" idx="2"/>
        </p15:threadingInfo>
      </p:ext>
      <p:ext uri="http://customooxmlschemas.google.com/">
        <go:slidesCustomData xmlns:go="http://customooxmlschemas.google.com/" commentPostId="AAAB1Iywcnc"/>
      </p:ext>
    </p:extLst>
  </p:cm>
  <p:cm authorId="0" idx="3" dt="2026-02-18T12:25:25.967">
    <p:pos x="468" y="3411"/>
    <p:text>Would be great to have examples of these for people to hear if they want</p:text>
    <p:extLst>
      <p:ext uri="{C676402C-5697-4E1C-873F-D02D1690AC5C}">
        <p15:threadingInfo timeZoneBias="0"/>
      </p:ext>
      <p:ext uri="http://customooxmlschemas.google.com/">
        <go:slidesCustomData xmlns:go="http://customooxmlschemas.google.com/" commentPostId="AAAB0gj3T2I"/>
      </p:ext>
    </p:extLst>
  </p:cm>
  <p:cm authorId="0" idx="4" dt="2026-02-19T11:39:54.549">
    <p:pos x="15138" y="8446"/>
    <p:text>Do we need both intensity graphs? Maybe add one for pitch.</p:text>
    <p:extLst>
      <p:ext uri="{C676402C-5697-4E1C-873F-D02D1690AC5C}">
        <p15:threadingInfo timeZoneBias="0"/>
      </p:ext>
      <p:ext uri="http://customooxmlschemas.google.com/">
        <go:slidesCustomData xmlns:go="http://customooxmlschemas.google.com/" commentPostId="AAAB0jlbvSk"/>
      </p:ext>
    </p:extLst>
  </p:cm>
  <p:cm authorId="0" idx="5" dt="2026-02-19T11:00:30.412">
    <p:pos x="18818" y="3570"/>
    <p:text>Not sure I understand this based on previous discussion</p:text>
    <p:extLst>
      <p:ext uri="{C676402C-5697-4E1C-873F-D02D1690AC5C}">
        <p15:threadingInfo timeZoneBias="0"/>
      </p:ext>
      <p:ext uri="http://customooxmlschemas.google.com/">
        <go:slidesCustomData xmlns:go="http://customooxmlschemas.google.com/" commentPostId="AAAB0jlbvRI"/>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 name="Shape 9"/>
        <p:cNvGrpSpPr/>
        <p:nvPr/>
      </p:nvGrpSpPr>
      <p:grpSpPr>
        <a:xfrm>
          <a:off x="0" y="0"/>
          <a:ext cx="0" cy="0"/>
          <a:chOff x="0" y="0"/>
          <a:chExt cx="0" cy="0"/>
        </a:xfrm>
      </p:grpSpPr>
      <p:sp>
        <p:nvSpPr>
          <p:cNvPr id="10" name="Google Shape;10;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8" name="Shape 8"/>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pic>
        <p:nvPicPr>
          <p:cNvPr id="6" name="Google Shape;6;p2"/>
          <p:cNvPicPr preferRelativeResize="0"/>
          <p:nvPr/>
        </p:nvPicPr>
        <p:blipFill rotWithShape="1">
          <a:blip r:embed="rId1">
            <a:alphaModFix/>
          </a:blip>
          <a:srcRect b="0" l="19633" r="0" t="0"/>
          <a:stretch/>
        </p:blipFill>
        <p:spPr>
          <a:xfrm>
            <a:off x="0" y="0"/>
            <a:ext cx="43891201" cy="4123950"/>
          </a:xfrm>
          <a:prstGeom prst="rect">
            <a:avLst/>
          </a:prstGeom>
          <a:noFill/>
          <a:ln>
            <a:noFill/>
          </a:ln>
        </p:spPr>
      </p:pic>
      <p:pic>
        <p:nvPicPr>
          <p:cNvPr id="7" name="Google Shape;7;p2"/>
          <p:cNvPicPr preferRelativeResize="0"/>
          <p:nvPr/>
        </p:nvPicPr>
        <p:blipFill rotWithShape="1">
          <a:blip r:embed="rId2">
            <a:alphaModFix/>
          </a:blip>
          <a:srcRect b="0" l="0" r="0" t="0"/>
          <a:stretch/>
        </p:blipFill>
        <p:spPr>
          <a:xfrm>
            <a:off x="0" y="32369760"/>
            <a:ext cx="43891200" cy="54864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comments" Target="../comments/comment1.xml"/><Relationship Id="rId4" Type="http://schemas.openxmlformats.org/officeDocument/2006/relationships/image" Target="../media/image5.png"/><Relationship Id="rId10" Type="http://schemas.openxmlformats.org/officeDocument/2006/relationships/image" Target="../media/image6.png"/><Relationship Id="rId9" Type="http://schemas.openxmlformats.org/officeDocument/2006/relationships/image" Target="../media/image7.png"/><Relationship Id="rId5" Type="http://schemas.openxmlformats.org/officeDocument/2006/relationships/image" Target="../media/image3.png"/><Relationship Id="rId6" Type="http://schemas.openxmlformats.org/officeDocument/2006/relationships/image" Target="../media/image8.jpg"/><Relationship Id="rId7" Type="http://schemas.openxmlformats.org/officeDocument/2006/relationships/image" Target="../media/image4.png"/><Relationship Id="rId8"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 name="Shape 12"/>
        <p:cNvGrpSpPr/>
        <p:nvPr/>
      </p:nvGrpSpPr>
      <p:grpSpPr>
        <a:xfrm>
          <a:off x="0" y="0"/>
          <a:ext cx="0" cy="0"/>
          <a:chOff x="0" y="0"/>
          <a:chExt cx="0" cy="0"/>
        </a:xfrm>
      </p:grpSpPr>
      <p:sp>
        <p:nvSpPr>
          <p:cNvPr id="13" name="Google Shape;13;p1"/>
          <p:cNvSpPr/>
          <p:nvPr/>
        </p:nvSpPr>
        <p:spPr>
          <a:xfrm>
            <a:off x="746200" y="15818275"/>
            <a:ext cx="11887200" cy="1408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 name="Google Shape;14;p1"/>
          <p:cNvSpPr/>
          <p:nvPr/>
        </p:nvSpPr>
        <p:spPr>
          <a:xfrm>
            <a:off x="13345950" y="5425550"/>
            <a:ext cx="15893400" cy="15079200"/>
          </a:xfrm>
          <a:prstGeom prst="rect">
            <a:avLst/>
          </a:prstGeom>
          <a:no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5" name="Google Shape;15;p1" title="download.png"/>
          <p:cNvPicPr preferRelativeResize="0"/>
          <p:nvPr/>
        </p:nvPicPr>
        <p:blipFill>
          <a:blip r:embed="rId4">
            <a:alphaModFix/>
          </a:blip>
          <a:stretch>
            <a:fillRect/>
          </a:stretch>
        </p:blipFill>
        <p:spPr>
          <a:xfrm>
            <a:off x="13902901" y="12337168"/>
            <a:ext cx="6979975" cy="6034146"/>
          </a:xfrm>
          <a:prstGeom prst="rect">
            <a:avLst/>
          </a:prstGeom>
          <a:noFill/>
          <a:ln cap="flat" cmpd="sng" w="9525">
            <a:solidFill>
              <a:schemeClr val="lt1"/>
            </a:solidFill>
            <a:prstDash val="solid"/>
            <a:miter lim="8000"/>
            <a:headEnd len="sm" w="sm" type="none"/>
            <a:tailEnd len="sm" w="sm" type="none"/>
          </a:ln>
        </p:spPr>
      </p:pic>
      <p:sp>
        <p:nvSpPr>
          <p:cNvPr id="16" name="Google Shape;16;p1"/>
          <p:cNvSpPr/>
          <p:nvPr/>
        </p:nvSpPr>
        <p:spPr>
          <a:xfrm>
            <a:off x="13373500" y="21742200"/>
            <a:ext cx="15893400" cy="10168800"/>
          </a:xfrm>
          <a:prstGeom prst="rect">
            <a:avLst/>
          </a:prstGeom>
          <a:no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 name="Google Shape;17;p1"/>
          <p:cNvSpPr txBox="1"/>
          <p:nvPr/>
        </p:nvSpPr>
        <p:spPr>
          <a:xfrm>
            <a:off x="2560025" y="148525"/>
            <a:ext cx="38888400" cy="4105800"/>
          </a:xfrm>
          <a:prstGeom prst="rect">
            <a:avLst/>
          </a:prstGeom>
          <a:noFill/>
          <a:ln>
            <a:noFill/>
          </a:ln>
        </p:spPr>
        <p:txBody>
          <a:bodyPr anchorCtr="0" anchor="t" bIns="45700" lIns="91425" spcFirstLastPara="1" rIns="91425" wrap="square" tIns="45700">
            <a:normAutofit fontScale="92500" lnSpcReduction="20000"/>
          </a:bodyPr>
          <a:lstStyle/>
          <a:p>
            <a:pPr indent="0" lvl="0" marL="0" marR="0" rtl="0" algn="ctr">
              <a:lnSpc>
                <a:spcPct val="120000"/>
              </a:lnSpc>
              <a:spcBef>
                <a:spcPts val="0"/>
              </a:spcBef>
              <a:spcAft>
                <a:spcPts val="0"/>
              </a:spcAft>
              <a:buNone/>
            </a:pPr>
            <a:r>
              <a:rPr b="1" lang="en-US" sz="11600">
                <a:solidFill>
                  <a:schemeClr val="lt1"/>
                </a:solidFill>
              </a:rPr>
              <a:t>Automatic Sarcasm Detection from Prosodic Features</a:t>
            </a:r>
            <a:br>
              <a:rPr b="1" i="0" lang="en-US" sz="11600" u="none" cap="none" strike="noStrike">
                <a:solidFill>
                  <a:schemeClr val="lt1"/>
                </a:solidFill>
                <a:latin typeface="Arial"/>
                <a:ea typeface="Arial"/>
                <a:cs typeface="Arial"/>
                <a:sym typeface="Arial"/>
              </a:rPr>
            </a:br>
            <a:r>
              <a:rPr b="1" i="0" lang="en-US" sz="8692" u="none" cap="none" strike="noStrike">
                <a:solidFill>
                  <a:schemeClr val="lt1"/>
                </a:solidFill>
                <a:latin typeface="Arial"/>
                <a:ea typeface="Arial"/>
                <a:cs typeface="Arial"/>
                <a:sym typeface="Arial"/>
                <a:extLst>
                  <a:ext uri="http://customooxmlschemas.google.com/">
                    <go:slidesCustomData xmlns:go="http://customooxmlschemas.google.com/" textRoundtripDataId="0"/>
                  </a:ext>
                </a:extLst>
              </a:rPr>
              <a:t>Andi Liu</a:t>
            </a:r>
            <a:r>
              <a:rPr b="1" i="0" lang="en-US" sz="8692" u="none" cap="none" strike="noStrike">
                <a:solidFill>
                  <a:schemeClr val="lt1"/>
                </a:solidFill>
                <a:latin typeface="Arial"/>
                <a:ea typeface="Arial"/>
                <a:cs typeface="Arial"/>
                <a:sym typeface="Arial"/>
              </a:rPr>
              <a:t> (Webber Academy)</a:t>
            </a:r>
            <a:endParaRPr b="1" i="0" sz="5240" u="none" cap="none" strike="noStrike">
              <a:solidFill>
                <a:schemeClr val="lt1"/>
              </a:solidFill>
              <a:latin typeface="Arial"/>
              <a:ea typeface="Arial"/>
              <a:cs typeface="Arial"/>
              <a:sym typeface="Arial"/>
            </a:endParaRPr>
          </a:p>
          <a:p>
            <a:pPr indent="0" lvl="0" marL="0" marR="0" rtl="0" algn="l">
              <a:lnSpc>
                <a:spcPct val="120000"/>
              </a:lnSpc>
              <a:spcBef>
                <a:spcPts val="0"/>
              </a:spcBef>
              <a:spcAft>
                <a:spcPts val="0"/>
              </a:spcAft>
              <a:buNone/>
            </a:pPr>
            <a:r>
              <a:t/>
            </a:r>
            <a:endParaRPr b="1" i="0" sz="7300" u="none" cap="none" strike="noStrike">
              <a:solidFill>
                <a:schemeClr val="lt1"/>
              </a:solidFill>
              <a:latin typeface="Calibri"/>
              <a:ea typeface="Calibri"/>
              <a:cs typeface="Calibri"/>
              <a:sym typeface="Calibri"/>
            </a:endParaRPr>
          </a:p>
        </p:txBody>
      </p:sp>
      <p:sp>
        <p:nvSpPr>
          <p:cNvPr id="18" name="Google Shape;18;p1"/>
          <p:cNvSpPr/>
          <p:nvPr/>
        </p:nvSpPr>
        <p:spPr>
          <a:xfrm>
            <a:off x="743535" y="4519697"/>
            <a:ext cx="11887200" cy="925500"/>
          </a:xfrm>
          <a:prstGeom prst="round2SameRect">
            <a:avLst>
              <a:gd fmla="val 16667" name="adj1"/>
              <a:gd fmla="val 0" name="adj2"/>
            </a:avLst>
          </a:prstGeom>
          <a:solidFill>
            <a:schemeClr val="accent2"/>
          </a:solidFill>
          <a:ln>
            <a:noFill/>
          </a:ln>
        </p:spPr>
        <p:txBody>
          <a:bodyPr anchorCtr="0" anchor="ctr" bIns="45700" lIns="91425" spcFirstLastPara="1" rIns="91425" wrap="square" tIns="45700">
            <a:noAutofit/>
          </a:bodyPr>
          <a:lstStyle/>
          <a:p>
            <a:pPr indent="0" lvl="0" marL="233363" marR="0" rtl="0" algn="l">
              <a:spcBef>
                <a:spcPts val="0"/>
              </a:spcBef>
              <a:spcAft>
                <a:spcPts val="0"/>
              </a:spcAft>
              <a:buNone/>
            </a:pPr>
            <a:r>
              <a:rPr b="1" lang="en-US" sz="4000">
                <a:solidFill>
                  <a:srgbClr val="FFFFFF"/>
                </a:solidFill>
                <a:latin typeface="Calibri"/>
                <a:ea typeface="Calibri"/>
                <a:cs typeface="Calibri"/>
                <a:sym typeface="Calibri"/>
              </a:rPr>
              <a:t>BACKGROUND</a:t>
            </a:r>
            <a:endParaRPr b="1" i="0" sz="4000" u="none" cap="none" strike="noStrike">
              <a:solidFill>
                <a:srgbClr val="FFFFFF"/>
              </a:solidFill>
              <a:latin typeface="Calibri"/>
              <a:ea typeface="Calibri"/>
              <a:cs typeface="Calibri"/>
              <a:sym typeface="Calibri"/>
            </a:endParaRPr>
          </a:p>
        </p:txBody>
      </p:sp>
      <p:sp>
        <p:nvSpPr>
          <p:cNvPr id="19" name="Google Shape;19;p1"/>
          <p:cNvSpPr/>
          <p:nvPr/>
        </p:nvSpPr>
        <p:spPr>
          <a:xfrm>
            <a:off x="743525" y="5416025"/>
            <a:ext cx="11887200" cy="11810400"/>
          </a:xfrm>
          <a:prstGeom prst="rect">
            <a:avLst/>
          </a:prstGeom>
          <a:no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431800" lvl="0" marL="681037"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 name="Google Shape;20;p1"/>
          <p:cNvSpPr/>
          <p:nvPr/>
        </p:nvSpPr>
        <p:spPr>
          <a:xfrm>
            <a:off x="29863897" y="4584547"/>
            <a:ext cx="13258800" cy="925590"/>
          </a:xfrm>
          <a:prstGeom prst="round2SameRect">
            <a:avLst>
              <a:gd fmla="val 16667" name="adj1"/>
              <a:gd fmla="val 0" name="adj2"/>
            </a:avLst>
          </a:prstGeom>
          <a:solidFill>
            <a:schemeClr val="accent2"/>
          </a:solidFill>
          <a:ln>
            <a:noFill/>
          </a:ln>
        </p:spPr>
        <p:txBody>
          <a:bodyPr anchorCtr="0" anchor="ctr" bIns="45700" lIns="91425" spcFirstLastPara="1" rIns="91425" wrap="square" tIns="45700">
            <a:noAutofit/>
          </a:bodyPr>
          <a:lstStyle/>
          <a:p>
            <a:pPr indent="0" lvl="0" marL="233362" marR="0" rtl="0" algn="l">
              <a:spcBef>
                <a:spcPts val="0"/>
              </a:spcBef>
              <a:spcAft>
                <a:spcPts val="0"/>
              </a:spcAft>
              <a:buNone/>
            </a:pPr>
            <a:r>
              <a:rPr b="1" lang="en-US" sz="4000">
                <a:solidFill>
                  <a:srgbClr val="FFFFFF"/>
                </a:solidFill>
                <a:latin typeface="Calibri"/>
                <a:ea typeface="Calibri"/>
                <a:cs typeface="Calibri"/>
                <a:sym typeface="Calibri"/>
              </a:rPr>
              <a:t>DISCUSSION</a:t>
            </a:r>
            <a:endParaRPr b="0" i="0" sz="1800" u="none" cap="none" strike="noStrike">
              <a:solidFill>
                <a:schemeClr val="lt1"/>
              </a:solidFill>
              <a:latin typeface="Calibri"/>
              <a:ea typeface="Calibri"/>
              <a:cs typeface="Calibri"/>
              <a:sym typeface="Calibri"/>
            </a:endParaRPr>
          </a:p>
        </p:txBody>
      </p:sp>
      <p:sp>
        <p:nvSpPr>
          <p:cNvPr id="21" name="Google Shape;21;p1"/>
          <p:cNvSpPr/>
          <p:nvPr/>
        </p:nvSpPr>
        <p:spPr>
          <a:xfrm>
            <a:off x="29863900" y="5456024"/>
            <a:ext cx="13258800" cy="17267700"/>
          </a:xfrm>
          <a:prstGeom prst="rect">
            <a:avLst/>
          </a:prstGeom>
          <a:noFill/>
          <a:ln cap="flat" cmpd="sng" w="9525">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lnSpc>
                <a:spcPct val="110000"/>
              </a:lnSpc>
              <a:spcBef>
                <a:spcPts val="0"/>
              </a:spcBef>
              <a:spcAft>
                <a:spcPts val="0"/>
              </a:spcAft>
              <a:buNone/>
            </a:pPr>
            <a:r>
              <a:t/>
            </a:r>
            <a:endParaRPr sz="1800">
              <a:solidFill>
                <a:schemeClr val="lt1"/>
              </a:solidFill>
              <a:latin typeface="Calibri"/>
              <a:ea typeface="Calibri"/>
              <a:cs typeface="Calibri"/>
              <a:sym typeface="Calibri"/>
            </a:endParaRPr>
          </a:p>
        </p:txBody>
      </p:sp>
      <p:sp>
        <p:nvSpPr>
          <p:cNvPr id="22" name="Google Shape;22;p1"/>
          <p:cNvSpPr/>
          <p:nvPr/>
        </p:nvSpPr>
        <p:spPr>
          <a:xfrm>
            <a:off x="743534" y="17401308"/>
            <a:ext cx="11887200" cy="966300"/>
          </a:xfrm>
          <a:prstGeom prst="round2SameRect">
            <a:avLst>
              <a:gd fmla="val 16667" name="adj1"/>
              <a:gd fmla="val 0" name="adj2"/>
            </a:avLst>
          </a:prstGeom>
          <a:solidFill>
            <a:schemeClr val="accent2"/>
          </a:solidFill>
          <a:ln>
            <a:noFill/>
          </a:ln>
        </p:spPr>
        <p:txBody>
          <a:bodyPr anchorCtr="0" anchor="ctr" bIns="45700" lIns="91425" spcFirstLastPara="1" rIns="91425" wrap="square" tIns="45700">
            <a:noAutofit/>
          </a:bodyPr>
          <a:lstStyle/>
          <a:p>
            <a:pPr indent="0" lvl="0" marL="233363" marR="0" rtl="0" algn="l">
              <a:spcBef>
                <a:spcPts val="0"/>
              </a:spcBef>
              <a:spcAft>
                <a:spcPts val="0"/>
              </a:spcAft>
              <a:buNone/>
            </a:pPr>
            <a:r>
              <a:rPr b="1" i="0" lang="en-US" sz="4000" u="none" cap="none" strike="noStrike">
                <a:solidFill>
                  <a:srgbClr val="FFFFFF"/>
                </a:solidFill>
                <a:latin typeface="Calibri"/>
                <a:ea typeface="Calibri"/>
                <a:cs typeface="Calibri"/>
                <a:sym typeface="Calibri"/>
              </a:rPr>
              <a:t>METHODOLOGY</a:t>
            </a:r>
            <a:endParaRPr b="0" i="0" sz="1800" u="none" cap="none" strike="noStrike">
              <a:solidFill>
                <a:schemeClr val="lt1"/>
              </a:solidFill>
              <a:latin typeface="Calibri"/>
              <a:ea typeface="Calibri"/>
              <a:cs typeface="Calibri"/>
              <a:sym typeface="Calibri"/>
            </a:endParaRPr>
          </a:p>
        </p:txBody>
      </p:sp>
      <p:sp>
        <p:nvSpPr>
          <p:cNvPr id="23" name="Google Shape;23;p1"/>
          <p:cNvSpPr/>
          <p:nvPr/>
        </p:nvSpPr>
        <p:spPr>
          <a:xfrm>
            <a:off x="743525" y="18371325"/>
            <a:ext cx="11873700" cy="13484700"/>
          </a:xfrm>
          <a:prstGeom prst="rect">
            <a:avLst/>
          </a:prstGeom>
          <a:noFill/>
          <a:ln cap="flat" cmpd="sng" w="9525">
            <a:solidFill>
              <a:srgbClr val="7F7F7F"/>
            </a:solidFill>
            <a:prstDash val="solid"/>
            <a:miter lim="800000"/>
            <a:headEnd len="sm" w="sm" type="none"/>
            <a:tailEnd len="sm" w="sm" type="none"/>
          </a:ln>
        </p:spPr>
        <p:txBody>
          <a:bodyPr anchorCtr="0" anchor="t" bIns="45700" lIns="91425" spcFirstLastPara="1" rIns="91425" wrap="square" tIns="45700">
            <a:noAutofit/>
          </a:bodyPr>
          <a:lstStyle/>
          <a:p>
            <a:pPr indent="-254000" lvl="1" marL="1147763" marR="0" rtl="0" algn="l">
              <a:lnSpc>
                <a:spcPct val="100000"/>
              </a:lnSpc>
              <a:spcBef>
                <a:spcPts val="0"/>
              </a:spcBef>
              <a:spcAft>
                <a:spcPts val="0"/>
              </a:spcAft>
              <a:buClr>
                <a:schemeClr val="lt1"/>
              </a:buClr>
              <a:buSzPts val="3200"/>
              <a:buFont typeface="Arial"/>
              <a:buNone/>
            </a:pPr>
            <a:r>
              <a:t/>
            </a:r>
            <a:endParaRPr b="0" i="0" sz="3200" u="none" cap="none" strike="noStrike">
              <a:solidFill>
                <a:srgbClr val="000000"/>
              </a:solidFill>
              <a:latin typeface="Calibri"/>
              <a:ea typeface="Calibri"/>
              <a:cs typeface="Calibri"/>
              <a:sym typeface="Calibri"/>
            </a:endParaRPr>
          </a:p>
        </p:txBody>
      </p:sp>
      <p:sp>
        <p:nvSpPr>
          <p:cNvPr id="24" name="Google Shape;24;p1"/>
          <p:cNvSpPr/>
          <p:nvPr/>
        </p:nvSpPr>
        <p:spPr>
          <a:xfrm>
            <a:off x="29853234" y="29598343"/>
            <a:ext cx="13255800" cy="928200"/>
          </a:xfrm>
          <a:prstGeom prst="round2SameRect">
            <a:avLst>
              <a:gd fmla="val 16667" name="adj1"/>
              <a:gd fmla="val 0" name="adj2"/>
            </a:avLst>
          </a:prstGeom>
          <a:solidFill>
            <a:schemeClr val="accent2"/>
          </a:solidFill>
          <a:ln>
            <a:noFill/>
          </a:ln>
        </p:spPr>
        <p:txBody>
          <a:bodyPr anchorCtr="0" anchor="ctr" bIns="45700" lIns="91425" spcFirstLastPara="1" rIns="91425" wrap="square" tIns="45700">
            <a:noAutofit/>
          </a:bodyPr>
          <a:lstStyle/>
          <a:p>
            <a:pPr indent="0" lvl="0" marL="233363" marR="0" rtl="0" algn="l">
              <a:spcBef>
                <a:spcPts val="0"/>
              </a:spcBef>
              <a:spcAft>
                <a:spcPts val="0"/>
              </a:spcAft>
              <a:buNone/>
            </a:pPr>
            <a:r>
              <a:rPr b="1" lang="en-US" sz="4000">
                <a:solidFill>
                  <a:srgbClr val="FFFFFF"/>
                </a:solidFill>
                <a:latin typeface="Calibri"/>
                <a:ea typeface="Calibri"/>
                <a:cs typeface="Calibri"/>
                <a:sym typeface="Calibri"/>
              </a:rPr>
              <a:t>ACKNOWLEDGMENTS</a:t>
            </a:r>
            <a:endParaRPr b="0" i="0" sz="1800" u="none" cap="none" strike="noStrike">
              <a:solidFill>
                <a:schemeClr val="lt1"/>
              </a:solidFill>
              <a:latin typeface="Calibri"/>
              <a:ea typeface="Calibri"/>
              <a:cs typeface="Calibri"/>
              <a:sym typeface="Calibri"/>
            </a:endParaRPr>
          </a:p>
        </p:txBody>
      </p:sp>
      <p:sp>
        <p:nvSpPr>
          <p:cNvPr id="25" name="Google Shape;25;p1"/>
          <p:cNvSpPr/>
          <p:nvPr/>
        </p:nvSpPr>
        <p:spPr>
          <a:xfrm>
            <a:off x="29865763" y="30525598"/>
            <a:ext cx="13258800" cy="1385400"/>
          </a:xfrm>
          <a:prstGeom prst="rect">
            <a:avLst/>
          </a:prstGeom>
          <a:noFill/>
          <a:ln cap="flat" cmpd="sng" w="9525">
            <a:solidFill>
              <a:srgbClr val="7F7F7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lang="en-US" sz="3200">
                <a:solidFill>
                  <a:schemeClr val="dk1"/>
                </a:solidFill>
                <a:latin typeface="Calibri"/>
                <a:ea typeface="Calibri"/>
                <a:cs typeface="Calibri"/>
                <a:sym typeface="Calibri"/>
              </a:rPr>
              <a:t>Special thanks goes to Dr Garcia and Ms Kale</a:t>
            </a:r>
            <a:endParaRPr sz="3200">
              <a:solidFill>
                <a:schemeClr val="dk1"/>
              </a:solidFill>
              <a:latin typeface="Calibri"/>
              <a:ea typeface="Calibri"/>
              <a:cs typeface="Calibri"/>
              <a:sym typeface="Calibri"/>
            </a:endParaRPr>
          </a:p>
        </p:txBody>
      </p:sp>
      <p:sp>
        <p:nvSpPr>
          <p:cNvPr id="26" name="Google Shape;26;p1"/>
          <p:cNvSpPr/>
          <p:nvPr/>
        </p:nvSpPr>
        <p:spPr>
          <a:xfrm>
            <a:off x="13345941" y="4554067"/>
            <a:ext cx="15893529" cy="925590"/>
          </a:xfrm>
          <a:prstGeom prst="round2SameRect">
            <a:avLst>
              <a:gd fmla="val 16667" name="adj1"/>
              <a:gd fmla="val 0" name="adj2"/>
            </a:avLst>
          </a:prstGeom>
          <a:solidFill>
            <a:schemeClr val="accent2"/>
          </a:solidFill>
          <a:ln>
            <a:noFill/>
          </a:ln>
        </p:spPr>
        <p:txBody>
          <a:bodyPr anchorCtr="0" anchor="ctr" bIns="45700" lIns="91425" spcFirstLastPara="1" rIns="91425" wrap="square" tIns="45700">
            <a:noAutofit/>
          </a:bodyPr>
          <a:lstStyle/>
          <a:p>
            <a:pPr indent="0" lvl="0" marL="233363" marR="0" rtl="0" algn="l">
              <a:spcBef>
                <a:spcPts val="0"/>
              </a:spcBef>
              <a:spcAft>
                <a:spcPts val="0"/>
              </a:spcAft>
              <a:buNone/>
            </a:pPr>
            <a:r>
              <a:rPr b="1" i="0" lang="en-US" sz="4000" u="none" cap="none" strike="noStrike">
                <a:solidFill>
                  <a:srgbClr val="FFFFFF"/>
                </a:solidFill>
                <a:latin typeface="Calibri"/>
                <a:ea typeface="Calibri"/>
                <a:cs typeface="Calibri"/>
                <a:sym typeface="Calibri"/>
              </a:rPr>
              <a:t>RESULTS: </a:t>
            </a:r>
            <a:r>
              <a:rPr b="1" lang="en-US" sz="4000">
                <a:solidFill>
                  <a:srgbClr val="FFFFFF"/>
                </a:solidFill>
                <a:latin typeface="Calibri"/>
                <a:ea typeface="Calibri"/>
                <a:cs typeface="Calibri"/>
                <a:sym typeface="Calibri"/>
              </a:rPr>
              <a:t>SIGNIFICANT PREDICTORS</a:t>
            </a:r>
            <a:endParaRPr b="0" i="0" sz="1800" u="none" cap="none" strike="noStrike">
              <a:solidFill>
                <a:schemeClr val="lt1"/>
              </a:solidFill>
              <a:latin typeface="Calibri"/>
              <a:ea typeface="Calibri"/>
              <a:cs typeface="Calibri"/>
              <a:sym typeface="Calibri"/>
            </a:endParaRPr>
          </a:p>
        </p:txBody>
      </p:sp>
      <p:sp>
        <p:nvSpPr>
          <p:cNvPr id="27" name="Google Shape;27;p1"/>
          <p:cNvSpPr/>
          <p:nvPr/>
        </p:nvSpPr>
        <p:spPr>
          <a:xfrm>
            <a:off x="29868684" y="22984103"/>
            <a:ext cx="13255800" cy="928200"/>
          </a:xfrm>
          <a:prstGeom prst="round2SameRect">
            <a:avLst>
              <a:gd fmla="val 16667" name="adj1"/>
              <a:gd fmla="val 0" name="adj2"/>
            </a:avLst>
          </a:prstGeom>
          <a:solidFill>
            <a:schemeClr val="accent2"/>
          </a:solidFill>
          <a:ln>
            <a:noFill/>
          </a:ln>
        </p:spPr>
        <p:txBody>
          <a:bodyPr anchorCtr="0" anchor="ctr" bIns="45700" lIns="91425" spcFirstLastPara="1" rIns="91425" wrap="square" tIns="45700">
            <a:noAutofit/>
          </a:bodyPr>
          <a:lstStyle/>
          <a:p>
            <a:pPr indent="0" lvl="0" marL="233363" marR="0" rtl="0" algn="l">
              <a:spcBef>
                <a:spcPts val="0"/>
              </a:spcBef>
              <a:spcAft>
                <a:spcPts val="0"/>
              </a:spcAft>
              <a:buNone/>
            </a:pPr>
            <a:r>
              <a:rPr b="1" i="0" lang="en-US" sz="4000" u="none" cap="none" strike="noStrike">
                <a:solidFill>
                  <a:srgbClr val="FFFFFF"/>
                </a:solidFill>
                <a:latin typeface="Calibri"/>
                <a:ea typeface="Calibri"/>
                <a:cs typeface="Calibri"/>
                <a:sym typeface="Calibri"/>
              </a:rPr>
              <a:t>CONCLUSION</a:t>
            </a:r>
            <a:endParaRPr b="0" i="0" sz="1800" u="none" cap="none" strike="noStrike">
              <a:solidFill>
                <a:schemeClr val="lt1"/>
              </a:solidFill>
              <a:latin typeface="Calibri"/>
              <a:ea typeface="Calibri"/>
              <a:cs typeface="Calibri"/>
              <a:sym typeface="Calibri"/>
            </a:endParaRPr>
          </a:p>
        </p:txBody>
      </p:sp>
      <p:sp>
        <p:nvSpPr>
          <p:cNvPr id="28" name="Google Shape;28;p1"/>
          <p:cNvSpPr/>
          <p:nvPr/>
        </p:nvSpPr>
        <p:spPr>
          <a:xfrm>
            <a:off x="29868688" y="23883650"/>
            <a:ext cx="13255500" cy="5484900"/>
          </a:xfrm>
          <a:prstGeom prst="rect">
            <a:avLst/>
          </a:prstGeom>
          <a:noFill/>
          <a:ln cap="flat" cmpd="sng" w="9525">
            <a:solidFill>
              <a:srgbClr val="7F7F7F"/>
            </a:solidFill>
            <a:prstDash val="solid"/>
            <a:miter lim="800000"/>
            <a:headEnd len="sm" w="sm" type="none"/>
            <a:tailEnd len="sm" w="sm" type="none"/>
          </a:ln>
        </p:spPr>
        <p:txBody>
          <a:bodyPr anchorCtr="0" anchor="t" bIns="45700" lIns="91425" spcFirstLastPara="1" rIns="91425" wrap="square" tIns="45700">
            <a:noAutofit/>
          </a:bodyPr>
          <a:lstStyle/>
          <a:p>
            <a:pPr indent="0" lvl="0" marL="457200" marR="0" rtl="0" algn="l">
              <a:spcBef>
                <a:spcPts val="0"/>
              </a:spcBef>
              <a:spcAft>
                <a:spcPts val="0"/>
              </a:spcAft>
              <a:buNone/>
            </a:pPr>
            <a:r>
              <a:t/>
            </a:r>
            <a:endParaRPr b="0" i="0" sz="3200" u="none" cap="none" strike="noStrike">
              <a:solidFill>
                <a:schemeClr val="lt1"/>
              </a:solidFill>
              <a:latin typeface="Calibri"/>
              <a:ea typeface="Calibri"/>
              <a:cs typeface="Calibri"/>
              <a:sym typeface="Calibri"/>
            </a:endParaRPr>
          </a:p>
        </p:txBody>
      </p:sp>
      <p:sp>
        <p:nvSpPr>
          <p:cNvPr id="29" name="Google Shape;29;p1"/>
          <p:cNvSpPr/>
          <p:nvPr/>
        </p:nvSpPr>
        <p:spPr>
          <a:xfrm>
            <a:off x="13361339" y="20816710"/>
            <a:ext cx="15893400" cy="925500"/>
          </a:xfrm>
          <a:prstGeom prst="round2SameRect">
            <a:avLst>
              <a:gd fmla="val 16667" name="adj1"/>
              <a:gd fmla="val 0" name="adj2"/>
            </a:avLst>
          </a:prstGeom>
          <a:solidFill>
            <a:schemeClr val="accent2"/>
          </a:solidFill>
          <a:ln>
            <a:noFill/>
          </a:ln>
        </p:spPr>
        <p:txBody>
          <a:bodyPr anchorCtr="0" anchor="ctr" bIns="45700" lIns="91425" spcFirstLastPara="1" rIns="91425" wrap="square" tIns="45700">
            <a:noAutofit/>
          </a:bodyPr>
          <a:lstStyle/>
          <a:p>
            <a:pPr indent="0" lvl="0" marL="233363" marR="0" rtl="0" algn="l">
              <a:spcBef>
                <a:spcPts val="0"/>
              </a:spcBef>
              <a:spcAft>
                <a:spcPts val="0"/>
              </a:spcAft>
              <a:buNone/>
            </a:pPr>
            <a:r>
              <a:rPr b="1" i="0" lang="en-US" sz="4000" u="none" cap="none" strike="noStrike">
                <a:solidFill>
                  <a:srgbClr val="FFFFFF"/>
                </a:solidFill>
                <a:latin typeface="Calibri"/>
                <a:ea typeface="Calibri"/>
                <a:cs typeface="Calibri"/>
                <a:sym typeface="Calibri"/>
              </a:rPr>
              <a:t>RESULTS: </a:t>
            </a:r>
            <a:r>
              <a:rPr b="1" lang="en-US" sz="4000">
                <a:solidFill>
                  <a:srgbClr val="FFFFFF"/>
                </a:solidFill>
                <a:latin typeface="Calibri"/>
                <a:ea typeface="Calibri"/>
                <a:cs typeface="Calibri"/>
                <a:sym typeface="Calibri"/>
              </a:rPr>
              <a:t>MODEL PERFORMANCE</a:t>
            </a:r>
            <a:endParaRPr b="0" i="0" sz="1800" u="none" cap="none" strike="noStrike">
              <a:solidFill>
                <a:schemeClr val="lt1"/>
              </a:solidFill>
              <a:latin typeface="Calibri"/>
              <a:ea typeface="Calibri"/>
              <a:cs typeface="Calibri"/>
              <a:sym typeface="Calibri"/>
            </a:endParaRPr>
          </a:p>
        </p:txBody>
      </p:sp>
      <p:sp>
        <p:nvSpPr>
          <p:cNvPr id="30" name="Google Shape;30;p1"/>
          <p:cNvSpPr/>
          <p:nvPr/>
        </p:nvSpPr>
        <p:spPr>
          <a:xfrm>
            <a:off x="29873600" y="5510125"/>
            <a:ext cx="13255800" cy="99645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lang="en-US" sz="3200" u="sng">
                <a:latin typeface="Calibri"/>
                <a:ea typeface="Calibri"/>
                <a:cs typeface="Calibri"/>
                <a:sym typeface="Calibri"/>
              </a:rPr>
              <a:t>Legendre </a:t>
            </a:r>
            <a:r>
              <a:rPr lang="en-US" sz="3200" u="sng">
                <a:latin typeface="Calibri"/>
                <a:ea typeface="Calibri"/>
                <a:cs typeface="Calibri"/>
                <a:sym typeface="Calibri"/>
              </a:rPr>
              <a:t>coefficients</a:t>
            </a:r>
            <a:endParaRPr sz="3200" u="sng">
              <a:latin typeface="Calibri"/>
              <a:ea typeface="Calibri"/>
              <a:cs typeface="Calibri"/>
              <a:sym typeface="Calibri"/>
            </a:endParaRPr>
          </a:p>
          <a:p>
            <a:pPr indent="-431800" lvl="0" marL="457200" marR="0" rtl="0" algn="l">
              <a:lnSpc>
                <a:spcPct val="110000"/>
              </a:lnSpc>
              <a:spcBef>
                <a:spcPts val="0"/>
              </a:spcBef>
              <a:spcAft>
                <a:spcPts val="0"/>
              </a:spcAft>
              <a:buSzPts val="3200"/>
              <a:buFont typeface="Calibri"/>
              <a:buChar char="●"/>
            </a:pPr>
            <a:r>
              <a:rPr lang="en-US" sz="3200">
                <a:latin typeface="Calibri"/>
                <a:ea typeface="Calibri"/>
                <a:cs typeface="Calibri"/>
                <a:sym typeface="Calibri"/>
              </a:rPr>
              <a:t>Not predictive or sarcasm types → pitch + intensity contours not </a:t>
            </a:r>
            <a:r>
              <a:rPr lang="en-US" sz="3200">
                <a:latin typeface="Calibri"/>
                <a:ea typeface="Calibri"/>
                <a:cs typeface="Calibri"/>
                <a:sym typeface="Calibri"/>
              </a:rPr>
              <a:t>distinct </a:t>
            </a:r>
            <a:r>
              <a:rPr lang="en-US" sz="3200">
                <a:latin typeface="Calibri"/>
                <a:ea typeface="Calibri"/>
                <a:cs typeface="Calibri"/>
                <a:sym typeface="Calibri"/>
              </a:rPr>
              <a:t>enough/difference not on </a:t>
            </a:r>
            <a:r>
              <a:rPr lang="en-US" sz="3200">
                <a:latin typeface="Calibri"/>
                <a:ea typeface="Calibri"/>
                <a:cs typeface="Calibri"/>
                <a:sym typeface="Calibri"/>
              </a:rPr>
              <a:t>prominent</a:t>
            </a:r>
            <a:r>
              <a:rPr lang="en-US" sz="3200">
                <a:latin typeface="Calibri"/>
                <a:ea typeface="Calibri"/>
                <a:cs typeface="Calibri"/>
                <a:sym typeface="Calibri"/>
              </a:rPr>
              <a:t> word</a:t>
            </a:r>
            <a:endParaRPr sz="3200">
              <a:latin typeface="Calibri"/>
              <a:ea typeface="Calibri"/>
              <a:cs typeface="Calibri"/>
              <a:sym typeface="Calibri"/>
            </a:endParaRPr>
          </a:p>
          <a:p>
            <a:pPr indent="-431800" lvl="0" marL="457200" marR="0" rtl="0" algn="l">
              <a:lnSpc>
                <a:spcPct val="110000"/>
              </a:lnSpc>
              <a:spcBef>
                <a:spcPts val="0"/>
              </a:spcBef>
              <a:spcAft>
                <a:spcPts val="0"/>
              </a:spcAft>
              <a:buSzPts val="3200"/>
              <a:buFont typeface="Calibri"/>
              <a:buChar char="●"/>
            </a:pPr>
            <a:r>
              <a:rPr lang="en-US" sz="3200">
                <a:latin typeface="Calibri"/>
                <a:ea typeface="Calibri"/>
                <a:cs typeface="Calibri"/>
                <a:sym typeface="Calibri"/>
                <a:extLst>
                  <a:ext uri="http://customooxmlschemas.google.com/">
                    <go:slidesCustomData xmlns:go="http://customooxmlschemas.google.com/" textRoundtripDataId="1"/>
                  </a:ext>
                </a:extLst>
              </a:rPr>
              <a:t>(Sheppard &amp; Winters, 2022)</a:t>
            </a:r>
            <a:r>
              <a:rPr lang="en-US" sz="3200">
                <a:latin typeface="Calibri"/>
                <a:ea typeface="Calibri"/>
                <a:cs typeface="Calibri"/>
                <a:sym typeface="Calibri"/>
              </a:rPr>
              <a:t> found contribution of contour shape on sarcasm </a:t>
            </a:r>
            <a:r>
              <a:rPr lang="en-US" sz="3200">
                <a:latin typeface="Calibri"/>
                <a:ea typeface="Calibri"/>
                <a:cs typeface="Calibri"/>
                <a:sym typeface="Calibri"/>
              </a:rPr>
              <a:t>perception</a:t>
            </a:r>
            <a:r>
              <a:rPr lang="en-US" sz="3200">
                <a:latin typeface="Calibri"/>
                <a:ea typeface="Calibri"/>
                <a:cs typeface="Calibri"/>
                <a:sym typeface="Calibri"/>
              </a:rPr>
              <a:t>, </a:t>
            </a:r>
            <a:r>
              <a:rPr lang="en-US" sz="3200">
                <a:latin typeface="Calibri"/>
                <a:ea typeface="Calibri"/>
                <a:cs typeface="Calibri"/>
                <a:sym typeface="Calibri"/>
                <a:extLst>
                  <a:ext uri="http://customooxmlschemas.google.com/">
                    <go:slidesCustomData xmlns:go="http://customooxmlschemas.google.com/" textRoundtripDataId="2"/>
                  </a:ext>
                </a:extLst>
              </a:rPr>
              <a:t>not </a:t>
            </a:r>
            <a:r>
              <a:rPr lang="en-US" sz="3200">
                <a:latin typeface="Calibri"/>
                <a:ea typeface="Calibri"/>
                <a:cs typeface="Calibri"/>
                <a:sym typeface="Calibri"/>
              </a:rPr>
              <a:t>production</a:t>
            </a:r>
            <a:endParaRPr sz="3200">
              <a:latin typeface="Calibri"/>
              <a:ea typeface="Calibri"/>
              <a:cs typeface="Calibri"/>
              <a:sym typeface="Calibri"/>
            </a:endParaRPr>
          </a:p>
          <a:p>
            <a:pPr indent="-431800" lvl="0" marL="457200" marR="0" rtl="0" algn="l">
              <a:lnSpc>
                <a:spcPct val="110000"/>
              </a:lnSpc>
              <a:spcBef>
                <a:spcPts val="0"/>
              </a:spcBef>
              <a:spcAft>
                <a:spcPts val="0"/>
              </a:spcAft>
              <a:buSzPts val="3200"/>
              <a:buFont typeface="Calibri"/>
              <a:buChar char="●"/>
            </a:pPr>
            <a:r>
              <a:rPr lang="en-US" sz="3200">
                <a:latin typeface="Calibri"/>
                <a:ea typeface="Calibri"/>
                <a:cs typeface="Calibri"/>
                <a:sym typeface="Calibri"/>
                <a:extLst>
                  <a:ext uri="http://customooxmlschemas.google.com/">
                    <go:slidesCustomData xmlns:go="http://customooxmlschemas.google.com/" textRoundtripDataId="3"/>
                  </a:ext>
                </a:extLst>
              </a:rPr>
              <a:t>(Chen &amp; Boves, 2018)</a:t>
            </a:r>
            <a:r>
              <a:rPr lang="en-US" sz="3200">
                <a:latin typeface="Calibri"/>
                <a:ea typeface="Calibri"/>
                <a:cs typeface="Calibri"/>
                <a:sym typeface="Calibri"/>
              </a:rPr>
              <a:t> found FPC of contours to be predictive in detection of British English → possible impact of dialect + representation method</a:t>
            </a:r>
            <a:endParaRPr sz="3200" u="sng">
              <a:latin typeface="Calibri"/>
              <a:ea typeface="Calibri"/>
              <a:cs typeface="Calibri"/>
              <a:sym typeface="Calibri"/>
            </a:endParaRPr>
          </a:p>
          <a:p>
            <a:pPr indent="0" lvl="0" marL="0" marR="0" rtl="0" algn="l">
              <a:lnSpc>
                <a:spcPct val="110000"/>
              </a:lnSpc>
              <a:spcBef>
                <a:spcPts val="0"/>
              </a:spcBef>
              <a:spcAft>
                <a:spcPts val="0"/>
              </a:spcAft>
              <a:buNone/>
            </a:pPr>
            <a:r>
              <a:rPr lang="en-US" sz="3200" u="sng">
                <a:latin typeface="Calibri"/>
                <a:ea typeface="Calibri"/>
                <a:cs typeface="Calibri"/>
                <a:sym typeface="Calibri"/>
              </a:rPr>
              <a:t>Speech rate</a:t>
            </a:r>
            <a:endParaRPr sz="3200" u="sng">
              <a:latin typeface="Calibri"/>
              <a:ea typeface="Calibri"/>
              <a:cs typeface="Calibri"/>
              <a:sym typeface="Calibri"/>
            </a:endParaRPr>
          </a:p>
          <a:p>
            <a:pPr indent="-431800" lvl="0" marL="457200" marR="0" rtl="0" algn="l">
              <a:lnSpc>
                <a:spcPct val="110000"/>
              </a:lnSpc>
              <a:spcBef>
                <a:spcPts val="0"/>
              </a:spcBef>
              <a:spcAft>
                <a:spcPts val="0"/>
              </a:spcAft>
              <a:buSzPts val="3200"/>
              <a:buFont typeface="Calibri"/>
              <a:buChar char="●"/>
            </a:pPr>
            <a:r>
              <a:rPr lang="en-US" sz="3200">
                <a:latin typeface="Calibri"/>
                <a:ea typeface="Calibri"/>
                <a:cs typeface="Calibri"/>
                <a:sym typeface="Calibri"/>
                <a:extLst>
                  <a:ext uri="http://customooxmlschemas.google.com/">
                    <go:slidesCustomData xmlns:go="http://customooxmlschemas.google.com/" textRoundtripDataId="4"/>
                  </a:ext>
                </a:extLst>
              </a:rPr>
              <a:t>Difference in speech rate predictor in noisier models only → </a:t>
            </a:r>
            <a:r>
              <a:rPr lang="en-US" sz="3200">
                <a:latin typeface="Calibri"/>
                <a:ea typeface="Calibri"/>
                <a:cs typeface="Calibri"/>
                <a:sym typeface="Calibri"/>
              </a:rPr>
              <a:t>weak predictor</a:t>
            </a:r>
            <a:endParaRPr sz="3200">
              <a:latin typeface="Calibri"/>
              <a:ea typeface="Calibri"/>
              <a:cs typeface="Calibri"/>
              <a:sym typeface="Calibri"/>
            </a:endParaRPr>
          </a:p>
          <a:p>
            <a:pPr indent="-431800" lvl="0" marL="457200" marR="0" rtl="0" algn="l">
              <a:lnSpc>
                <a:spcPct val="110000"/>
              </a:lnSpc>
              <a:spcBef>
                <a:spcPts val="0"/>
              </a:spcBef>
              <a:spcAft>
                <a:spcPts val="0"/>
              </a:spcAft>
              <a:buSzPts val="3200"/>
              <a:buFont typeface="Calibri"/>
              <a:buChar char="●"/>
            </a:pPr>
            <a:r>
              <a:rPr lang="en-US" sz="3200">
                <a:latin typeface="Calibri"/>
                <a:ea typeface="Calibri"/>
                <a:cs typeface="Calibri"/>
                <a:sym typeface="Calibri"/>
              </a:rPr>
              <a:t>Speech rate of prominent word slower in exaggerated sarcasm → possibly adds additional emphasis </a:t>
            </a:r>
            <a:endParaRPr sz="3200">
              <a:latin typeface="Calibri"/>
              <a:ea typeface="Calibri"/>
              <a:cs typeface="Calibri"/>
              <a:sym typeface="Calibri"/>
            </a:endParaRPr>
          </a:p>
          <a:p>
            <a:pPr indent="0" lvl="0" marL="0" rtl="0" algn="l">
              <a:lnSpc>
                <a:spcPct val="110000"/>
              </a:lnSpc>
              <a:spcBef>
                <a:spcPts val="0"/>
              </a:spcBef>
              <a:spcAft>
                <a:spcPts val="0"/>
              </a:spcAft>
              <a:buNone/>
            </a:pPr>
            <a:r>
              <a:rPr lang="en-US" sz="3200" u="sng">
                <a:solidFill>
                  <a:schemeClr val="dk1"/>
                </a:solidFill>
                <a:latin typeface="Calibri"/>
                <a:ea typeface="Calibri"/>
                <a:cs typeface="Calibri"/>
                <a:sym typeface="Calibri"/>
              </a:rPr>
              <a:t>Sarcasm type</a:t>
            </a:r>
            <a:endParaRPr sz="3200" u="sng">
              <a:solidFill>
                <a:schemeClr val="dk1"/>
              </a:solidFill>
              <a:latin typeface="Calibri"/>
              <a:ea typeface="Calibri"/>
              <a:cs typeface="Calibri"/>
              <a:sym typeface="Calibri"/>
            </a:endParaRPr>
          </a:p>
          <a:p>
            <a:pPr indent="-431800" lvl="0" marL="457200" rtl="0" algn="l">
              <a:lnSpc>
                <a:spcPct val="110000"/>
              </a:lnSpc>
              <a:spcBef>
                <a:spcPts val="0"/>
              </a:spcBef>
              <a:spcAft>
                <a:spcPts val="0"/>
              </a:spcAft>
              <a:buClr>
                <a:schemeClr val="dk1"/>
              </a:buClr>
              <a:buSzPts val="3200"/>
              <a:buFont typeface="Calibri"/>
              <a:buChar char="●"/>
            </a:pPr>
            <a:r>
              <a:rPr lang="en-US" sz="3200">
                <a:solidFill>
                  <a:schemeClr val="dk1"/>
                </a:solidFill>
                <a:latin typeface="Calibri"/>
                <a:ea typeface="Calibri"/>
                <a:cs typeface="Calibri"/>
                <a:sym typeface="Calibri"/>
              </a:rPr>
              <a:t>Performance differs substantially by sarcasm type </a:t>
            </a:r>
            <a:endParaRPr sz="3200">
              <a:solidFill>
                <a:schemeClr val="dk1"/>
              </a:solidFill>
              <a:latin typeface="Calibri"/>
              <a:ea typeface="Calibri"/>
              <a:cs typeface="Calibri"/>
              <a:sym typeface="Calibri"/>
            </a:endParaRPr>
          </a:p>
          <a:p>
            <a:pPr indent="-431800" lvl="1" marL="914400" rtl="0" algn="l">
              <a:lnSpc>
                <a:spcPct val="110000"/>
              </a:lnSpc>
              <a:spcBef>
                <a:spcPts val="0"/>
              </a:spcBef>
              <a:spcAft>
                <a:spcPts val="0"/>
              </a:spcAft>
              <a:buClr>
                <a:schemeClr val="dk1"/>
              </a:buClr>
              <a:buSzPts val="3200"/>
              <a:buFont typeface="Calibri"/>
              <a:buChar char="○"/>
            </a:pPr>
            <a:r>
              <a:rPr i="1" lang="en-US" sz="3200">
                <a:solidFill>
                  <a:schemeClr val="dk1"/>
                </a:solidFill>
                <a:latin typeface="Calibri"/>
                <a:ea typeface="Calibri"/>
                <a:cs typeface="Calibri"/>
                <a:sym typeface="Calibri"/>
              </a:rPr>
              <a:t>Monotone Sarcasm</a:t>
            </a:r>
            <a:r>
              <a:rPr lang="en-US" sz="3200">
                <a:solidFill>
                  <a:schemeClr val="dk1"/>
                </a:solidFill>
                <a:latin typeface="Calibri"/>
                <a:ea typeface="Calibri"/>
                <a:cs typeface="Calibri"/>
                <a:sym typeface="Calibri"/>
              </a:rPr>
              <a:t> not different from Sincere → prosodically similar, importance of meaning</a:t>
            </a:r>
            <a:endParaRPr sz="3200">
              <a:solidFill>
                <a:schemeClr val="dk1"/>
              </a:solidFill>
              <a:latin typeface="Calibri"/>
              <a:ea typeface="Calibri"/>
              <a:cs typeface="Calibri"/>
              <a:sym typeface="Calibri"/>
            </a:endParaRPr>
          </a:p>
          <a:p>
            <a:pPr indent="-431800" lvl="1" marL="914400" rtl="0" algn="l">
              <a:lnSpc>
                <a:spcPct val="110000"/>
              </a:lnSpc>
              <a:spcBef>
                <a:spcPts val="0"/>
              </a:spcBef>
              <a:spcAft>
                <a:spcPts val="0"/>
              </a:spcAft>
              <a:buClr>
                <a:schemeClr val="dk1"/>
              </a:buClr>
              <a:buSzPts val="3200"/>
              <a:buFont typeface="Calibri"/>
              <a:buChar char="○"/>
            </a:pPr>
            <a:r>
              <a:rPr i="1" lang="en-US" sz="3200">
                <a:solidFill>
                  <a:schemeClr val="dk1"/>
                </a:solidFill>
                <a:latin typeface="Calibri"/>
                <a:ea typeface="Calibri"/>
                <a:cs typeface="Calibri"/>
                <a:sym typeface="Calibri"/>
              </a:rPr>
              <a:t>Within-phrase Sarcasm</a:t>
            </a:r>
            <a:r>
              <a:rPr lang="en-US" sz="3200">
                <a:solidFill>
                  <a:schemeClr val="dk1"/>
                </a:solidFill>
                <a:latin typeface="Calibri"/>
                <a:ea typeface="Calibri"/>
                <a:cs typeface="Calibri"/>
                <a:sym typeface="Calibri"/>
              </a:rPr>
              <a:t> model low performance→ type characterized by “sincere” part + “sarcastic” part </a:t>
            </a:r>
            <a:endParaRPr sz="3200">
              <a:solidFill>
                <a:schemeClr val="dk1"/>
              </a:solidFill>
              <a:latin typeface="Calibri"/>
              <a:ea typeface="Calibri"/>
              <a:cs typeface="Calibri"/>
              <a:sym typeface="Calibri"/>
            </a:endParaRPr>
          </a:p>
          <a:p>
            <a:pPr indent="0" lvl="0" marL="0" rtl="0" algn="l">
              <a:lnSpc>
                <a:spcPct val="110000"/>
              </a:lnSpc>
              <a:spcBef>
                <a:spcPts val="0"/>
              </a:spcBef>
              <a:spcAft>
                <a:spcPts val="0"/>
              </a:spcAft>
              <a:buNone/>
            </a:pPr>
            <a:r>
              <a:rPr lang="en-US" sz="3200" u="sng">
                <a:solidFill>
                  <a:schemeClr val="dk1"/>
                </a:solidFill>
                <a:latin typeface="Calibri"/>
                <a:ea typeface="Calibri"/>
                <a:cs typeface="Calibri"/>
                <a:sym typeface="Calibri"/>
              </a:rPr>
              <a:t>Comparison to other models</a:t>
            </a:r>
            <a:endParaRPr sz="3200" u="sng">
              <a:solidFill>
                <a:schemeClr val="dk1"/>
              </a:solidFill>
              <a:latin typeface="Calibri"/>
              <a:ea typeface="Calibri"/>
              <a:cs typeface="Calibri"/>
              <a:sym typeface="Calibri"/>
            </a:endParaRPr>
          </a:p>
          <a:p>
            <a:pPr indent="0" lvl="0" marL="0" rtl="0" algn="l">
              <a:lnSpc>
                <a:spcPct val="110000"/>
              </a:lnSpc>
              <a:spcBef>
                <a:spcPts val="0"/>
              </a:spcBef>
              <a:spcAft>
                <a:spcPts val="0"/>
              </a:spcAft>
              <a:buNone/>
            </a:pPr>
            <a:r>
              <a:rPr lang="en-US" sz="3200">
                <a:solidFill>
                  <a:schemeClr val="dk1"/>
                </a:solidFill>
                <a:latin typeface="Calibri"/>
                <a:ea typeface="Calibri"/>
                <a:cs typeface="Calibri"/>
                <a:sym typeface="Calibri"/>
              </a:rPr>
              <a:t>Performance of best model comparable to other models trained on MUStARD</a:t>
            </a:r>
            <a:endParaRPr sz="3200">
              <a:solidFill>
                <a:schemeClr val="dk1"/>
              </a:solidFill>
              <a:latin typeface="Calibri"/>
              <a:ea typeface="Calibri"/>
              <a:cs typeface="Calibri"/>
              <a:sym typeface="Calibri"/>
            </a:endParaRPr>
          </a:p>
          <a:p>
            <a:pPr indent="0" lvl="0" marL="0" rtl="0" algn="l">
              <a:lnSpc>
                <a:spcPct val="110000"/>
              </a:lnSpc>
              <a:spcBef>
                <a:spcPts val="0"/>
              </a:spcBef>
              <a:spcAft>
                <a:spcPts val="0"/>
              </a:spcAft>
              <a:buNone/>
            </a:pPr>
            <a:r>
              <a:rPr lang="en-US" sz="3200">
                <a:solidFill>
                  <a:srgbClr val="E69138"/>
                </a:solidFill>
                <a:latin typeface="Calibri"/>
                <a:ea typeface="Calibri"/>
                <a:cs typeface="Calibri"/>
                <a:sym typeface="Calibri"/>
              </a:rPr>
              <a:t>Orange = multimodal (audio + text),</a:t>
            </a:r>
            <a:r>
              <a:rPr lang="en-US" sz="3200">
                <a:solidFill>
                  <a:schemeClr val="dk1"/>
                </a:solidFill>
                <a:latin typeface="Calibri"/>
                <a:ea typeface="Calibri"/>
                <a:cs typeface="Calibri"/>
                <a:sym typeface="Calibri"/>
              </a:rPr>
              <a:t> </a:t>
            </a:r>
            <a:r>
              <a:rPr lang="en-US" sz="3200">
                <a:solidFill>
                  <a:srgbClr val="CC0000"/>
                </a:solidFill>
                <a:latin typeface="Calibri"/>
                <a:ea typeface="Calibri"/>
                <a:cs typeface="Calibri"/>
                <a:sym typeface="Calibri"/>
              </a:rPr>
              <a:t>Red = audio only</a:t>
            </a:r>
            <a:endParaRPr sz="3200">
              <a:solidFill>
                <a:srgbClr val="CC0000"/>
              </a:solidFill>
              <a:latin typeface="Calibri"/>
              <a:ea typeface="Calibri"/>
              <a:cs typeface="Calibri"/>
              <a:sym typeface="Calibri"/>
            </a:endParaRPr>
          </a:p>
          <a:p>
            <a:pPr indent="0" lvl="0" marL="0" rtl="0" algn="l">
              <a:lnSpc>
                <a:spcPct val="110000"/>
              </a:lnSpc>
              <a:spcBef>
                <a:spcPts val="0"/>
              </a:spcBef>
              <a:spcAft>
                <a:spcPts val="0"/>
              </a:spcAft>
              <a:buNone/>
            </a:pPr>
            <a:r>
              <a:t/>
            </a:r>
            <a:endParaRPr sz="3200">
              <a:solidFill>
                <a:schemeClr val="dk1"/>
              </a:solidFill>
              <a:latin typeface="Calibri"/>
              <a:ea typeface="Calibri"/>
              <a:cs typeface="Calibri"/>
              <a:sym typeface="Calibri"/>
            </a:endParaRPr>
          </a:p>
        </p:txBody>
      </p:sp>
      <p:sp>
        <p:nvSpPr>
          <p:cNvPr id="31" name="Google Shape;31;p1"/>
          <p:cNvSpPr/>
          <p:nvPr/>
        </p:nvSpPr>
        <p:spPr>
          <a:xfrm>
            <a:off x="743525" y="5416025"/>
            <a:ext cx="11887200" cy="3334500"/>
          </a:xfrm>
          <a:prstGeom prst="rect">
            <a:avLst/>
          </a:prstGeom>
          <a:noFill/>
          <a:ln>
            <a:noFill/>
          </a:ln>
        </p:spPr>
        <p:txBody>
          <a:bodyPr anchorCtr="0" anchor="t" bIns="45700" lIns="91425" spcFirstLastPara="1" rIns="91425" wrap="square" tIns="45700">
            <a:noAutofit/>
          </a:bodyPr>
          <a:lstStyle/>
          <a:p>
            <a:pPr indent="0" lvl="0" marL="0" marR="0" rtl="0" algn="l">
              <a:lnSpc>
                <a:spcPct val="110000"/>
              </a:lnSpc>
              <a:spcBef>
                <a:spcPts val="0"/>
              </a:spcBef>
              <a:spcAft>
                <a:spcPts val="0"/>
              </a:spcAft>
              <a:buNone/>
            </a:pPr>
            <a:r>
              <a:rPr b="1" lang="en-US" sz="3200">
                <a:latin typeface="Calibri"/>
                <a:ea typeface="Calibri"/>
                <a:cs typeface="Calibri"/>
                <a:sym typeface="Calibri"/>
              </a:rPr>
              <a:t>Sarcasm: </a:t>
            </a:r>
            <a:r>
              <a:rPr lang="en-US" sz="3200">
                <a:latin typeface="Calibri"/>
                <a:ea typeface="Calibri"/>
                <a:cs typeface="Calibri"/>
                <a:sym typeface="Calibri"/>
              </a:rPr>
              <a:t>Utterance that means the opposite of what is said</a:t>
            </a:r>
            <a:endParaRPr sz="3200">
              <a:latin typeface="Calibri"/>
              <a:ea typeface="Calibri"/>
              <a:cs typeface="Calibri"/>
              <a:sym typeface="Calibri"/>
            </a:endParaRPr>
          </a:p>
          <a:p>
            <a:pPr indent="0" lvl="0" marL="0" marR="0" rtl="0" algn="l">
              <a:lnSpc>
                <a:spcPct val="110000"/>
              </a:lnSpc>
              <a:spcBef>
                <a:spcPts val="0"/>
              </a:spcBef>
              <a:spcAft>
                <a:spcPts val="0"/>
              </a:spcAft>
              <a:buNone/>
            </a:pPr>
            <a:r>
              <a:rPr lang="en-US" sz="3200" u="sng">
                <a:latin typeface="Calibri"/>
                <a:ea typeface="Calibri"/>
                <a:cs typeface="Calibri"/>
                <a:sym typeface="Calibri"/>
              </a:rPr>
              <a:t>Prosody:</a:t>
            </a:r>
            <a:endParaRPr sz="3200" u="sng">
              <a:latin typeface="Calibri"/>
              <a:ea typeface="Calibri"/>
              <a:cs typeface="Calibri"/>
              <a:sym typeface="Calibri"/>
            </a:endParaRPr>
          </a:p>
          <a:p>
            <a:pPr indent="-431800" lvl="0" marL="457200" marR="0" rtl="0" algn="l">
              <a:lnSpc>
                <a:spcPct val="110000"/>
              </a:lnSpc>
              <a:spcBef>
                <a:spcPts val="0"/>
              </a:spcBef>
              <a:spcAft>
                <a:spcPts val="0"/>
              </a:spcAft>
              <a:buSzPts val="3200"/>
              <a:buFont typeface="Calibri"/>
              <a:buChar char="●"/>
            </a:pPr>
            <a:r>
              <a:rPr b="1" lang="en-US" sz="3200">
                <a:latin typeface="Calibri"/>
                <a:ea typeface="Calibri"/>
                <a:cs typeface="Calibri"/>
                <a:sym typeface="Calibri"/>
              </a:rPr>
              <a:t>Global features</a:t>
            </a:r>
            <a:r>
              <a:rPr lang="en-US" sz="3200">
                <a:latin typeface="Calibri"/>
                <a:ea typeface="Calibri"/>
                <a:cs typeface="Calibri"/>
                <a:sym typeface="Calibri"/>
              </a:rPr>
              <a:t> (eg. pitch, speech rate) → mixed findings</a:t>
            </a:r>
            <a:endParaRPr sz="3200">
              <a:latin typeface="Calibri"/>
              <a:ea typeface="Calibri"/>
              <a:cs typeface="Calibri"/>
              <a:sym typeface="Calibri"/>
            </a:endParaRPr>
          </a:p>
          <a:p>
            <a:pPr indent="-431800" lvl="0" marL="457200" marR="0" rtl="0" algn="l">
              <a:lnSpc>
                <a:spcPct val="110000"/>
              </a:lnSpc>
              <a:spcBef>
                <a:spcPts val="0"/>
              </a:spcBef>
              <a:spcAft>
                <a:spcPts val="0"/>
              </a:spcAft>
              <a:buSzPts val="3200"/>
              <a:buFont typeface="Calibri"/>
              <a:buChar char="●"/>
            </a:pPr>
            <a:r>
              <a:rPr b="1" lang="en-US" sz="3200">
                <a:latin typeface="Calibri"/>
                <a:ea typeface="Calibri"/>
                <a:cs typeface="Calibri"/>
                <a:sym typeface="Calibri"/>
              </a:rPr>
              <a:t>Local features </a:t>
            </a:r>
            <a:r>
              <a:rPr lang="en-US" sz="3200">
                <a:latin typeface="Calibri"/>
                <a:ea typeface="Calibri"/>
                <a:cs typeface="Calibri"/>
                <a:sym typeface="Calibri"/>
              </a:rPr>
              <a:t>(eg. elongation) → understudied in sarcasm prosody</a:t>
            </a:r>
            <a:endParaRPr sz="3200">
              <a:latin typeface="Calibri"/>
              <a:ea typeface="Calibri"/>
              <a:cs typeface="Calibri"/>
              <a:sym typeface="Calibri"/>
            </a:endParaRPr>
          </a:p>
          <a:p>
            <a:pPr indent="-431800" lvl="0" marL="457200" marR="0" rtl="0" algn="l">
              <a:lnSpc>
                <a:spcPct val="110000"/>
              </a:lnSpc>
              <a:spcBef>
                <a:spcPts val="0"/>
              </a:spcBef>
              <a:spcAft>
                <a:spcPts val="0"/>
              </a:spcAft>
              <a:buSzPts val="3200"/>
              <a:buFont typeface="Calibri"/>
              <a:buChar char="●"/>
            </a:pPr>
            <a:r>
              <a:rPr lang="en-US" sz="3200">
                <a:latin typeface="Calibri"/>
                <a:ea typeface="Calibri"/>
                <a:cs typeface="Calibri"/>
                <a:sym typeface="Calibri"/>
                <a:extLst>
                  <a:ext uri="http://customooxmlschemas.google.com/">
                    <go:slidesCustomData xmlns:go="http://customooxmlschemas.google.com/" textRoundtripDataId="5"/>
                  </a:ext>
                </a:extLst>
              </a:rPr>
              <a:t>(Attardo et al., 2022)</a:t>
            </a:r>
            <a:r>
              <a:rPr lang="en-US" sz="3200">
                <a:latin typeface="Calibri"/>
                <a:ea typeface="Calibri"/>
                <a:cs typeface="Calibri"/>
                <a:sym typeface="Calibri"/>
              </a:rPr>
              <a:t> found 3 sarcasm types with differing prosody: </a:t>
            </a:r>
            <a:r>
              <a:rPr b="1" lang="en-US" sz="3200">
                <a:latin typeface="Calibri"/>
                <a:ea typeface="Calibri"/>
                <a:cs typeface="Calibri"/>
                <a:sym typeface="Calibri"/>
                <a:extLst>
                  <a:ext uri="http://customooxmlschemas.google.com/">
                    <go:slidesCustomData xmlns:go="http://customooxmlschemas.google.com/" textRoundtripDataId="6"/>
                  </a:ext>
                </a:extLst>
              </a:rPr>
              <a:t>within-phrase contrast, exaggerated, monotone</a:t>
            </a:r>
            <a:endParaRPr b="1" sz="3200">
              <a:latin typeface="Calibri"/>
              <a:ea typeface="Calibri"/>
              <a:cs typeface="Calibri"/>
              <a:sym typeface="Calibri"/>
            </a:endParaRPr>
          </a:p>
        </p:txBody>
      </p:sp>
      <p:cxnSp>
        <p:nvCxnSpPr>
          <p:cNvPr id="32" name="Google Shape;32;p1"/>
          <p:cNvCxnSpPr/>
          <p:nvPr/>
        </p:nvCxnSpPr>
        <p:spPr>
          <a:xfrm flipH="1" rot="10800000">
            <a:off x="730494" y="8709880"/>
            <a:ext cx="11901600" cy="40800"/>
          </a:xfrm>
          <a:prstGeom prst="straightConnector1">
            <a:avLst/>
          </a:prstGeom>
          <a:noFill/>
          <a:ln cap="flat" cmpd="sng" w="9525">
            <a:solidFill>
              <a:srgbClr val="7F7F7F"/>
            </a:solidFill>
            <a:prstDash val="solid"/>
            <a:miter lim="800000"/>
            <a:headEnd len="sm" w="sm" type="none"/>
            <a:tailEnd len="sm" w="sm" type="none"/>
          </a:ln>
        </p:spPr>
      </p:cxnSp>
      <p:sp>
        <p:nvSpPr>
          <p:cNvPr id="33" name="Google Shape;33;p1"/>
          <p:cNvSpPr/>
          <p:nvPr/>
        </p:nvSpPr>
        <p:spPr>
          <a:xfrm>
            <a:off x="726600" y="8750675"/>
            <a:ext cx="11887200" cy="2259000"/>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0"/>
              </a:spcBef>
              <a:spcAft>
                <a:spcPts val="0"/>
              </a:spcAft>
              <a:buNone/>
            </a:pPr>
            <a:r>
              <a:rPr b="1" lang="en-US" sz="3200">
                <a:solidFill>
                  <a:schemeClr val="dk1"/>
                </a:solidFill>
                <a:latin typeface="Calibri"/>
                <a:ea typeface="Calibri"/>
                <a:cs typeface="Calibri"/>
                <a:sym typeface="Calibri"/>
              </a:rPr>
              <a:t>Automatic sarcasm detection</a:t>
            </a:r>
            <a:r>
              <a:rPr lang="en-US" sz="3200">
                <a:solidFill>
                  <a:schemeClr val="dk1"/>
                </a:solidFill>
                <a:latin typeface="Calibri"/>
                <a:ea typeface="Calibri"/>
                <a:cs typeface="Calibri"/>
                <a:sym typeface="Calibri"/>
              </a:rPr>
              <a:t> → applications in sentiment analysis, ASR, sarcasm recognition apps </a:t>
            </a:r>
            <a:endParaRPr sz="3200">
              <a:solidFill>
                <a:schemeClr val="dk1"/>
              </a:solidFill>
              <a:latin typeface="Calibri"/>
              <a:ea typeface="Calibri"/>
              <a:cs typeface="Calibri"/>
              <a:sym typeface="Calibri"/>
            </a:endParaRPr>
          </a:p>
          <a:p>
            <a:pPr indent="-431800" lvl="0" marL="457200" rtl="0" algn="l">
              <a:lnSpc>
                <a:spcPct val="110000"/>
              </a:lnSpc>
              <a:spcBef>
                <a:spcPts val="0"/>
              </a:spcBef>
              <a:spcAft>
                <a:spcPts val="0"/>
              </a:spcAft>
              <a:buSzPts val="3200"/>
              <a:buFont typeface="Calibri"/>
              <a:buChar char="●"/>
            </a:pPr>
            <a:r>
              <a:rPr lang="en-US" sz="3200">
                <a:solidFill>
                  <a:schemeClr val="dk1"/>
                </a:solidFill>
                <a:latin typeface="Calibri"/>
                <a:ea typeface="Calibri"/>
                <a:cs typeface="Calibri"/>
                <a:sym typeface="Calibri"/>
                <a:extLst>
                  <a:ext uri="http://customooxmlschemas.google.com/">
                    <go:slidesCustomData xmlns:go="http://customooxmlschemas.google.com/" textRoundtripDataId="7"/>
                  </a:ext>
                </a:extLst>
              </a:rPr>
              <a:t>Most systems use NN → low interpretability + computationally expensive</a:t>
            </a:r>
            <a:r>
              <a:rPr lang="en-US" sz="3200">
                <a:solidFill>
                  <a:schemeClr val="dk1"/>
                </a:solidFill>
                <a:latin typeface="Calibri"/>
                <a:ea typeface="Calibri"/>
                <a:cs typeface="Calibri"/>
                <a:sym typeface="Calibri"/>
              </a:rPr>
              <a:t> + doesn’t account for sarcasm types</a:t>
            </a:r>
            <a:endParaRPr sz="3200">
              <a:solidFill>
                <a:schemeClr val="dk1"/>
              </a:solidFill>
              <a:latin typeface="Calibri"/>
              <a:ea typeface="Calibri"/>
              <a:cs typeface="Calibri"/>
              <a:sym typeface="Calibri"/>
            </a:endParaRPr>
          </a:p>
        </p:txBody>
      </p:sp>
      <p:pic>
        <p:nvPicPr>
          <p:cNvPr id="34" name="Google Shape;34;p1"/>
          <p:cNvPicPr preferRelativeResize="0"/>
          <p:nvPr/>
        </p:nvPicPr>
        <p:blipFill>
          <a:blip r:embed="rId5">
            <a:alphaModFix/>
          </a:blip>
          <a:stretch>
            <a:fillRect/>
          </a:stretch>
        </p:blipFill>
        <p:spPr>
          <a:xfrm>
            <a:off x="743525" y="10847781"/>
            <a:ext cx="7157925" cy="4759118"/>
          </a:xfrm>
          <a:prstGeom prst="rect">
            <a:avLst/>
          </a:prstGeom>
          <a:noFill/>
          <a:ln>
            <a:noFill/>
          </a:ln>
        </p:spPr>
      </p:pic>
      <p:sp>
        <p:nvSpPr>
          <p:cNvPr id="35" name="Google Shape;35;p1"/>
          <p:cNvSpPr/>
          <p:nvPr/>
        </p:nvSpPr>
        <p:spPr>
          <a:xfrm>
            <a:off x="8078400" y="11009825"/>
            <a:ext cx="4539000" cy="4327200"/>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0"/>
              </a:spcBef>
              <a:spcAft>
                <a:spcPts val="0"/>
              </a:spcAft>
              <a:buNone/>
            </a:pPr>
            <a:r>
              <a:rPr b="1" lang="en-US" sz="3200">
                <a:solidFill>
                  <a:schemeClr val="dk1"/>
                </a:solidFill>
                <a:latin typeface="Calibri"/>
                <a:ea typeface="Calibri"/>
                <a:cs typeface="Calibri"/>
                <a:sym typeface="Calibri"/>
                <a:extLst>
                  <a:ext uri="http://customooxmlschemas.google.com/">
                    <go:slidesCustomData xmlns:go="http://customooxmlschemas.google.com/" textRoundtripDataId="8"/>
                  </a:ext>
                </a:extLst>
              </a:rPr>
              <a:t>Objective</a:t>
            </a:r>
            <a:r>
              <a:rPr b="1" lang="en-US" sz="3200">
                <a:solidFill>
                  <a:schemeClr val="dk1"/>
                </a:solidFill>
                <a:latin typeface="Calibri"/>
                <a:ea typeface="Calibri"/>
                <a:cs typeface="Calibri"/>
                <a:sym typeface="Calibri"/>
              </a:rPr>
              <a:t>:</a:t>
            </a:r>
            <a:endParaRPr b="1" sz="3200">
              <a:solidFill>
                <a:schemeClr val="dk1"/>
              </a:solidFill>
              <a:latin typeface="Calibri"/>
              <a:ea typeface="Calibri"/>
              <a:cs typeface="Calibri"/>
              <a:sym typeface="Calibri"/>
            </a:endParaRPr>
          </a:p>
          <a:p>
            <a:pPr indent="-431800" lvl="0" marL="457200" rtl="0" algn="l">
              <a:lnSpc>
                <a:spcPct val="110000"/>
              </a:lnSpc>
              <a:spcBef>
                <a:spcPts val="0"/>
              </a:spcBef>
              <a:spcAft>
                <a:spcPts val="0"/>
              </a:spcAft>
              <a:buClr>
                <a:schemeClr val="dk1"/>
              </a:buClr>
              <a:buSzPts val="3200"/>
              <a:buFont typeface="Calibri"/>
              <a:buChar char="●"/>
            </a:pPr>
            <a:r>
              <a:rPr lang="en-US" sz="3200">
                <a:solidFill>
                  <a:schemeClr val="dk1"/>
                </a:solidFill>
                <a:latin typeface="Calibri"/>
                <a:ea typeface="Calibri"/>
                <a:cs typeface="Calibri"/>
                <a:sym typeface="Calibri"/>
              </a:rPr>
              <a:t>Develop</a:t>
            </a:r>
            <a:r>
              <a:rPr lang="en-US" sz="3200">
                <a:solidFill>
                  <a:schemeClr val="dk1"/>
                </a:solidFill>
                <a:latin typeface="Calibri"/>
                <a:ea typeface="Calibri"/>
                <a:cs typeface="Calibri"/>
                <a:sym typeface="Calibri"/>
              </a:rPr>
              <a:t> a </a:t>
            </a:r>
            <a:r>
              <a:rPr lang="en-US" sz="3200" u="sng">
                <a:solidFill>
                  <a:schemeClr val="dk1"/>
                </a:solidFill>
                <a:latin typeface="Calibri"/>
                <a:ea typeface="Calibri"/>
                <a:cs typeface="Calibri"/>
                <a:sym typeface="Calibri"/>
              </a:rPr>
              <a:t>logistic regression</a:t>
            </a:r>
            <a:r>
              <a:rPr lang="en-US" sz="3200">
                <a:solidFill>
                  <a:schemeClr val="dk1"/>
                </a:solidFill>
                <a:latin typeface="Calibri"/>
                <a:ea typeface="Calibri"/>
                <a:cs typeface="Calibri"/>
                <a:sym typeface="Calibri"/>
              </a:rPr>
              <a:t> model to distinguish sarcastic and sincere utterances using local </a:t>
            </a:r>
            <a:r>
              <a:rPr lang="en-US" sz="3200">
                <a:solidFill>
                  <a:schemeClr val="dk1"/>
                </a:solidFill>
                <a:latin typeface="Calibri"/>
                <a:ea typeface="Calibri"/>
                <a:cs typeface="Calibri"/>
                <a:sym typeface="Calibri"/>
                <a:extLst>
                  <a:ext uri="http://customooxmlschemas.google.com/">
                    <go:slidesCustomData xmlns:go="http://customooxmlschemas.google.com/" textRoundtripDataId="9"/>
                  </a:ext>
                </a:extLst>
              </a:rPr>
              <a:t> features</a:t>
            </a:r>
            <a:r>
              <a:rPr lang="en-US" sz="3200">
                <a:solidFill>
                  <a:schemeClr val="dk1"/>
                </a:solidFill>
                <a:latin typeface="Calibri"/>
                <a:ea typeface="Calibri"/>
                <a:cs typeface="Calibri"/>
                <a:sym typeface="Calibri"/>
              </a:rPr>
              <a:t>, characterize sarcasm types</a:t>
            </a:r>
            <a:endParaRPr sz="3200">
              <a:solidFill>
                <a:schemeClr val="dk1"/>
              </a:solidFill>
              <a:latin typeface="Calibri"/>
              <a:ea typeface="Calibri"/>
              <a:cs typeface="Calibri"/>
              <a:sym typeface="Calibri"/>
            </a:endParaRPr>
          </a:p>
        </p:txBody>
      </p:sp>
      <p:graphicFrame>
        <p:nvGraphicFramePr>
          <p:cNvPr id="36" name="Google Shape;36;p1"/>
          <p:cNvGraphicFramePr/>
          <p:nvPr/>
        </p:nvGraphicFramePr>
        <p:xfrm>
          <a:off x="989175" y="27714872"/>
          <a:ext cx="3000000" cy="3000000"/>
        </p:xfrm>
        <a:graphic>
          <a:graphicData uri="http://schemas.openxmlformats.org/drawingml/2006/table">
            <a:tbl>
              <a:tblPr>
                <a:noFill/>
                <a:tableStyleId>{12527517-4DDC-4798-90A0-709FCD9FD4EC}</a:tableStyleId>
              </a:tblPr>
              <a:tblGrid>
                <a:gridCol w="5109200"/>
                <a:gridCol w="1232375"/>
                <a:gridCol w="1088725"/>
                <a:gridCol w="1889200"/>
                <a:gridCol w="2076375"/>
              </a:tblGrid>
              <a:tr h="315450">
                <a:tc>
                  <a:txBody>
                    <a:bodyPr/>
                    <a:lstStyle/>
                    <a:p>
                      <a:pPr indent="0" lvl="0" marL="0" rtl="0" algn="ctr">
                        <a:lnSpc>
                          <a:spcPct val="100000"/>
                        </a:lnSpc>
                        <a:spcBef>
                          <a:spcPts val="0"/>
                        </a:spcBef>
                        <a:spcAft>
                          <a:spcPts val="0"/>
                        </a:spcAft>
                        <a:buNone/>
                      </a:pPr>
                      <a:r>
                        <a:rPr lang="en-US" sz="3200">
                          <a:latin typeface="Calibri"/>
                          <a:ea typeface="Calibri"/>
                          <a:cs typeface="Calibri"/>
                          <a:sym typeface="Calibri"/>
                        </a:rPr>
                        <a:t>Model name</a:t>
                      </a:r>
                      <a:endParaRPr sz="3200">
                        <a:latin typeface="Calibri"/>
                        <a:ea typeface="Calibri"/>
                        <a:cs typeface="Calibri"/>
                        <a:sym typeface="Calibri"/>
                      </a:endParaRPr>
                    </a:p>
                  </a:txBody>
                  <a:tcPr marT="63500" marB="63500" marR="63500" marL="635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chemeClr val="lt2"/>
                    </a:solidFill>
                  </a:tcPr>
                </a:tc>
                <a:tc>
                  <a:txBody>
                    <a:bodyPr/>
                    <a:lstStyle/>
                    <a:p>
                      <a:pPr indent="0" lvl="0" marL="0" rtl="0" algn="ctr">
                        <a:lnSpc>
                          <a:spcPct val="100000"/>
                        </a:lnSpc>
                        <a:spcBef>
                          <a:spcPts val="0"/>
                        </a:spcBef>
                        <a:spcAft>
                          <a:spcPts val="0"/>
                        </a:spcAft>
                        <a:buNone/>
                      </a:pPr>
                      <a:r>
                        <a:rPr lang="en-US" sz="3200">
                          <a:latin typeface="Calibri"/>
                          <a:ea typeface="Calibri"/>
                          <a:cs typeface="Calibri"/>
                          <a:sym typeface="Calibri"/>
                        </a:rPr>
                        <a:t>Global</a:t>
                      </a:r>
                      <a:endParaRPr sz="3200">
                        <a:latin typeface="Calibri"/>
                        <a:ea typeface="Calibri"/>
                        <a:cs typeface="Calibri"/>
                        <a:sym typeface="Calibri"/>
                      </a:endParaRPr>
                    </a:p>
                  </a:txBody>
                  <a:tcPr marT="63500" marB="63500" marR="63500" marL="635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chemeClr val="lt2"/>
                    </a:solidFill>
                  </a:tcPr>
                </a:tc>
                <a:tc>
                  <a:txBody>
                    <a:bodyPr/>
                    <a:lstStyle/>
                    <a:p>
                      <a:pPr indent="0" lvl="0" marL="0" rtl="0" algn="ctr">
                        <a:lnSpc>
                          <a:spcPct val="100000"/>
                        </a:lnSpc>
                        <a:spcBef>
                          <a:spcPts val="0"/>
                        </a:spcBef>
                        <a:spcAft>
                          <a:spcPts val="0"/>
                        </a:spcAft>
                        <a:buNone/>
                      </a:pPr>
                      <a:r>
                        <a:rPr lang="en-US" sz="3200">
                          <a:latin typeface="Calibri"/>
                          <a:ea typeface="Calibri"/>
                          <a:cs typeface="Calibri"/>
                          <a:sym typeface="Calibri"/>
                        </a:rPr>
                        <a:t>Local</a:t>
                      </a:r>
                      <a:endParaRPr sz="3200">
                        <a:latin typeface="Calibri"/>
                        <a:ea typeface="Calibri"/>
                        <a:cs typeface="Calibri"/>
                        <a:sym typeface="Calibri"/>
                      </a:endParaRPr>
                    </a:p>
                  </a:txBody>
                  <a:tcPr marT="63500" marB="63500" marR="63500" marL="635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chemeClr val="lt2"/>
                    </a:solidFill>
                  </a:tcPr>
                </a:tc>
                <a:tc>
                  <a:txBody>
                    <a:bodyPr/>
                    <a:lstStyle/>
                    <a:p>
                      <a:pPr indent="0" lvl="0" marL="0" rtl="0" algn="ctr">
                        <a:lnSpc>
                          <a:spcPct val="100000"/>
                        </a:lnSpc>
                        <a:spcBef>
                          <a:spcPts val="0"/>
                        </a:spcBef>
                        <a:spcAft>
                          <a:spcPts val="0"/>
                        </a:spcAft>
                        <a:buNone/>
                      </a:pPr>
                      <a:r>
                        <a:rPr lang="en-US" sz="3200">
                          <a:latin typeface="Calibri"/>
                          <a:ea typeface="Calibri"/>
                          <a:cs typeface="Calibri"/>
                          <a:sym typeface="Calibri"/>
                        </a:rPr>
                        <a:t>Legendre</a:t>
                      </a:r>
                      <a:endParaRPr sz="3200">
                        <a:latin typeface="Calibri"/>
                        <a:ea typeface="Calibri"/>
                        <a:cs typeface="Calibri"/>
                        <a:sym typeface="Calibri"/>
                      </a:endParaRPr>
                    </a:p>
                    <a:p>
                      <a:pPr indent="0" lvl="0" marL="0" rtl="0" algn="ctr">
                        <a:lnSpc>
                          <a:spcPct val="100000"/>
                        </a:lnSpc>
                        <a:spcBef>
                          <a:spcPts val="0"/>
                        </a:spcBef>
                        <a:spcAft>
                          <a:spcPts val="0"/>
                        </a:spcAft>
                        <a:buNone/>
                      </a:pPr>
                      <a:r>
                        <a:rPr lang="en-US" sz="3200">
                          <a:latin typeface="Calibri"/>
                          <a:ea typeface="Calibri"/>
                          <a:cs typeface="Calibri"/>
                          <a:sym typeface="Calibri"/>
                        </a:rPr>
                        <a:t>Clustering</a:t>
                      </a:r>
                      <a:endParaRPr sz="3200">
                        <a:latin typeface="Calibri"/>
                        <a:ea typeface="Calibri"/>
                        <a:cs typeface="Calibri"/>
                        <a:sym typeface="Calibri"/>
                      </a:endParaRPr>
                    </a:p>
                  </a:txBody>
                  <a:tcPr marT="63500" marB="63500" marR="63500" marL="635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chemeClr val="lt2"/>
                    </a:solidFill>
                  </a:tcPr>
                </a:tc>
                <a:tc>
                  <a:txBody>
                    <a:bodyPr/>
                    <a:lstStyle/>
                    <a:p>
                      <a:pPr indent="0" lvl="0" marL="0" rtl="0" algn="ctr">
                        <a:lnSpc>
                          <a:spcPct val="100000"/>
                        </a:lnSpc>
                        <a:spcBef>
                          <a:spcPts val="0"/>
                        </a:spcBef>
                        <a:spcAft>
                          <a:spcPts val="0"/>
                        </a:spcAft>
                        <a:buNone/>
                      </a:pPr>
                      <a:r>
                        <a:rPr lang="en-US" sz="3200">
                          <a:latin typeface="Calibri"/>
                          <a:ea typeface="Calibri"/>
                          <a:cs typeface="Calibri"/>
                          <a:sym typeface="Calibri"/>
                        </a:rPr>
                        <a:t>Legendre</a:t>
                      </a:r>
                      <a:r>
                        <a:rPr lang="en-US" sz="3200">
                          <a:latin typeface="Calibri"/>
                          <a:ea typeface="Calibri"/>
                          <a:cs typeface="Calibri"/>
                          <a:sym typeface="Calibri"/>
                        </a:rPr>
                        <a:t> Coefficients</a:t>
                      </a:r>
                      <a:endParaRPr sz="3200">
                        <a:latin typeface="Calibri"/>
                        <a:ea typeface="Calibri"/>
                        <a:cs typeface="Calibri"/>
                        <a:sym typeface="Calibri"/>
                      </a:endParaRPr>
                    </a:p>
                  </a:txBody>
                  <a:tcPr marT="63500" marB="63500" marR="63500" marL="635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chemeClr val="lt2"/>
                    </a:solidFill>
                  </a:tcPr>
                </a:tc>
              </a:tr>
              <a:tr h="670325">
                <a:tc>
                  <a:txBody>
                    <a:bodyPr/>
                    <a:lstStyle/>
                    <a:p>
                      <a:pPr indent="0" lvl="0" marL="0" rtl="0" algn="l">
                        <a:lnSpc>
                          <a:spcPct val="100000"/>
                        </a:lnSpc>
                        <a:spcBef>
                          <a:spcPts val="0"/>
                        </a:spcBef>
                        <a:spcAft>
                          <a:spcPts val="0"/>
                        </a:spcAft>
                        <a:buNone/>
                      </a:pPr>
                      <a:r>
                        <a:rPr lang="en-US" sz="3200">
                          <a:latin typeface="Calibri"/>
                          <a:ea typeface="Calibri"/>
                          <a:cs typeface="Calibri"/>
                          <a:sym typeface="Calibri"/>
                        </a:rPr>
                        <a:t>Global only</a:t>
                      </a:r>
                      <a:endParaRPr sz="3000">
                        <a:latin typeface="Calibri"/>
                        <a:ea typeface="Calibri"/>
                        <a:cs typeface="Calibri"/>
                        <a:sym typeface="Calibri"/>
                      </a:endParaRPr>
                    </a:p>
                  </a:txBody>
                  <a:tcPr marT="63500" marB="63500" marR="63500" marL="635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US" sz="3200">
                          <a:latin typeface="Calibri"/>
                          <a:ea typeface="Calibri"/>
                          <a:cs typeface="Calibri"/>
                          <a:sym typeface="Calibri"/>
                        </a:rPr>
                        <a:t>X</a:t>
                      </a:r>
                      <a:endParaRPr sz="3200">
                        <a:latin typeface="Calibri"/>
                        <a:ea typeface="Calibri"/>
                        <a:cs typeface="Calibri"/>
                        <a:sym typeface="Calibri"/>
                      </a:endParaRPr>
                    </a:p>
                  </a:txBody>
                  <a:tcPr marT="63500" marB="63500" marR="63500" marL="635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t/>
                      </a:r>
                      <a:endParaRPr sz="3200">
                        <a:latin typeface="Calibri"/>
                        <a:ea typeface="Calibri"/>
                        <a:cs typeface="Calibri"/>
                        <a:sym typeface="Calibri"/>
                      </a:endParaRPr>
                    </a:p>
                  </a:txBody>
                  <a:tcPr marT="63500" marB="63500" marR="63500" marL="635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t/>
                      </a:r>
                      <a:endParaRPr sz="3200">
                        <a:latin typeface="Calibri"/>
                        <a:ea typeface="Calibri"/>
                        <a:cs typeface="Calibri"/>
                        <a:sym typeface="Calibri"/>
                      </a:endParaRPr>
                    </a:p>
                  </a:txBody>
                  <a:tcPr marT="63500" marB="63500" marR="63500" marL="635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t/>
                      </a:r>
                      <a:endParaRPr sz="3200">
                        <a:latin typeface="Calibri"/>
                        <a:ea typeface="Calibri"/>
                        <a:cs typeface="Calibri"/>
                        <a:sym typeface="Calibri"/>
                      </a:endParaRPr>
                    </a:p>
                  </a:txBody>
                  <a:tcPr marT="63500" marB="63500" marR="63500" marL="635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r h="609275">
                <a:tc>
                  <a:txBody>
                    <a:bodyPr/>
                    <a:lstStyle/>
                    <a:p>
                      <a:pPr indent="0" lvl="0" marL="0" rtl="0" algn="l">
                        <a:lnSpc>
                          <a:spcPct val="100000"/>
                        </a:lnSpc>
                        <a:spcBef>
                          <a:spcPts val="0"/>
                        </a:spcBef>
                        <a:spcAft>
                          <a:spcPts val="0"/>
                        </a:spcAft>
                        <a:buNone/>
                      </a:pPr>
                      <a:r>
                        <a:rPr lang="en-US" sz="3200">
                          <a:latin typeface="Calibri"/>
                          <a:ea typeface="Calibri"/>
                          <a:cs typeface="Calibri"/>
                          <a:sym typeface="Calibri"/>
                        </a:rPr>
                        <a:t>Global+Local </a:t>
                      </a:r>
                      <a:r>
                        <a:rPr lang="en-US" sz="2300">
                          <a:latin typeface="Calibri"/>
                          <a:ea typeface="Calibri"/>
                          <a:cs typeface="Calibri"/>
                          <a:sym typeface="Calibri"/>
                        </a:rPr>
                        <a:t>(Legendre coefficients)</a:t>
                      </a:r>
                      <a:endParaRPr sz="2300">
                        <a:latin typeface="Calibri"/>
                        <a:ea typeface="Calibri"/>
                        <a:cs typeface="Calibri"/>
                        <a:sym typeface="Calibri"/>
                      </a:endParaRPr>
                    </a:p>
                  </a:txBody>
                  <a:tcPr marT="63500" marB="63500" marR="63500" marL="635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US" sz="3200">
                          <a:latin typeface="Calibri"/>
                          <a:ea typeface="Calibri"/>
                          <a:cs typeface="Calibri"/>
                          <a:sym typeface="Calibri"/>
                        </a:rPr>
                        <a:t>X</a:t>
                      </a:r>
                      <a:endParaRPr sz="3200">
                        <a:latin typeface="Calibri"/>
                        <a:ea typeface="Calibri"/>
                        <a:cs typeface="Calibri"/>
                        <a:sym typeface="Calibri"/>
                      </a:endParaRPr>
                    </a:p>
                  </a:txBody>
                  <a:tcPr marT="63500" marB="63500" marR="63500" marL="635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US" sz="3200">
                          <a:latin typeface="Calibri"/>
                          <a:ea typeface="Calibri"/>
                          <a:cs typeface="Calibri"/>
                          <a:sym typeface="Calibri"/>
                        </a:rPr>
                        <a:t>X</a:t>
                      </a:r>
                      <a:endParaRPr sz="3200">
                        <a:latin typeface="Calibri"/>
                        <a:ea typeface="Calibri"/>
                        <a:cs typeface="Calibri"/>
                        <a:sym typeface="Calibri"/>
                      </a:endParaRPr>
                    </a:p>
                  </a:txBody>
                  <a:tcPr marT="63500" marB="63500" marR="63500" marL="635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t/>
                      </a:r>
                      <a:endParaRPr sz="3200">
                        <a:latin typeface="Calibri"/>
                        <a:ea typeface="Calibri"/>
                        <a:cs typeface="Calibri"/>
                        <a:sym typeface="Calibri"/>
                      </a:endParaRPr>
                    </a:p>
                  </a:txBody>
                  <a:tcPr marT="63500" marB="63500" marR="63500" marL="635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US" sz="3200">
                          <a:latin typeface="Calibri"/>
                          <a:ea typeface="Calibri"/>
                          <a:cs typeface="Calibri"/>
                          <a:sym typeface="Calibri"/>
                        </a:rPr>
                        <a:t>X</a:t>
                      </a:r>
                      <a:endParaRPr sz="3200">
                        <a:latin typeface="Calibri"/>
                        <a:ea typeface="Calibri"/>
                        <a:cs typeface="Calibri"/>
                        <a:sym typeface="Calibri"/>
                      </a:endParaRPr>
                    </a:p>
                  </a:txBody>
                  <a:tcPr marT="63500" marB="63500" marR="63500" marL="635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r h="552050">
                <a:tc>
                  <a:txBody>
                    <a:bodyPr/>
                    <a:lstStyle/>
                    <a:p>
                      <a:pPr indent="0" lvl="0" marL="0" rtl="0" algn="l">
                        <a:lnSpc>
                          <a:spcPct val="100000"/>
                        </a:lnSpc>
                        <a:spcBef>
                          <a:spcPts val="0"/>
                        </a:spcBef>
                        <a:spcAft>
                          <a:spcPts val="0"/>
                        </a:spcAft>
                        <a:buNone/>
                      </a:pPr>
                      <a:r>
                        <a:rPr lang="en-US" sz="3200">
                          <a:latin typeface="Calibri"/>
                          <a:ea typeface="Calibri"/>
                          <a:cs typeface="Calibri"/>
                          <a:sym typeface="Calibri"/>
                        </a:rPr>
                        <a:t>Global+Local</a:t>
                      </a:r>
                      <a:r>
                        <a:rPr lang="en-US" sz="3200">
                          <a:latin typeface="Calibri"/>
                          <a:ea typeface="Calibri"/>
                          <a:cs typeface="Calibri"/>
                          <a:sym typeface="Calibri"/>
                        </a:rPr>
                        <a:t> </a:t>
                      </a:r>
                      <a:r>
                        <a:rPr lang="en-US" sz="2500">
                          <a:latin typeface="Calibri"/>
                          <a:ea typeface="Calibri"/>
                          <a:cs typeface="Calibri"/>
                          <a:sym typeface="Calibri"/>
                        </a:rPr>
                        <a:t>(clustering: k=3, 4, 5)</a:t>
                      </a:r>
                      <a:endParaRPr sz="2500">
                        <a:latin typeface="Calibri"/>
                        <a:ea typeface="Calibri"/>
                        <a:cs typeface="Calibri"/>
                        <a:sym typeface="Calibri"/>
                      </a:endParaRPr>
                    </a:p>
                  </a:txBody>
                  <a:tcPr marT="63500" marB="63500" marR="63500" marL="635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US" sz="3200">
                          <a:latin typeface="Calibri"/>
                          <a:ea typeface="Calibri"/>
                          <a:cs typeface="Calibri"/>
                          <a:sym typeface="Calibri"/>
                        </a:rPr>
                        <a:t>X</a:t>
                      </a:r>
                      <a:endParaRPr sz="3200">
                        <a:latin typeface="Calibri"/>
                        <a:ea typeface="Calibri"/>
                        <a:cs typeface="Calibri"/>
                        <a:sym typeface="Calibri"/>
                      </a:endParaRPr>
                    </a:p>
                  </a:txBody>
                  <a:tcPr marT="63500" marB="63500" marR="63500" marL="635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US" sz="3200">
                          <a:latin typeface="Calibri"/>
                          <a:ea typeface="Calibri"/>
                          <a:cs typeface="Calibri"/>
                          <a:sym typeface="Calibri"/>
                        </a:rPr>
                        <a:t>X</a:t>
                      </a:r>
                      <a:endParaRPr sz="3200">
                        <a:latin typeface="Calibri"/>
                        <a:ea typeface="Calibri"/>
                        <a:cs typeface="Calibri"/>
                        <a:sym typeface="Calibri"/>
                      </a:endParaRPr>
                    </a:p>
                  </a:txBody>
                  <a:tcPr marT="63500" marB="63500" marR="63500" marL="635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US" sz="3200">
                          <a:latin typeface="Calibri"/>
                          <a:ea typeface="Calibri"/>
                          <a:cs typeface="Calibri"/>
                          <a:sym typeface="Calibri"/>
                        </a:rPr>
                        <a:t>X</a:t>
                      </a:r>
                      <a:endParaRPr sz="3200">
                        <a:latin typeface="Calibri"/>
                        <a:ea typeface="Calibri"/>
                        <a:cs typeface="Calibri"/>
                        <a:sym typeface="Calibri"/>
                      </a:endParaRPr>
                    </a:p>
                  </a:txBody>
                  <a:tcPr marT="63500" marB="63500" marR="63500" marL="635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t/>
                      </a:r>
                      <a:endParaRPr sz="3200">
                        <a:latin typeface="Calibri"/>
                        <a:ea typeface="Calibri"/>
                        <a:cs typeface="Calibri"/>
                        <a:sym typeface="Calibri"/>
                      </a:endParaRPr>
                    </a:p>
                  </a:txBody>
                  <a:tcPr marT="63500" marB="63500" marR="63500" marL="635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r h="670325">
                <a:tc>
                  <a:txBody>
                    <a:bodyPr/>
                    <a:lstStyle/>
                    <a:p>
                      <a:pPr indent="0" lvl="0" marL="0" rtl="0" algn="l">
                        <a:lnSpc>
                          <a:spcPct val="100000"/>
                        </a:lnSpc>
                        <a:spcBef>
                          <a:spcPts val="0"/>
                        </a:spcBef>
                        <a:spcAft>
                          <a:spcPts val="0"/>
                        </a:spcAft>
                        <a:buNone/>
                      </a:pPr>
                      <a:r>
                        <a:rPr lang="en-US" sz="3200">
                          <a:latin typeface="Calibri"/>
                          <a:ea typeface="Calibri"/>
                          <a:cs typeface="Calibri"/>
                          <a:sym typeface="Calibri"/>
                        </a:rPr>
                        <a:t>Type specific</a:t>
                      </a:r>
                      <a:endParaRPr sz="3200">
                        <a:latin typeface="Calibri"/>
                        <a:ea typeface="Calibri"/>
                        <a:cs typeface="Calibri"/>
                        <a:sym typeface="Calibri"/>
                      </a:endParaRPr>
                    </a:p>
                  </a:txBody>
                  <a:tcPr marT="63500" marB="63500" marR="63500" marL="635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US" sz="3200">
                          <a:latin typeface="Calibri"/>
                          <a:ea typeface="Calibri"/>
                          <a:cs typeface="Calibri"/>
                          <a:sym typeface="Calibri"/>
                        </a:rPr>
                        <a:t>X</a:t>
                      </a:r>
                      <a:endParaRPr sz="3200">
                        <a:latin typeface="Calibri"/>
                        <a:ea typeface="Calibri"/>
                        <a:cs typeface="Calibri"/>
                        <a:sym typeface="Calibri"/>
                      </a:endParaRPr>
                    </a:p>
                  </a:txBody>
                  <a:tcPr marT="63500" marB="63500" marR="63500" marL="635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US" sz="3200">
                          <a:latin typeface="Calibri"/>
                          <a:ea typeface="Calibri"/>
                          <a:cs typeface="Calibri"/>
                          <a:sym typeface="Calibri"/>
                        </a:rPr>
                        <a:t>X</a:t>
                      </a:r>
                      <a:endParaRPr sz="3200">
                        <a:latin typeface="Calibri"/>
                        <a:ea typeface="Calibri"/>
                        <a:cs typeface="Calibri"/>
                        <a:sym typeface="Calibri"/>
                      </a:endParaRPr>
                    </a:p>
                  </a:txBody>
                  <a:tcPr marT="63500" marB="63500" marR="63500" marL="635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rPr lang="en-US" sz="3200">
                          <a:latin typeface="Calibri"/>
                          <a:ea typeface="Calibri"/>
                          <a:cs typeface="Calibri"/>
                          <a:sym typeface="Calibri"/>
                        </a:rPr>
                        <a:t>X</a:t>
                      </a:r>
                      <a:endParaRPr sz="3200">
                        <a:latin typeface="Calibri"/>
                        <a:ea typeface="Calibri"/>
                        <a:cs typeface="Calibri"/>
                        <a:sym typeface="Calibri"/>
                      </a:endParaRPr>
                    </a:p>
                  </a:txBody>
                  <a:tcPr marT="63500" marB="63500" marR="63500" marL="635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ctr">
                        <a:lnSpc>
                          <a:spcPct val="100000"/>
                        </a:lnSpc>
                        <a:spcBef>
                          <a:spcPts val="0"/>
                        </a:spcBef>
                        <a:spcAft>
                          <a:spcPts val="0"/>
                        </a:spcAft>
                        <a:buNone/>
                      </a:pPr>
                      <a:r>
                        <a:t/>
                      </a:r>
                      <a:endParaRPr sz="3200">
                        <a:latin typeface="Calibri"/>
                        <a:ea typeface="Calibri"/>
                        <a:cs typeface="Calibri"/>
                        <a:sym typeface="Calibri"/>
                      </a:endParaRPr>
                    </a:p>
                  </a:txBody>
                  <a:tcPr marT="63500" marB="63500" marR="63500" marL="635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bl>
          </a:graphicData>
        </a:graphic>
      </p:graphicFrame>
      <p:pic>
        <p:nvPicPr>
          <p:cNvPr id="37" name="Google Shape;37;p1" title="methodology.jpg"/>
          <p:cNvPicPr preferRelativeResize="0"/>
          <p:nvPr/>
        </p:nvPicPr>
        <p:blipFill rotWithShape="1">
          <a:blip r:embed="rId6">
            <a:alphaModFix/>
          </a:blip>
          <a:srcRect b="24783" l="0" r="3418" t="0"/>
          <a:stretch/>
        </p:blipFill>
        <p:spPr>
          <a:xfrm>
            <a:off x="895825" y="18477513"/>
            <a:ext cx="11395876" cy="7648773"/>
          </a:xfrm>
          <a:prstGeom prst="rect">
            <a:avLst/>
          </a:prstGeom>
          <a:noFill/>
          <a:ln>
            <a:noFill/>
          </a:ln>
        </p:spPr>
      </p:pic>
      <p:graphicFrame>
        <p:nvGraphicFramePr>
          <p:cNvPr id="38" name="Google Shape;38;p1"/>
          <p:cNvGraphicFramePr/>
          <p:nvPr/>
        </p:nvGraphicFramePr>
        <p:xfrm>
          <a:off x="13702925" y="24839950"/>
          <a:ext cx="3000000" cy="3000000"/>
        </p:xfrm>
        <a:graphic>
          <a:graphicData uri="http://schemas.openxmlformats.org/drawingml/2006/table">
            <a:tbl>
              <a:tblPr>
                <a:noFill/>
                <a:tableStyleId>{12527517-4DDC-4798-90A0-709FCD9FD4EC}</a:tableStyleId>
              </a:tblPr>
              <a:tblGrid>
                <a:gridCol w="6738075"/>
                <a:gridCol w="2335200"/>
                <a:gridCol w="2245825"/>
                <a:gridCol w="2085375"/>
                <a:gridCol w="1740025"/>
              </a:tblGrid>
              <a:tr h="759525">
                <a:tc>
                  <a:txBody>
                    <a:bodyPr/>
                    <a:lstStyle/>
                    <a:p>
                      <a:pPr indent="0" lvl="0" marL="0" rtl="0" algn="ctr">
                        <a:lnSpc>
                          <a:spcPct val="115000"/>
                        </a:lnSpc>
                        <a:spcBef>
                          <a:spcPts val="0"/>
                        </a:spcBef>
                        <a:spcAft>
                          <a:spcPts val="0"/>
                        </a:spcAft>
                        <a:buNone/>
                      </a:pPr>
                      <a:r>
                        <a:rPr lang="en-US" sz="3200">
                          <a:latin typeface="Calibri"/>
                          <a:ea typeface="Calibri"/>
                          <a:cs typeface="Calibri"/>
                          <a:sym typeface="Calibri"/>
                        </a:rPr>
                        <a:t>Model name</a:t>
                      </a:r>
                      <a:endParaRPr sz="3200">
                        <a:latin typeface="Calibri"/>
                        <a:ea typeface="Calibri"/>
                        <a:cs typeface="Calibri"/>
                        <a:sym typeface="Calibri"/>
                      </a:endParaRPr>
                    </a:p>
                  </a:txBody>
                  <a:tcPr marT="63500" marB="63500" marR="63500" marL="635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chemeClr val="lt2"/>
                    </a:solidFill>
                  </a:tcPr>
                </a:tc>
                <a:tc>
                  <a:txBody>
                    <a:bodyPr/>
                    <a:lstStyle/>
                    <a:p>
                      <a:pPr indent="0" lvl="0" marL="0" rtl="0" algn="ctr">
                        <a:lnSpc>
                          <a:spcPct val="115000"/>
                        </a:lnSpc>
                        <a:spcBef>
                          <a:spcPts val="0"/>
                        </a:spcBef>
                        <a:spcAft>
                          <a:spcPts val="0"/>
                        </a:spcAft>
                        <a:buNone/>
                      </a:pPr>
                      <a:r>
                        <a:rPr lang="en-US" sz="3200">
                          <a:latin typeface="Calibri"/>
                          <a:ea typeface="Calibri"/>
                          <a:cs typeface="Calibri"/>
                          <a:sym typeface="Calibri"/>
                        </a:rPr>
                        <a:t>Accuracy</a:t>
                      </a:r>
                      <a:endParaRPr sz="3200">
                        <a:latin typeface="Calibri"/>
                        <a:ea typeface="Calibri"/>
                        <a:cs typeface="Calibri"/>
                        <a:sym typeface="Calibri"/>
                      </a:endParaRPr>
                    </a:p>
                  </a:txBody>
                  <a:tcPr marT="63500" marB="63500" marR="63500" marL="635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chemeClr val="lt2"/>
                    </a:solidFill>
                  </a:tcPr>
                </a:tc>
                <a:tc>
                  <a:txBody>
                    <a:bodyPr/>
                    <a:lstStyle/>
                    <a:p>
                      <a:pPr indent="0" lvl="0" marL="0" rtl="0" algn="ctr">
                        <a:lnSpc>
                          <a:spcPct val="115000"/>
                        </a:lnSpc>
                        <a:spcBef>
                          <a:spcPts val="0"/>
                        </a:spcBef>
                        <a:spcAft>
                          <a:spcPts val="0"/>
                        </a:spcAft>
                        <a:buNone/>
                      </a:pPr>
                      <a:r>
                        <a:rPr lang="en-US" sz="3200">
                          <a:latin typeface="Calibri"/>
                          <a:ea typeface="Calibri"/>
                          <a:cs typeface="Calibri"/>
                          <a:sym typeface="Calibri"/>
                        </a:rPr>
                        <a:t>Precision</a:t>
                      </a:r>
                      <a:endParaRPr sz="3200">
                        <a:latin typeface="Calibri"/>
                        <a:ea typeface="Calibri"/>
                        <a:cs typeface="Calibri"/>
                        <a:sym typeface="Calibri"/>
                      </a:endParaRPr>
                    </a:p>
                  </a:txBody>
                  <a:tcPr marT="63500" marB="63500" marR="63500" marL="635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chemeClr val="lt2"/>
                    </a:solidFill>
                  </a:tcPr>
                </a:tc>
                <a:tc>
                  <a:txBody>
                    <a:bodyPr/>
                    <a:lstStyle/>
                    <a:p>
                      <a:pPr indent="0" lvl="0" marL="0" rtl="0" algn="ctr">
                        <a:lnSpc>
                          <a:spcPct val="115000"/>
                        </a:lnSpc>
                        <a:spcBef>
                          <a:spcPts val="0"/>
                        </a:spcBef>
                        <a:spcAft>
                          <a:spcPts val="0"/>
                        </a:spcAft>
                        <a:buNone/>
                      </a:pPr>
                      <a:r>
                        <a:rPr lang="en-US" sz="3200">
                          <a:latin typeface="Calibri"/>
                          <a:ea typeface="Calibri"/>
                          <a:cs typeface="Calibri"/>
                          <a:sym typeface="Calibri"/>
                        </a:rPr>
                        <a:t>Recall</a:t>
                      </a:r>
                      <a:endParaRPr sz="3200">
                        <a:latin typeface="Calibri"/>
                        <a:ea typeface="Calibri"/>
                        <a:cs typeface="Calibri"/>
                        <a:sym typeface="Calibri"/>
                      </a:endParaRPr>
                    </a:p>
                  </a:txBody>
                  <a:tcPr marT="63500" marB="63500" marR="63500" marL="635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chemeClr val="lt2"/>
                    </a:solidFill>
                  </a:tcPr>
                </a:tc>
                <a:tc>
                  <a:txBody>
                    <a:bodyPr/>
                    <a:lstStyle/>
                    <a:p>
                      <a:pPr indent="0" lvl="0" marL="0" rtl="0" algn="ctr">
                        <a:lnSpc>
                          <a:spcPct val="115000"/>
                        </a:lnSpc>
                        <a:spcBef>
                          <a:spcPts val="0"/>
                        </a:spcBef>
                        <a:spcAft>
                          <a:spcPts val="0"/>
                        </a:spcAft>
                        <a:buNone/>
                      </a:pPr>
                      <a:r>
                        <a:rPr lang="en-US" sz="3200">
                          <a:latin typeface="Calibri"/>
                          <a:ea typeface="Calibri"/>
                          <a:cs typeface="Calibri"/>
                          <a:sym typeface="Calibri"/>
                        </a:rPr>
                        <a:t>F1</a:t>
                      </a:r>
                      <a:endParaRPr sz="3200">
                        <a:latin typeface="Calibri"/>
                        <a:ea typeface="Calibri"/>
                        <a:cs typeface="Calibri"/>
                        <a:sym typeface="Calibri"/>
                      </a:endParaRPr>
                    </a:p>
                  </a:txBody>
                  <a:tcPr marT="63500" marB="63500" marR="63500" marL="635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chemeClr val="lt2"/>
                    </a:solidFill>
                  </a:tcPr>
                </a:tc>
              </a:tr>
              <a:tr h="759525">
                <a:tc>
                  <a:txBody>
                    <a:bodyPr/>
                    <a:lstStyle/>
                    <a:p>
                      <a:pPr indent="0" lvl="0" marL="0" rtl="0" algn="l">
                        <a:lnSpc>
                          <a:spcPct val="115000"/>
                        </a:lnSpc>
                        <a:spcBef>
                          <a:spcPts val="0"/>
                        </a:spcBef>
                        <a:spcAft>
                          <a:spcPts val="0"/>
                        </a:spcAft>
                        <a:buNone/>
                      </a:pPr>
                      <a:r>
                        <a:rPr b="1" lang="en-US" sz="3200">
                          <a:latin typeface="Calibri"/>
                          <a:ea typeface="Calibri"/>
                          <a:cs typeface="Calibri"/>
                          <a:sym typeface="Calibri"/>
                        </a:rPr>
                        <a:t>Global only</a:t>
                      </a:r>
                      <a:endParaRPr b="1" sz="3200">
                        <a:latin typeface="Calibri"/>
                        <a:ea typeface="Calibri"/>
                        <a:cs typeface="Calibri"/>
                        <a:sym typeface="Calibri"/>
                      </a:endParaRPr>
                    </a:p>
                  </a:txBody>
                  <a:tcPr marT="63500" marB="63500" marR="63500" marL="635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sz="3200">
                          <a:latin typeface="Calibri"/>
                          <a:ea typeface="Calibri"/>
                          <a:cs typeface="Calibri"/>
                          <a:sym typeface="Calibri"/>
                        </a:rPr>
                        <a:t>0.64</a:t>
                      </a:r>
                      <a:endParaRPr b="1" sz="3200">
                        <a:latin typeface="Calibri"/>
                        <a:ea typeface="Calibri"/>
                        <a:cs typeface="Calibri"/>
                        <a:sym typeface="Calibri"/>
                      </a:endParaRPr>
                    </a:p>
                  </a:txBody>
                  <a:tcPr marT="63500" marB="63500" marR="63500" marL="635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sz="3200">
                          <a:latin typeface="Calibri"/>
                          <a:ea typeface="Calibri"/>
                          <a:cs typeface="Calibri"/>
                          <a:sym typeface="Calibri"/>
                        </a:rPr>
                        <a:t>0.64</a:t>
                      </a:r>
                      <a:endParaRPr b="1" sz="3200">
                        <a:latin typeface="Calibri"/>
                        <a:ea typeface="Calibri"/>
                        <a:cs typeface="Calibri"/>
                        <a:sym typeface="Calibri"/>
                      </a:endParaRPr>
                    </a:p>
                  </a:txBody>
                  <a:tcPr marT="63500" marB="63500" marR="63500" marL="635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sz="3200">
                          <a:latin typeface="Calibri"/>
                          <a:ea typeface="Calibri"/>
                          <a:cs typeface="Calibri"/>
                          <a:sym typeface="Calibri"/>
                        </a:rPr>
                        <a:t>0.64</a:t>
                      </a:r>
                      <a:endParaRPr b="1" sz="3200">
                        <a:latin typeface="Calibri"/>
                        <a:ea typeface="Calibri"/>
                        <a:cs typeface="Calibri"/>
                        <a:sym typeface="Calibri"/>
                      </a:endParaRPr>
                    </a:p>
                  </a:txBody>
                  <a:tcPr marT="63500" marB="63500" marR="63500" marL="635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sz="3200">
                          <a:latin typeface="Calibri"/>
                          <a:ea typeface="Calibri"/>
                          <a:cs typeface="Calibri"/>
                          <a:sym typeface="Calibri"/>
                        </a:rPr>
                        <a:t>0.64</a:t>
                      </a:r>
                      <a:endParaRPr b="1" sz="3200">
                        <a:latin typeface="Calibri"/>
                        <a:ea typeface="Calibri"/>
                        <a:cs typeface="Calibri"/>
                        <a:sym typeface="Calibri"/>
                      </a:endParaRPr>
                    </a:p>
                  </a:txBody>
                  <a:tcPr marT="63500" marB="63500" marR="63500" marL="635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r h="759525">
                <a:tc>
                  <a:txBody>
                    <a:bodyPr/>
                    <a:lstStyle/>
                    <a:p>
                      <a:pPr indent="0" lvl="0" marL="0" rtl="0" algn="l">
                        <a:lnSpc>
                          <a:spcPct val="115000"/>
                        </a:lnSpc>
                        <a:spcBef>
                          <a:spcPts val="0"/>
                        </a:spcBef>
                        <a:spcAft>
                          <a:spcPts val="0"/>
                        </a:spcAft>
                        <a:buNone/>
                      </a:pPr>
                      <a:r>
                        <a:rPr lang="en-US" sz="3200">
                          <a:latin typeface="Calibri"/>
                          <a:ea typeface="Calibri"/>
                          <a:cs typeface="Calibri"/>
                          <a:sym typeface="Calibri"/>
                        </a:rPr>
                        <a:t>Global+Local</a:t>
                      </a:r>
                      <a:r>
                        <a:rPr lang="en-US" sz="3200">
                          <a:latin typeface="Calibri"/>
                          <a:ea typeface="Calibri"/>
                          <a:cs typeface="Calibri"/>
                          <a:sym typeface="Calibri"/>
                        </a:rPr>
                        <a:t> (coefficients)</a:t>
                      </a:r>
                      <a:endParaRPr sz="3200">
                        <a:latin typeface="Calibri"/>
                        <a:ea typeface="Calibri"/>
                        <a:cs typeface="Calibri"/>
                        <a:sym typeface="Calibri"/>
                      </a:endParaRPr>
                    </a:p>
                  </a:txBody>
                  <a:tcPr marT="63500" marB="63500" marR="63500" marL="635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3200">
                          <a:solidFill>
                            <a:srgbClr val="FF0000"/>
                          </a:solidFill>
                          <a:latin typeface="Calibri"/>
                          <a:ea typeface="Calibri"/>
                          <a:cs typeface="Calibri"/>
                          <a:sym typeface="Calibri"/>
                        </a:rPr>
                        <a:t>0.63</a:t>
                      </a:r>
                      <a:endParaRPr sz="3200">
                        <a:solidFill>
                          <a:srgbClr val="FF0000"/>
                        </a:solidFill>
                        <a:latin typeface="Calibri"/>
                        <a:ea typeface="Calibri"/>
                        <a:cs typeface="Calibri"/>
                        <a:sym typeface="Calibri"/>
                      </a:endParaRPr>
                    </a:p>
                  </a:txBody>
                  <a:tcPr marT="63500" marB="63500" marR="63500" marL="635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3200">
                          <a:solidFill>
                            <a:srgbClr val="FF0000"/>
                          </a:solidFill>
                          <a:latin typeface="Calibri"/>
                          <a:ea typeface="Calibri"/>
                          <a:cs typeface="Calibri"/>
                          <a:sym typeface="Calibri"/>
                        </a:rPr>
                        <a:t>0.64</a:t>
                      </a:r>
                      <a:endParaRPr sz="3200">
                        <a:solidFill>
                          <a:srgbClr val="FF0000"/>
                        </a:solidFill>
                        <a:latin typeface="Calibri"/>
                        <a:ea typeface="Calibri"/>
                        <a:cs typeface="Calibri"/>
                        <a:sym typeface="Calibri"/>
                      </a:endParaRPr>
                    </a:p>
                  </a:txBody>
                  <a:tcPr marT="63500" marB="63500" marR="63500" marL="635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3200">
                          <a:solidFill>
                            <a:srgbClr val="FF0000"/>
                          </a:solidFill>
                          <a:latin typeface="Calibri"/>
                          <a:ea typeface="Calibri"/>
                          <a:cs typeface="Calibri"/>
                          <a:sym typeface="Calibri"/>
                        </a:rPr>
                        <a:t>0.63</a:t>
                      </a:r>
                      <a:endParaRPr sz="3200">
                        <a:solidFill>
                          <a:srgbClr val="FF0000"/>
                        </a:solidFill>
                        <a:latin typeface="Calibri"/>
                        <a:ea typeface="Calibri"/>
                        <a:cs typeface="Calibri"/>
                        <a:sym typeface="Calibri"/>
                      </a:endParaRPr>
                    </a:p>
                  </a:txBody>
                  <a:tcPr marT="63500" marB="63500" marR="63500" marL="635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3200">
                          <a:solidFill>
                            <a:srgbClr val="FF0000"/>
                          </a:solidFill>
                          <a:latin typeface="Calibri"/>
                          <a:ea typeface="Calibri"/>
                          <a:cs typeface="Calibri"/>
                          <a:sym typeface="Calibri"/>
                        </a:rPr>
                        <a:t>0.63</a:t>
                      </a:r>
                      <a:endParaRPr sz="3200">
                        <a:solidFill>
                          <a:srgbClr val="FF0000"/>
                        </a:solidFill>
                        <a:latin typeface="Calibri"/>
                        <a:ea typeface="Calibri"/>
                        <a:cs typeface="Calibri"/>
                        <a:sym typeface="Calibri"/>
                      </a:endParaRPr>
                    </a:p>
                  </a:txBody>
                  <a:tcPr marT="63500" marB="63500" marR="63500" marL="635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r h="759525">
                <a:tc>
                  <a:txBody>
                    <a:bodyPr/>
                    <a:lstStyle/>
                    <a:p>
                      <a:pPr indent="0" lvl="0" marL="0" rtl="0" algn="l">
                        <a:lnSpc>
                          <a:spcPct val="115000"/>
                        </a:lnSpc>
                        <a:spcBef>
                          <a:spcPts val="0"/>
                        </a:spcBef>
                        <a:spcAft>
                          <a:spcPts val="0"/>
                        </a:spcAft>
                        <a:buNone/>
                      </a:pPr>
                      <a:r>
                        <a:rPr lang="en-US" sz="3200">
                          <a:latin typeface="Calibri"/>
                          <a:ea typeface="Calibri"/>
                          <a:cs typeface="Calibri"/>
                          <a:sym typeface="Calibri"/>
                        </a:rPr>
                        <a:t>Global+Local (k=3)</a:t>
                      </a:r>
                      <a:endParaRPr sz="3200">
                        <a:latin typeface="Calibri"/>
                        <a:ea typeface="Calibri"/>
                        <a:cs typeface="Calibri"/>
                        <a:sym typeface="Calibri"/>
                      </a:endParaRPr>
                    </a:p>
                  </a:txBody>
                  <a:tcPr marT="63500" marB="63500" marR="63500" marL="635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3200">
                          <a:latin typeface="Calibri"/>
                          <a:ea typeface="Calibri"/>
                          <a:cs typeface="Calibri"/>
                          <a:sym typeface="Calibri"/>
                        </a:rPr>
                        <a:t>0.65</a:t>
                      </a:r>
                      <a:endParaRPr sz="3200">
                        <a:latin typeface="Calibri"/>
                        <a:ea typeface="Calibri"/>
                        <a:cs typeface="Calibri"/>
                        <a:sym typeface="Calibri"/>
                      </a:endParaRPr>
                    </a:p>
                  </a:txBody>
                  <a:tcPr marT="63500" marB="63500" marR="63500" marL="635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3200">
                          <a:latin typeface="Calibri"/>
                          <a:ea typeface="Calibri"/>
                          <a:cs typeface="Calibri"/>
                          <a:sym typeface="Calibri"/>
                        </a:rPr>
                        <a:t>0.65</a:t>
                      </a:r>
                      <a:endParaRPr sz="3200">
                        <a:latin typeface="Calibri"/>
                        <a:ea typeface="Calibri"/>
                        <a:cs typeface="Calibri"/>
                        <a:sym typeface="Calibri"/>
                      </a:endParaRPr>
                    </a:p>
                  </a:txBody>
                  <a:tcPr marT="63500" marB="63500" marR="63500" marL="635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3200">
                          <a:latin typeface="Calibri"/>
                          <a:ea typeface="Calibri"/>
                          <a:cs typeface="Calibri"/>
                          <a:sym typeface="Calibri"/>
                        </a:rPr>
                        <a:t>0.65</a:t>
                      </a:r>
                      <a:endParaRPr sz="3200">
                        <a:latin typeface="Calibri"/>
                        <a:ea typeface="Calibri"/>
                        <a:cs typeface="Calibri"/>
                        <a:sym typeface="Calibri"/>
                      </a:endParaRPr>
                    </a:p>
                  </a:txBody>
                  <a:tcPr marT="63500" marB="63500" marR="63500" marL="635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3200">
                          <a:latin typeface="Calibri"/>
                          <a:ea typeface="Calibri"/>
                          <a:cs typeface="Calibri"/>
                          <a:sym typeface="Calibri"/>
                        </a:rPr>
                        <a:t>0.64</a:t>
                      </a:r>
                      <a:endParaRPr sz="3200">
                        <a:latin typeface="Calibri"/>
                        <a:ea typeface="Calibri"/>
                        <a:cs typeface="Calibri"/>
                        <a:sym typeface="Calibri"/>
                      </a:endParaRPr>
                    </a:p>
                  </a:txBody>
                  <a:tcPr marT="63500" marB="63500" marR="63500" marL="635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r h="759525">
                <a:tc>
                  <a:txBody>
                    <a:bodyPr/>
                    <a:lstStyle/>
                    <a:p>
                      <a:pPr indent="0" lvl="0" marL="0" rtl="0" algn="l">
                        <a:lnSpc>
                          <a:spcPct val="115000"/>
                        </a:lnSpc>
                        <a:spcBef>
                          <a:spcPts val="0"/>
                        </a:spcBef>
                        <a:spcAft>
                          <a:spcPts val="0"/>
                        </a:spcAft>
                        <a:buNone/>
                      </a:pPr>
                      <a:r>
                        <a:rPr lang="en-US" sz="3200">
                          <a:solidFill>
                            <a:schemeClr val="dk1"/>
                          </a:solidFill>
                          <a:latin typeface="Calibri"/>
                          <a:ea typeface="Calibri"/>
                          <a:cs typeface="Calibri"/>
                          <a:sym typeface="Calibri"/>
                        </a:rPr>
                        <a:t>Global+Local</a:t>
                      </a:r>
                      <a:r>
                        <a:rPr lang="en-US" sz="3200">
                          <a:latin typeface="Calibri"/>
                          <a:ea typeface="Calibri"/>
                          <a:cs typeface="Calibri"/>
                          <a:sym typeface="Calibri"/>
                        </a:rPr>
                        <a:t> (k=4)</a:t>
                      </a:r>
                      <a:endParaRPr sz="3200">
                        <a:latin typeface="Calibri"/>
                        <a:ea typeface="Calibri"/>
                        <a:cs typeface="Calibri"/>
                        <a:sym typeface="Calibri"/>
                      </a:endParaRPr>
                    </a:p>
                  </a:txBody>
                  <a:tcPr marT="63500" marB="63500" marR="63500" marL="635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3200">
                          <a:latin typeface="Calibri"/>
                          <a:ea typeface="Calibri"/>
                          <a:cs typeface="Calibri"/>
                          <a:sym typeface="Calibri"/>
                        </a:rPr>
                        <a:t>0.65</a:t>
                      </a:r>
                      <a:endParaRPr sz="3200">
                        <a:latin typeface="Calibri"/>
                        <a:ea typeface="Calibri"/>
                        <a:cs typeface="Calibri"/>
                        <a:sym typeface="Calibri"/>
                      </a:endParaRPr>
                    </a:p>
                  </a:txBody>
                  <a:tcPr marT="63500" marB="63500" marR="63500" marL="635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3200">
                          <a:latin typeface="Calibri"/>
                          <a:ea typeface="Calibri"/>
                          <a:cs typeface="Calibri"/>
                          <a:sym typeface="Calibri"/>
                        </a:rPr>
                        <a:t>0.65</a:t>
                      </a:r>
                      <a:endParaRPr sz="3200">
                        <a:latin typeface="Calibri"/>
                        <a:ea typeface="Calibri"/>
                        <a:cs typeface="Calibri"/>
                        <a:sym typeface="Calibri"/>
                      </a:endParaRPr>
                    </a:p>
                  </a:txBody>
                  <a:tcPr marT="63500" marB="63500" marR="63500" marL="635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3200">
                          <a:latin typeface="Calibri"/>
                          <a:ea typeface="Calibri"/>
                          <a:cs typeface="Calibri"/>
                          <a:sym typeface="Calibri"/>
                        </a:rPr>
                        <a:t>0.65</a:t>
                      </a:r>
                      <a:endParaRPr sz="3200">
                        <a:latin typeface="Calibri"/>
                        <a:ea typeface="Calibri"/>
                        <a:cs typeface="Calibri"/>
                        <a:sym typeface="Calibri"/>
                      </a:endParaRPr>
                    </a:p>
                  </a:txBody>
                  <a:tcPr marT="63500" marB="63500" marR="63500" marL="635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3200">
                          <a:latin typeface="Calibri"/>
                          <a:ea typeface="Calibri"/>
                          <a:cs typeface="Calibri"/>
                          <a:sym typeface="Calibri"/>
                        </a:rPr>
                        <a:t>0.64</a:t>
                      </a:r>
                      <a:endParaRPr sz="3200">
                        <a:latin typeface="Calibri"/>
                        <a:ea typeface="Calibri"/>
                        <a:cs typeface="Calibri"/>
                        <a:sym typeface="Calibri"/>
                      </a:endParaRPr>
                    </a:p>
                  </a:txBody>
                  <a:tcPr marT="63500" marB="63500" marR="63500" marL="635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r h="759525">
                <a:tc>
                  <a:txBody>
                    <a:bodyPr/>
                    <a:lstStyle/>
                    <a:p>
                      <a:pPr indent="0" lvl="0" marL="0" rtl="0" algn="l">
                        <a:lnSpc>
                          <a:spcPct val="115000"/>
                        </a:lnSpc>
                        <a:spcBef>
                          <a:spcPts val="0"/>
                        </a:spcBef>
                        <a:spcAft>
                          <a:spcPts val="0"/>
                        </a:spcAft>
                        <a:buNone/>
                      </a:pPr>
                      <a:r>
                        <a:rPr lang="en-US" sz="3200">
                          <a:solidFill>
                            <a:schemeClr val="dk1"/>
                          </a:solidFill>
                          <a:latin typeface="Calibri"/>
                          <a:ea typeface="Calibri"/>
                          <a:cs typeface="Calibri"/>
                          <a:sym typeface="Calibri"/>
                        </a:rPr>
                        <a:t>Global+Local</a:t>
                      </a:r>
                      <a:r>
                        <a:rPr lang="en-US" sz="3200">
                          <a:latin typeface="Calibri"/>
                          <a:ea typeface="Calibri"/>
                          <a:cs typeface="Calibri"/>
                          <a:sym typeface="Calibri"/>
                        </a:rPr>
                        <a:t> (k=5)</a:t>
                      </a:r>
                      <a:endParaRPr sz="3200">
                        <a:latin typeface="Calibri"/>
                        <a:ea typeface="Calibri"/>
                        <a:cs typeface="Calibri"/>
                        <a:sym typeface="Calibri"/>
                      </a:endParaRPr>
                    </a:p>
                  </a:txBody>
                  <a:tcPr marT="63500" marB="63500" marR="63500" marL="635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3200">
                          <a:solidFill>
                            <a:srgbClr val="FF0000"/>
                          </a:solidFill>
                          <a:latin typeface="Calibri"/>
                          <a:ea typeface="Calibri"/>
                          <a:cs typeface="Calibri"/>
                          <a:sym typeface="Calibri"/>
                        </a:rPr>
                        <a:t>0.63</a:t>
                      </a:r>
                      <a:endParaRPr sz="3200">
                        <a:solidFill>
                          <a:srgbClr val="FF0000"/>
                        </a:solidFill>
                        <a:latin typeface="Calibri"/>
                        <a:ea typeface="Calibri"/>
                        <a:cs typeface="Calibri"/>
                        <a:sym typeface="Calibri"/>
                      </a:endParaRPr>
                    </a:p>
                  </a:txBody>
                  <a:tcPr marT="63500" marB="63500" marR="63500" marL="635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3200">
                          <a:solidFill>
                            <a:srgbClr val="FF0000"/>
                          </a:solidFill>
                          <a:latin typeface="Calibri"/>
                          <a:ea typeface="Calibri"/>
                          <a:cs typeface="Calibri"/>
                          <a:sym typeface="Calibri"/>
                        </a:rPr>
                        <a:t>0.64</a:t>
                      </a:r>
                      <a:endParaRPr sz="3200">
                        <a:solidFill>
                          <a:srgbClr val="FF0000"/>
                        </a:solidFill>
                        <a:latin typeface="Calibri"/>
                        <a:ea typeface="Calibri"/>
                        <a:cs typeface="Calibri"/>
                        <a:sym typeface="Calibri"/>
                      </a:endParaRPr>
                    </a:p>
                  </a:txBody>
                  <a:tcPr marT="63500" marB="63500" marR="63500" marL="635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3200">
                          <a:solidFill>
                            <a:srgbClr val="FF0000"/>
                          </a:solidFill>
                          <a:latin typeface="Calibri"/>
                          <a:ea typeface="Calibri"/>
                          <a:cs typeface="Calibri"/>
                          <a:sym typeface="Calibri"/>
                        </a:rPr>
                        <a:t>0.63</a:t>
                      </a:r>
                      <a:endParaRPr sz="3200">
                        <a:solidFill>
                          <a:srgbClr val="FF0000"/>
                        </a:solidFill>
                        <a:latin typeface="Calibri"/>
                        <a:ea typeface="Calibri"/>
                        <a:cs typeface="Calibri"/>
                        <a:sym typeface="Calibri"/>
                      </a:endParaRPr>
                    </a:p>
                  </a:txBody>
                  <a:tcPr marT="63500" marB="63500" marR="63500" marL="635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3200">
                          <a:solidFill>
                            <a:srgbClr val="FF0000"/>
                          </a:solidFill>
                          <a:latin typeface="Calibri"/>
                          <a:ea typeface="Calibri"/>
                          <a:cs typeface="Calibri"/>
                          <a:sym typeface="Calibri"/>
                        </a:rPr>
                        <a:t>0.63</a:t>
                      </a:r>
                      <a:endParaRPr sz="3200">
                        <a:solidFill>
                          <a:srgbClr val="FF0000"/>
                        </a:solidFill>
                        <a:latin typeface="Calibri"/>
                        <a:ea typeface="Calibri"/>
                        <a:cs typeface="Calibri"/>
                        <a:sym typeface="Calibri"/>
                      </a:endParaRPr>
                    </a:p>
                  </a:txBody>
                  <a:tcPr marT="63500" marB="63500" marR="63500" marL="635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r h="759525">
                <a:tc>
                  <a:txBody>
                    <a:bodyPr/>
                    <a:lstStyle/>
                    <a:p>
                      <a:pPr indent="0" lvl="0" marL="0" rtl="0" algn="l">
                        <a:lnSpc>
                          <a:spcPct val="115000"/>
                        </a:lnSpc>
                        <a:spcBef>
                          <a:spcPts val="0"/>
                        </a:spcBef>
                        <a:spcAft>
                          <a:spcPts val="0"/>
                        </a:spcAft>
                        <a:buNone/>
                      </a:pPr>
                      <a:r>
                        <a:rPr b="1" lang="en-US" sz="3200">
                          <a:latin typeface="Calibri"/>
                          <a:ea typeface="Calibri"/>
                          <a:cs typeface="Calibri"/>
                          <a:sym typeface="Calibri"/>
                        </a:rPr>
                        <a:t>Type specific (exaggerated)</a:t>
                      </a:r>
                      <a:endParaRPr b="1" sz="3200">
                        <a:latin typeface="Calibri"/>
                        <a:ea typeface="Calibri"/>
                        <a:cs typeface="Calibri"/>
                        <a:sym typeface="Calibri"/>
                      </a:endParaRPr>
                    </a:p>
                  </a:txBody>
                  <a:tcPr marT="63500" marB="63500" marR="63500" marL="635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F0DCFF"/>
                    </a:solidFill>
                  </a:tcPr>
                </a:tc>
                <a:tc>
                  <a:txBody>
                    <a:bodyPr/>
                    <a:lstStyle/>
                    <a:p>
                      <a:pPr indent="0" lvl="0" marL="0" rtl="0" algn="ctr">
                        <a:lnSpc>
                          <a:spcPct val="115000"/>
                        </a:lnSpc>
                        <a:spcBef>
                          <a:spcPts val="0"/>
                        </a:spcBef>
                        <a:spcAft>
                          <a:spcPts val="0"/>
                        </a:spcAft>
                        <a:buNone/>
                      </a:pPr>
                      <a:r>
                        <a:rPr b="1" lang="en-US" sz="3200">
                          <a:latin typeface="Calibri"/>
                          <a:ea typeface="Calibri"/>
                          <a:cs typeface="Calibri"/>
                          <a:sym typeface="Calibri"/>
                        </a:rPr>
                        <a:t>0.71</a:t>
                      </a:r>
                      <a:endParaRPr b="1" sz="3200">
                        <a:latin typeface="Calibri"/>
                        <a:ea typeface="Calibri"/>
                        <a:cs typeface="Calibri"/>
                        <a:sym typeface="Calibri"/>
                      </a:endParaRPr>
                    </a:p>
                  </a:txBody>
                  <a:tcPr marT="63500" marB="63500" marR="63500" marL="635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F0DCFF"/>
                    </a:solidFill>
                  </a:tcPr>
                </a:tc>
                <a:tc>
                  <a:txBody>
                    <a:bodyPr/>
                    <a:lstStyle/>
                    <a:p>
                      <a:pPr indent="0" lvl="0" marL="0" rtl="0" algn="ctr">
                        <a:lnSpc>
                          <a:spcPct val="115000"/>
                        </a:lnSpc>
                        <a:spcBef>
                          <a:spcPts val="0"/>
                        </a:spcBef>
                        <a:spcAft>
                          <a:spcPts val="0"/>
                        </a:spcAft>
                        <a:buNone/>
                      </a:pPr>
                      <a:r>
                        <a:rPr b="1" lang="en-US" sz="3200">
                          <a:latin typeface="Calibri"/>
                          <a:ea typeface="Calibri"/>
                          <a:cs typeface="Calibri"/>
                          <a:sym typeface="Calibri"/>
                        </a:rPr>
                        <a:t>0.71</a:t>
                      </a:r>
                      <a:endParaRPr b="1" sz="3200">
                        <a:latin typeface="Calibri"/>
                        <a:ea typeface="Calibri"/>
                        <a:cs typeface="Calibri"/>
                        <a:sym typeface="Calibri"/>
                      </a:endParaRPr>
                    </a:p>
                  </a:txBody>
                  <a:tcPr marT="63500" marB="63500" marR="63500" marL="635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F0DCFF"/>
                    </a:solidFill>
                  </a:tcPr>
                </a:tc>
                <a:tc>
                  <a:txBody>
                    <a:bodyPr/>
                    <a:lstStyle/>
                    <a:p>
                      <a:pPr indent="0" lvl="0" marL="0" rtl="0" algn="ctr">
                        <a:lnSpc>
                          <a:spcPct val="115000"/>
                        </a:lnSpc>
                        <a:spcBef>
                          <a:spcPts val="0"/>
                        </a:spcBef>
                        <a:spcAft>
                          <a:spcPts val="0"/>
                        </a:spcAft>
                        <a:buNone/>
                      </a:pPr>
                      <a:r>
                        <a:rPr b="1" lang="en-US" sz="3200">
                          <a:latin typeface="Calibri"/>
                          <a:ea typeface="Calibri"/>
                          <a:cs typeface="Calibri"/>
                          <a:sym typeface="Calibri"/>
                        </a:rPr>
                        <a:t>0.71</a:t>
                      </a:r>
                      <a:endParaRPr b="1" sz="3200">
                        <a:latin typeface="Calibri"/>
                        <a:ea typeface="Calibri"/>
                        <a:cs typeface="Calibri"/>
                        <a:sym typeface="Calibri"/>
                      </a:endParaRPr>
                    </a:p>
                  </a:txBody>
                  <a:tcPr marT="63500" marB="63500" marR="63500" marL="635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F0DCFF"/>
                    </a:solidFill>
                  </a:tcPr>
                </a:tc>
                <a:tc>
                  <a:txBody>
                    <a:bodyPr/>
                    <a:lstStyle/>
                    <a:p>
                      <a:pPr indent="0" lvl="0" marL="0" rtl="0" algn="ctr">
                        <a:lnSpc>
                          <a:spcPct val="115000"/>
                        </a:lnSpc>
                        <a:spcBef>
                          <a:spcPts val="0"/>
                        </a:spcBef>
                        <a:spcAft>
                          <a:spcPts val="0"/>
                        </a:spcAft>
                        <a:buNone/>
                      </a:pPr>
                      <a:r>
                        <a:rPr b="1" lang="en-US" sz="3200">
                          <a:latin typeface="Calibri"/>
                          <a:ea typeface="Calibri"/>
                          <a:cs typeface="Calibri"/>
                          <a:sym typeface="Calibri"/>
                        </a:rPr>
                        <a:t>0.71</a:t>
                      </a:r>
                      <a:endParaRPr b="1" sz="3200">
                        <a:latin typeface="Calibri"/>
                        <a:ea typeface="Calibri"/>
                        <a:cs typeface="Calibri"/>
                        <a:sym typeface="Calibri"/>
                      </a:endParaRPr>
                    </a:p>
                  </a:txBody>
                  <a:tcPr marT="63500" marB="63500" marR="63500" marL="635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F0DCFF"/>
                    </a:solidFill>
                  </a:tcPr>
                </a:tc>
              </a:tr>
              <a:tr h="759525">
                <a:tc>
                  <a:txBody>
                    <a:bodyPr/>
                    <a:lstStyle/>
                    <a:p>
                      <a:pPr indent="0" lvl="0" marL="0" rtl="0" algn="l">
                        <a:lnSpc>
                          <a:spcPct val="115000"/>
                        </a:lnSpc>
                        <a:spcBef>
                          <a:spcPts val="0"/>
                        </a:spcBef>
                        <a:spcAft>
                          <a:spcPts val="0"/>
                        </a:spcAft>
                        <a:buNone/>
                      </a:pPr>
                      <a:r>
                        <a:rPr lang="en-US" sz="3200">
                          <a:latin typeface="Calibri"/>
                          <a:ea typeface="Calibri"/>
                          <a:cs typeface="Calibri"/>
                          <a:sym typeface="Calibri"/>
                        </a:rPr>
                        <a:t>Type specific (phrase contrast)</a:t>
                      </a:r>
                      <a:endParaRPr sz="3200">
                        <a:latin typeface="Calibri"/>
                        <a:ea typeface="Calibri"/>
                        <a:cs typeface="Calibri"/>
                        <a:sym typeface="Calibri"/>
                      </a:endParaRPr>
                    </a:p>
                  </a:txBody>
                  <a:tcPr marT="63500" marB="63500" marR="63500" marL="635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3200">
                          <a:latin typeface="Calibri"/>
                          <a:ea typeface="Calibri"/>
                          <a:cs typeface="Calibri"/>
                          <a:sym typeface="Calibri"/>
                        </a:rPr>
                        <a:t>0.61</a:t>
                      </a:r>
                      <a:endParaRPr sz="3200">
                        <a:latin typeface="Calibri"/>
                        <a:ea typeface="Calibri"/>
                        <a:cs typeface="Calibri"/>
                        <a:sym typeface="Calibri"/>
                      </a:endParaRPr>
                    </a:p>
                  </a:txBody>
                  <a:tcPr marT="63500" marB="63500" marR="63500" marL="635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3200">
                          <a:latin typeface="Calibri"/>
                          <a:ea typeface="Calibri"/>
                          <a:cs typeface="Calibri"/>
                          <a:sym typeface="Calibri"/>
                        </a:rPr>
                        <a:t>0.61</a:t>
                      </a:r>
                      <a:endParaRPr sz="3200">
                        <a:latin typeface="Calibri"/>
                        <a:ea typeface="Calibri"/>
                        <a:cs typeface="Calibri"/>
                        <a:sym typeface="Calibri"/>
                      </a:endParaRPr>
                    </a:p>
                  </a:txBody>
                  <a:tcPr marT="63500" marB="63500" marR="63500" marL="635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3200">
                          <a:latin typeface="Calibri"/>
                          <a:ea typeface="Calibri"/>
                          <a:cs typeface="Calibri"/>
                          <a:sym typeface="Calibri"/>
                        </a:rPr>
                        <a:t>0.61</a:t>
                      </a:r>
                      <a:endParaRPr sz="3200">
                        <a:latin typeface="Calibri"/>
                        <a:ea typeface="Calibri"/>
                        <a:cs typeface="Calibri"/>
                        <a:sym typeface="Calibri"/>
                      </a:endParaRPr>
                    </a:p>
                  </a:txBody>
                  <a:tcPr marT="63500" marB="63500" marR="63500" marL="635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3200">
                          <a:latin typeface="Calibri"/>
                          <a:ea typeface="Calibri"/>
                          <a:cs typeface="Calibri"/>
                          <a:sym typeface="Calibri"/>
                        </a:rPr>
                        <a:t>0.61</a:t>
                      </a:r>
                      <a:endParaRPr sz="3200">
                        <a:latin typeface="Calibri"/>
                        <a:ea typeface="Calibri"/>
                        <a:cs typeface="Calibri"/>
                        <a:sym typeface="Calibri"/>
                      </a:endParaRPr>
                    </a:p>
                  </a:txBody>
                  <a:tcPr marT="63500" marB="63500" marR="63500" marL="635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r h="759525">
                <a:tc>
                  <a:txBody>
                    <a:bodyPr/>
                    <a:lstStyle/>
                    <a:p>
                      <a:pPr indent="0" lvl="0" marL="0" rtl="0" algn="l">
                        <a:lnSpc>
                          <a:spcPct val="115000"/>
                        </a:lnSpc>
                        <a:spcBef>
                          <a:spcPts val="0"/>
                        </a:spcBef>
                        <a:spcAft>
                          <a:spcPts val="0"/>
                        </a:spcAft>
                        <a:buNone/>
                      </a:pPr>
                      <a:r>
                        <a:rPr lang="en-US" sz="3200">
                          <a:latin typeface="Calibri"/>
                          <a:ea typeface="Calibri"/>
                          <a:cs typeface="Calibri"/>
                          <a:sym typeface="Calibri"/>
                        </a:rPr>
                        <a:t>Type specific (monotone)</a:t>
                      </a:r>
                      <a:endParaRPr sz="3200">
                        <a:latin typeface="Calibri"/>
                        <a:ea typeface="Calibri"/>
                        <a:cs typeface="Calibri"/>
                        <a:sym typeface="Calibri"/>
                      </a:endParaRPr>
                    </a:p>
                  </a:txBody>
                  <a:tcPr marT="63500" marB="63500" marR="63500" marL="635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gridSpan="4">
                  <a:txBody>
                    <a:bodyPr/>
                    <a:lstStyle/>
                    <a:p>
                      <a:pPr indent="0" lvl="0" marL="0" rtl="0" algn="ctr">
                        <a:lnSpc>
                          <a:spcPct val="115000"/>
                        </a:lnSpc>
                        <a:spcBef>
                          <a:spcPts val="0"/>
                        </a:spcBef>
                        <a:spcAft>
                          <a:spcPts val="0"/>
                        </a:spcAft>
                        <a:buNone/>
                      </a:pPr>
                      <a:r>
                        <a:rPr lang="en-US" sz="3200">
                          <a:latin typeface="Calibri"/>
                          <a:ea typeface="Calibri"/>
                          <a:cs typeface="Calibri"/>
                          <a:sym typeface="Calibri"/>
                        </a:rPr>
                        <a:t>NA</a:t>
                      </a:r>
                      <a:endParaRPr sz="3200">
                        <a:latin typeface="Calibri"/>
                        <a:ea typeface="Calibri"/>
                        <a:cs typeface="Calibri"/>
                        <a:sym typeface="Calibri"/>
                      </a:endParaRPr>
                    </a:p>
                  </a:txBody>
                  <a:tcPr marT="63500" marB="63500" marR="63500" marL="635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hMerge="1"/>
                <a:tc hMerge="1"/>
                <a:tc hMerge="1"/>
              </a:tr>
            </a:tbl>
          </a:graphicData>
        </a:graphic>
      </p:graphicFrame>
      <p:sp>
        <p:nvSpPr>
          <p:cNvPr id="39" name="Google Shape;39;p1"/>
          <p:cNvSpPr/>
          <p:nvPr/>
        </p:nvSpPr>
        <p:spPr>
          <a:xfrm>
            <a:off x="13298713" y="21787975"/>
            <a:ext cx="15893400" cy="2862600"/>
          </a:xfrm>
          <a:prstGeom prst="rect">
            <a:avLst/>
          </a:prstGeom>
          <a:noFill/>
          <a:ln>
            <a:noFill/>
          </a:ln>
        </p:spPr>
        <p:txBody>
          <a:bodyPr anchorCtr="0" anchor="t" bIns="45700" lIns="91425" spcFirstLastPara="1" rIns="91425" wrap="square" tIns="45700">
            <a:noAutofit/>
          </a:bodyPr>
          <a:lstStyle/>
          <a:p>
            <a:pPr indent="-431800" lvl="0" marL="457200" marR="0" rtl="0" algn="l">
              <a:lnSpc>
                <a:spcPct val="110000"/>
              </a:lnSpc>
              <a:spcBef>
                <a:spcPts val="0"/>
              </a:spcBef>
              <a:spcAft>
                <a:spcPts val="0"/>
              </a:spcAft>
              <a:buSzPts val="3200"/>
              <a:buFont typeface="Calibri"/>
              <a:buChar char="●"/>
            </a:pPr>
            <a:r>
              <a:rPr lang="en-US" sz="3200">
                <a:latin typeface="Calibri"/>
                <a:ea typeface="Calibri"/>
                <a:cs typeface="Calibri"/>
                <a:sym typeface="Calibri"/>
              </a:rPr>
              <a:t>Little improvement in performance with addition of </a:t>
            </a:r>
            <a:r>
              <a:rPr b="1" lang="en-US" sz="3200">
                <a:latin typeface="Calibri"/>
                <a:ea typeface="Calibri"/>
                <a:cs typeface="Calibri"/>
                <a:sym typeface="Calibri"/>
              </a:rPr>
              <a:t>local features</a:t>
            </a:r>
            <a:endParaRPr b="1" sz="3200">
              <a:latin typeface="Calibri"/>
              <a:ea typeface="Calibri"/>
              <a:cs typeface="Calibri"/>
              <a:sym typeface="Calibri"/>
            </a:endParaRPr>
          </a:p>
          <a:p>
            <a:pPr indent="-431800" lvl="1" marL="914400" marR="0" rtl="0" algn="l">
              <a:lnSpc>
                <a:spcPct val="110000"/>
              </a:lnSpc>
              <a:spcBef>
                <a:spcPts val="0"/>
              </a:spcBef>
              <a:spcAft>
                <a:spcPts val="0"/>
              </a:spcAft>
              <a:buSzPts val="3200"/>
              <a:buFont typeface="Calibri"/>
              <a:buChar char="○"/>
            </a:pPr>
            <a:r>
              <a:rPr lang="en-US" sz="3200">
                <a:solidFill>
                  <a:srgbClr val="FF0000"/>
                </a:solidFill>
                <a:latin typeface="Calibri"/>
                <a:ea typeface="Calibri"/>
                <a:cs typeface="Calibri"/>
                <a:sym typeface="Calibri"/>
              </a:rPr>
              <a:t>Decline </a:t>
            </a:r>
            <a:r>
              <a:rPr lang="en-US" sz="3200">
                <a:latin typeface="Calibri"/>
                <a:ea typeface="Calibri"/>
                <a:cs typeface="Calibri"/>
                <a:sym typeface="Calibri"/>
              </a:rPr>
              <a:t>with raw Legendre </a:t>
            </a:r>
            <a:r>
              <a:rPr lang="en-US" sz="3200">
                <a:latin typeface="Calibri"/>
                <a:ea typeface="Calibri"/>
                <a:cs typeface="Calibri"/>
                <a:sym typeface="Calibri"/>
              </a:rPr>
              <a:t>coefficients</a:t>
            </a:r>
            <a:r>
              <a:rPr lang="en-US" sz="3200">
                <a:latin typeface="Calibri"/>
                <a:ea typeface="Calibri"/>
                <a:cs typeface="Calibri"/>
                <a:sym typeface="Calibri"/>
              </a:rPr>
              <a:t> and with k=5</a:t>
            </a:r>
            <a:endParaRPr sz="3200">
              <a:latin typeface="Calibri"/>
              <a:ea typeface="Calibri"/>
              <a:cs typeface="Calibri"/>
              <a:sym typeface="Calibri"/>
            </a:endParaRPr>
          </a:p>
          <a:p>
            <a:pPr indent="-431800" lvl="0" marL="457200" marR="0" rtl="0" algn="l">
              <a:lnSpc>
                <a:spcPct val="110000"/>
              </a:lnSpc>
              <a:spcBef>
                <a:spcPts val="0"/>
              </a:spcBef>
              <a:spcAft>
                <a:spcPts val="0"/>
              </a:spcAft>
              <a:buSzPts val="3200"/>
              <a:buFont typeface="Calibri"/>
              <a:buChar char="●"/>
            </a:pPr>
            <a:r>
              <a:rPr b="1" lang="en-US" sz="3200">
                <a:latin typeface="Calibri"/>
                <a:ea typeface="Calibri"/>
                <a:cs typeface="Calibri"/>
                <a:sym typeface="Calibri"/>
              </a:rPr>
              <a:t>Sarcasm Types:</a:t>
            </a:r>
            <a:r>
              <a:rPr lang="en-US" sz="3200">
                <a:latin typeface="Calibri"/>
                <a:ea typeface="Calibri"/>
                <a:cs typeface="Calibri"/>
                <a:sym typeface="Calibri"/>
              </a:rPr>
              <a:t> </a:t>
            </a:r>
            <a:endParaRPr sz="3200">
              <a:latin typeface="Calibri"/>
              <a:ea typeface="Calibri"/>
              <a:cs typeface="Calibri"/>
              <a:sym typeface="Calibri"/>
            </a:endParaRPr>
          </a:p>
          <a:p>
            <a:pPr indent="-431800" lvl="1" marL="914400" marR="0" rtl="0" algn="l">
              <a:lnSpc>
                <a:spcPct val="110000"/>
              </a:lnSpc>
              <a:spcBef>
                <a:spcPts val="0"/>
              </a:spcBef>
              <a:spcAft>
                <a:spcPts val="0"/>
              </a:spcAft>
              <a:buSzPts val="3200"/>
              <a:buFont typeface="Calibri"/>
              <a:buChar char="○"/>
            </a:pPr>
            <a:r>
              <a:rPr lang="en-US" sz="3200">
                <a:latin typeface="Calibri"/>
                <a:ea typeface="Calibri"/>
                <a:cs typeface="Calibri"/>
                <a:sym typeface="Calibri"/>
              </a:rPr>
              <a:t>Best model → </a:t>
            </a:r>
            <a:r>
              <a:rPr lang="en-US" sz="3200">
                <a:latin typeface="Calibri"/>
                <a:ea typeface="Calibri"/>
                <a:cs typeface="Calibri"/>
                <a:sym typeface="Calibri"/>
              </a:rPr>
              <a:t>classifying</a:t>
            </a:r>
            <a:r>
              <a:rPr lang="en-US" sz="3200">
                <a:latin typeface="Calibri"/>
                <a:ea typeface="Calibri"/>
                <a:cs typeface="Calibri"/>
                <a:sym typeface="Calibri"/>
              </a:rPr>
              <a:t> Exaggerated Sarcasm</a:t>
            </a:r>
            <a:endParaRPr sz="3200">
              <a:latin typeface="Calibri"/>
              <a:ea typeface="Calibri"/>
              <a:cs typeface="Calibri"/>
              <a:sym typeface="Calibri"/>
            </a:endParaRPr>
          </a:p>
          <a:p>
            <a:pPr indent="-431800" lvl="1" marL="914400" marR="0" rtl="0" algn="l">
              <a:lnSpc>
                <a:spcPct val="110000"/>
              </a:lnSpc>
              <a:spcBef>
                <a:spcPts val="0"/>
              </a:spcBef>
              <a:spcAft>
                <a:spcPts val="0"/>
              </a:spcAft>
              <a:buSzPts val="3200"/>
              <a:buFont typeface="Calibri"/>
              <a:buChar char="○"/>
            </a:pPr>
            <a:r>
              <a:rPr lang="en-US" sz="3200">
                <a:latin typeface="Calibri"/>
                <a:ea typeface="Calibri"/>
                <a:cs typeface="Calibri"/>
                <a:sym typeface="Calibri"/>
              </a:rPr>
              <a:t>No </a:t>
            </a:r>
            <a:r>
              <a:rPr lang="en-US" sz="3200">
                <a:latin typeface="Calibri"/>
                <a:ea typeface="Calibri"/>
                <a:cs typeface="Calibri"/>
                <a:sym typeface="Calibri"/>
              </a:rPr>
              <a:t>significant predictors for Monotone Sarcasm classification</a:t>
            </a:r>
            <a:endParaRPr sz="3200">
              <a:latin typeface="Calibri"/>
              <a:ea typeface="Calibri"/>
              <a:cs typeface="Calibri"/>
              <a:sym typeface="Calibri"/>
            </a:endParaRPr>
          </a:p>
          <a:p>
            <a:pPr indent="0" lvl="0" marL="0" marR="0" rtl="0" algn="l">
              <a:lnSpc>
                <a:spcPct val="110000"/>
              </a:lnSpc>
              <a:spcBef>
                <a:spcPts val="0"/>
              </a:spcBef>
              <a:spcAft>
                <a:spcPts val="0"/>
              </a:spcAft>
              <a:buNone/>
            </a:pPr>
            <a:r>
              <a:t/>
            </a:r>
            <a:endParaRPr sz="3200" u="sng">
              <a:latin typeface="Calibri"/>
              <a:ea typeface="Calibri"/>
              <a:cs typeface="Calibri"/>
              <a:sym typeface="Calibri"/>
            </a:endParaRPr>
          </a:p>
          <a:p>
            <a:pPr indent="0" lvl="0" marL="0" marR="0" rtl="0" algn="l">
              <a:lnSpc>
                <a:spcPct val="110000"/>
              </a:lnSpc>
              <a:spcBef>
                <a:spcPts val="0"/>
              </a:spcBef>
              <a:spcAft>
                <a:spcPts val="0"/>
              </a:spcAft>
              <a:buNone/>
            </a:pPr>
            <a:r>
              <a:t/>
            </a:r>
            <a:endParaRPr sz="3200" u="sng">
              <a:latin typeface="Calibri"/>
              <a:ea typeface="Calibri"/>
              <a:cs typeface="Calibri"/>
              <a:sym typeface="Calibri"/>
            </a:endParaRPr>
          </a:p>
        </p:txBody>
      </p:sp>
      <p:sp>
        <p:nvSpPr>
          <p:cNvPr id="40" name="Google Shape;40;p1"/>
          <p:cNvSpPr/>
          <p:nvPr/>
        </p:nvSpPr>
        <p:spPr>
          <a:xfrm>
            <a:off x="29837913" y="23912200"/>
            <a:ext cx="13258800" cy="5484900"/>
          </a:xfrm>
          <a:prstGeom prst="rect">
            <a:avLst/>
          </a:prstGeom>
          <a:noFill/>
          <a:ln>
            <a:noFill/>
          </a:ln>
        </p:spPr>
        <p:txBody>
          <a:bodyPr anchorCtr="0" anchor="t" bIns="45700" lIns="91425" spcFirstLastPara="1" rIns="91425" wrap="square" tIns="45700">
            <a:noAutofit/>
          </a:bodyPr>
          <a:lstStyle/>
          <a:p>
            <a:pPr indent="-431800" lvl="0" marL="457200" rtl="0" algn="l">
              <a:lnSpc>
                <a:spcPct val="110000"/>
              </a:lnSpc>
              <a:spcBef>
                <a:spcPts val="0"/>
              </a:spcBef>
              <a:spcAft>
                <a:spcPts val="0"/>
              </a:spcAft>
              <a:buSzPts val="3200"/>
              <a:buFont typeface="Calibri"/>
              <a:buChar char="●"/>
            </a:pPr>
            <a:r>
              <a:rPr lang="en-US" sz="3200">
                <a:latin typeface="Calibri"/>
                <a:ea typeface="Calibri"/>
                <a:cs typeface="Calibri"/>
                <a:sym typeface="Calibri"/>
              </a:rPr>
              <a:t>Best </a:t>
            </a:r>
            <a:r>
              <a:rPr lang="en-US" sz="3200">
                <a:latin typeface="Calibri"/>
                <a:ea typeface="Calibri"/>
                <a:cs typeface="Calibri"/>
                <a:sym typeface="Calibri"/>
              </a:rPr>
              <a:t>performing</a:t>
            </a:r>
            <a:r>
              <a:rPr lang="en-US" sz="3200">
                <a:latin typeface="Calibri"/>
                <a:ea typeface="Calibri"/>
                <a:cs typeface="Calibri"/>
                <a:sym typeface="Calibri"/>
              </a:rPr>
              <a:t> model comparable to others in field → </a:t>
            </a:r>
            <a:r>
              <a:rPr b="1" lang="en-US" sz="3200">
                <a:latin typeface="Calibri"/>
                <a:ea typeface="Calibri"/>
                <a:cs typeface="Calibri"/>
                <a:sym typeface="Calibri"/>
              </a:rPr>
              <a:t>Yes </a:t>
            </a:r>
            <a:r>
              <a:rPr lang="en-US" sz="3200">
                <a:latin typeface="Calibri"/>
                <a:ea typeface="Calibri"/>
                <a:cs typeface="Calibri"/>
                <a:sym typeface="Calibri"/>
              </a:rPr>
              <a:t>to RQ</a:t>
            </a:r>
            <a:endParaRPr sz="3200">
              <a:latin typeface="Calibri"/>
              <a:ea typeface="Calibri"/>
              <a:cs typeface="Calibri"/>
              <a:sym typeface="Calibri"/>
            </a:endParaRPr>
          </a:p>
          <a:p>
            <a:pPr indent="-431800" lvl="0" marL="457200" rtl="0" algn="l">
              <a:lnSpc>
                <a:spcPct val="110000"/>
              </a:lnSpc>
              <a:spcBef>
                <a:spcPts val="0"/>
              </a:spcBef>
              <a:spcAft>
                <a:spcPts val="0"/>
              </a:spcAft>
              <a:buSzPts val="3200"/>
              <a:buFont typeface="Calibri"/>
              <a:buChar char="●"/>
            </a:pPr>
            <a:r>
              <a:rPr lang="en-US" sz="3200">
                <a:latin typeface="Calibri"/>
                <a:ea typeface="Calibri"/>
                <a:cs typeface="Calibri"/>
                <a:sym typeface="Calibri"/>
              </a:rPr>
              <a:t>Sarcasm type influences system performance → need of type sensitive systems (eg. multimodal with text in monotone type)</a:t>
            </a:r>
            <a:endParaRPr sz="3200">
              <a:latin typeface="Calibri"/>
              <a:ea typeface="Calibri"/>
              <a:cs typeface="Calibri"/>
              <a:sym typeface="Calibri"/>
            </a:endParaRPr>
          </a:p>
          <a:p>
            <a:pPr indent="-431800" lvl="0" marL="457200" rtl="0" algn="l">
              <a:lnSpc>
                <a:spcPct val="110000"/>
              </a:lnSpc>
              <a:spcBef>
                <a:spcPts val="0"/>
              </a:spcBef>
              <a:spcAft>
                <a:spcPts val="0"/>
              </a:spcAft>
              <a:buSzPts val="3200"/>
              <a:buFont typeface="Calibri"/>
              <a:buChar char="●"/>
            </a:pPr>
            <a:r>
              <a:rPr lang="en-US" sz="3200">
                <a:latin typeface="Calibri"/>
                <a:ea typeface="Calibri"/>
                <a:cs typeface="Calibri"/>
                <a:sym typeface="Calibri"/>
              </a:rPr>
              <a:t>Potential of LR to be effective in sarcasm detection → prosody based features useful in sarcasm detection</a:t>
            </a:r>
            <a:endParaRPr sz="3200">
              <a:latin typeface="Calibri"/>
              <a:ea typeface="Calibri"/>
              <a:cs typeface="Calibri"/>
              <a:sym typeface="Calibri"/>
            </a:endParaRPr>
          </a:p>
          <a:p>
            <a:pPr indent="0" lvl="0" marL="0" rtl="0" algn="l">
              <a:lnSpc>
                <a:spcPct val="110000"/>
              </a:lnSpc>
              <a:spcBef>
                <a:spcPts val="0"/>
              </a:spcBef>
              <a:spcAft>
                <a:spcPts val="0"/>
              </a:spcAft>
              <a:buNone/>
            </a:pPr>
            <a:r>
              <a:rPr b="1" lang="en-US" sz="3200">
                <a:latin typeface="Calibri"/>
                <a:ea typeface="Calibri"/>
                <a:cs typeface="Calibri"/>
                <a:sym typeface="Calibri"/>
                <a:extLst>
                  <a:ext uri="http://customooxmlschemas.google.com/">
                    <go:slidesCustomData xmlns:go="http://customooxmlschemas.google.com/" textRoundtripDataId="10"/>
                  </a:ext>
                </a:extLst>
              </a:rPr>
              <a:t>Future direction</a:t>
            </a:r>
            <a:r>
              <a:rPr b="1" lang="en-US" sz="3200">
                <a:latin typeface="Calibri"/>
                <a:ea typeface="Calibri"/>
                <a:cs typeface="Calibri"/>
                <a:sym typeface="Calibri"/>
              </a:rPr>
              <a:t>:</a:t>
            </a:r>
            <a:r>
              <a:rPr lang="en-US" sz="3200">
                <a:latin typeface="Calibri"/>
                <a:ea typeface="Calibri"/>
                <a:cs typeface="Calibri"/>
                <a:sym typeface="Calibri"/>
              </a:rPr>
              <a:t> FPC, Wavelet for automatic prominence detection, </a:t>
            </a:r>
            <a:r>
              <a:rPr lang="en-US" sz="3200">
                <a:latin typeface="Calibri"/>
                <a:ea typeface="Calibri"/>
                <a:cs typeface="Calibri"/>
                <a:sym typeface="Calibri"/>
              </a:rPr>
              <a:t>comparison</a:t>
            </a:r>
            <a:r>
              <a:rPr lang="en-US" sz="3200">
                <a:latin typeface="Calibri"/>
                <a:ea typeface="Calibri"/>
                <a:cs typeface="Calibri"/>
                <a:sym typeface="Calibri"/>
              </a:rPr>
              <a:t> to conversational sarcasm, include text to improve </a:t>
            </a:r>
            <a:r>
              <a:rPr lang="en-US" sz="3200">
                <a:latin typeface="Calibri"/>
                <a:ea typeface="Calibri"/>
                <a:cs typeface="Calibri"/>
                <a:sym typeface="Calibri"/>
              </a:rPr>
              <a:t>performance</a:t>
            </a:r>
            <a:r>
              <a:rPr lang="en-US" sz="3200">
                <a:latin typeface="Calibri"/>
                <a:ea typeface="Calibri"/>
                <a:cs typeface="Calibri"/>
                <a:sym typeface="Calibri"/>
              </a:rPr>
              <a:t> on monotone type</a:t>
            </a:r>
            <a:endParaRPr sz="3200">
              <a:latin typeface="Calibri"/>
              <a:ea typeface="Calibri"/>
              <a:cs typeface="Calibri"/>
              <a:sym typeface="Calibri"/>
            </a:endParaRPr>
          </a:p>
          <a:p>
            <a:pPr indent="0" lvl="0" marL="0" rtl="0" algn="l">
              <a:lnSpc>
                <a:spcPct val="110000"/>
              </a:lnSpc>
              <a:spcBef>
                <a:spcPts val="0"/>
              </a:spcBef>
              <a:spcAft>
                <a:spcPts val="0"/>
              </a:spcAft>
              <a:buNone/>
            </a:pPr>
            <a:r>
              <a:rPr b="1" lang="en-US" sz="3200">
                <a:latin typeface="Calibri"/>
                <a:ea typeface="Calibri"/>
                <a:cs typeface="Calibri"/>
                <a:sym typeface="Calibri"/>
              </a:rPr>
              <a:t>Sources of error:</a:t>
            </a:r>
            <a:r>
              <a:rPr lang="en-US" sz="3200">
                <a:latin typeface="Calibri"/>
                <a:ea typeface="Calibri"/>
                <a:cs typeface="Calibri"/>
                <a:sym typeface="Calibri"/>
              </a:rPr>
              <a:t> speakers “acting sarcastic” → prosodic differences bigger; noise in audio</a:t>
            </a:r>
            <a:endParaRPr sz="3200">
              <a:latin typeface="Calibri"/>
              <a:ea typeface="Calibri"/>
              <a:cs typeface="Calibri"/>
              <a:sym typeface="Calibri"/>
            </a:endParaRPr>
          </a:p>
        </p:txBody>
      </p:sp>
      <p:pic>
        <p:nvPicPr>
          <p:cNvPr id="41" name="Google Shape;41;p1" title="download.png"/>
          <p:cNvPicPr preferRelativeResize="0"/>
          <p:nvPr/>
        </p:nvPicPr>
        <p:blipFill>
          <a:blip r:embed="rId7">
            <a:alphaModFix/>
          </a:blip>
          <a:stretch>
            <a:fillRect/>
          </a:stretch>
        </p:blipFill>
        <p:spPr>
          <a:xfrm>
            <a:off x="21398438" y="12353070"/>
            <a:ext cx="7135632" cy="6034150"/>
          </a:xfrm>
          <a:prstGeom prst="rect">
            <a:avLst/>
          </a:prstGeom>
          <a:noFill/>
          <a:ln>
            <a:noFill/>
          </a:ln>
        </p:spPr>
      </p:pic>
      <p:graphicFrame>
        <p:nvGraphicFramePr>
          <p:cNvPr id="42" name="Google Shape;42;p1"/>
          <p:cNvGraphicFramePr/>
          <p:nvPr/>
        </p:nvGraphicFramePr>
        <p:xfrm>
          <a:off x="13702913" y="18194025"/>
          <a:ext cx="3000000" cy="3000000"/>
        </p:xfrm>
        <a:graphic>
          <a:graphicData uri="http://schemas.openxmlformats.org/drawingml/2006/table">
            <a:tbl>
              <a:tblPr>
                <a:noFill/>
                <a:tableStyleId>{C3E9CC7F-C7BA-4DBF-8543-3E43F4F65441}</a:tableStyleId>
              </a:tblPr>
              <a:tblGrid>
                <a:gridCol w="2953200"/>
                <a:gridCol w="2681175"/>
                <a:gridCol w="3939175"/>
              </a:tblGrid>
              <a:tr h="369975">
                <a:tc gridSpan="3">
                  <a:txBody>
                    <a:bodyPr/>
                    <a:lstStyle/>
                    <a:p>
                      <a:pPr indent="0" lvl="0" marL="0" rtl="0" algn="ctr">
                        <a:spcBef>
                          <a:spcPts val="0"/>
                        </a:spcBef>
                        <a:spcAft>
                          <a:spcPts val="0"/>
                        </a:spcAft>
                        <a:buNone/>
                      </a:pPr>
                      <a:r>
                        <a:rPr lang="en-US" sz="2600">
                          <a:solidFill>
                            <a:schemeClr val="dk1"/>
                          </a:solidFill>
                          <a:latin typeface="Calibri"/>
                          <a:ea typeface="Calibri"/>
                          <a:cs typeface="Calibri"/>
                          <a:sym typeface="Calibri"/>
                        </a:rPr>
                        <a:t>♥</a:t>
                      </a:r>
                      <a:endParaRPr sz="2600">
                        <a:solidFill>
                          <a:schemeClr val="dk1"/>
                        </a:solidFill>
                        <a:latin typeface="Calibri"/>
                        <a:ea typeface="Calibri"/>
                        <a:cs typeface="Calibri"/>
                        <a:sym typeface="Calibri"/>
                      </a:endParaRPr>
                    </a:p>
                  </a:txBody>
                  <a:tcPr marT="91425" marB="91425" marR="91425" marL="91425">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lt2"/>
                    </a:solidFill>
                  </a:tcPr>
                </a:tc>
                <a:tc hMerge="1"/>
                <a:tc hMerge="1"/>
              </a:tr>
              <a:tr h="679425">
                <a:tc>
                  <a:txBody>
                    <a:bodyPr/>
                    <a:lstStyle/>
                    <a:p>
                      <a:pPr indent="0" lvl="0" marL="0" rtl="0" algn="l">
                        <a:spcBef>
                          <a:spcPts val="0"/>
                        </a:spcBef>
                        <a:spcAft>
                          <a:spcPts val="0"/>
                        </a:spcAft>
                        <a:buNone/>
                      </a:pPr>
                      <a:r>
                        <a:rPr lang="en-US" sz="2600">
                          <a:solidFill>
                            <a:schemeClr val="dk1"/>
                          </a:solidFill>
                          <a:latin typeface="Calibri"/>
                          <a:ea typeface="Calibri"/>
                          <a:cs typeface="Calibri"/>
                          <a:sym typeface="Calibri"/>
                        </a:rPr>
                        <a:t>Global+Local (coefs)</a:t>
                      </a:r>
                      <a:endParaRPr sz="2600">
                        <a:latin typeface="Calibri"/>
                        <a:ea typeface="Calibri"/>
                        <a:cs typeface="Calibri"/>
                        <a:sym typeface="Calibri"/>
                      </a:endParaRPr>
                    </a:p>
                  </a:txBody>
                  <a:tcPr marT="91425" marB="91425" marR="91425" marL="91425">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lt2"/>
                    </a:solidFill>
                  </a:tcPr>
                </a:tc>
                <a:tc>
                  <a:txBody>
                    <a:bodyPr/>
                    <a:lstStyle/>
                    <a:p>
                      <a:pPr indent="0" lvl="0" marL="0" rtl="0" algn="l">
                        <a:lnSpc>
                          <a:spcPct val="115000"/>
                        </a:lnSpc>
                        <a:spcBef>
                          <a:spcPts val="0"/>
                        </a:spcBef>
                        <a:spcAft>
                          <a:spcPts val="0"/>
                        </a:spcAft>
                        <a:buClr>
                          <a:schemeClr val="dk1"/>
                        </a:buClr>
                        <a:buSzPts val="1100"/>
                        <a:buFont typeface="Arial"/>
                        <a:buNone/>
                      </a:pPr>
                      <a:r>
                        <a:rPr lang="en-US" sz="2600">
                          <a:solidFill>
                            <a:schemeClr val="dk1"/>
                          </a:solidFill>
                          <a:latin typeface="Calibri"/>
                          <a:ea typeface="Calibri"/>
                          <a:cs typeface="Calibri"/>
                          <a:sym typeface="Calibri"/>
                        </a:rPr>
                        <a:t>Global+Local (</a:t>
                      </a:r>
                      <a:r>
                        <a:rPr lang="en-US" sz="2600">
                          <a:solidFill>
                            <a:schemeClr val="dk1"/>
                          </a:solidFill>
                          <a:latin typeface="Calibri"/>
                          <a:ea typeface="Calibri"/>
                          <a:cs typeface="Calibri"/>
                          <a:sym typeface="Calibri"/>
                          <a:extLst>
                            <a:ext uri="http://customooxmlschemas.google.com/">
                              <go:slidesCustomData xmlns:go="http://customooxmlschemas.google.com/" textRoundtripDataId="11"/>
                            </a:ext>
                          </a:extLst>
                        </a:rPr>
                        <a:t>k=5</a:t>
                      </a:r>
                      <a:r>
                        <a:rPr lang="en-US" sz="2600">
                          <a:solidFill>
                            <a:schemeClr val="dk1"/>
                          </a:solidFill>
                          <a:latin typeface="Calibri"/>
                          <a:ea typeface="Calibri"/>
                          <a:cs typeface="Calibri"/>
                          <a:sym typeface="Calibri"/>
                        </a:rPr>
                        <a:t>)</a:t>
                      </a:r>
                      <a:endParaRPr sz="2600">
                        <a:latin typeface="Calibri"/>
                        <a:ea typeface="Calibri"/>
                        <a:cs typeface="Calibri"/>
                        <a:sym typeface="Calibri"/>
                      </a:endParaRPr>
                    </a:p>
                  </a:txBody>
                  <a:tcPr marT="91425" marB="91425" marR="91425" marL="91425">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lt2"/>
                    </a:solidFill>
                  </a:tcPr>
                </a:tc>
                <a:tc>
                  <a:txBody>
                    <a:bodyPr/>
                    <a:lstStyle/>
                    <a:p>
                      <a:pPr indent="0" lvl="0" marL="0" rtl="0" algn="l">
                        <a:lnSpc>
                          <a:spcPct val="115000"/>
                        </a:lnSpc>
                        <a:spcBef>
                          <a:spcPts val="0"/>
                        </a:spcBef>
                        <a:spcAft>
                          <a:spcPts val="0"/>
                        </a:spcAft>
                        <a:buClr>
                          <a:schemeClr val="dk1"/>
                        </a:buClr>
                        <a:buSzPts val="1100"/>
                        <a:buFont typeface="Arial"/>
                        <a:buNone/>
                      </a:pPr>
                      <a:r>
                        <a:rPr lang="en-US" sz="2600">
                          <a:solidFill>
                            <a:schemeClr val="dk1"/>
                          </a:solidFill>
                          <a:latin typeface="Calibri"/>
                          <a:ea typeface="Calibri"/>
                          <a:cs typeface="Calibri"/>
                          <a:sym typeface="Calibri"/>
                        </a:rPr>
                        <a:t>Type specific (exaggerated)</a:t>
                      </a:r>
                      <a:endParaRPr sz="2600">
                        <a:latin typeface="Calibri"/>
                        <a:ea typeface="Calibri"/>
                        <a:cs typeface="Calibri"/>
                        <a:sym typeface="Calibri"/>
                      </a:endParaRPr>
                    </a:p>
                  </a:txBody>
                  <a:tcPr marT="91425" marB="91425" marR="91425" marL="91425">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lt2"/>
                    </a:solidFill>
                  </a:tcPr>
                </a:tc>
              </a:tr>
              <a:tr h="369975">
                <a:tc>
                  <a:txBody>
                    <a:bodyPr/>
                    <a:lstStyle/>
                    <a:p>
                      <a:pPr indent="0" lvl="0" marL="0" rtl="0" algn="l">
                        <a:lnSpc>
                          <a:spcPct val="115000"/>
                        </a:lnSpc>
                        <a:spcBef>
                          <a:spcPts val="0"/>
                        </a:spcBef>
                        <a:spcAft>
                          <a:spcPts val="0"/>
                        </a:spcAft>
                        <a:buClr>
                          <a:schemeClr val="dk1"/>
                        </a:buClr>
                        <a:buSzPts val="1100"/>
                        <a:buFont typeface="Arial"/>
                        <a:buNone/>
                      </a:pPr>
                      <a:r>
                        <a:rPr lang="en-US" sz="2600">
                          <a:latin typeface="Calibri"/>
                          <a:ea typeface="Calibri"/>
                          <a:cs typeface="Calibri"/>
                          <a:sym typeface="Calibri"/>
                        </a:rPr>
                        <a:t>𝛽 = -0.17, p = 0.1</a:t>
                      </a:r>
                      <a:endParaRPr sz="2600">
                        <a:latin typeface="Calibri"/>
                        <a:ea typeface="Calibri"/>
                        <a:cs typeface="Calibri"/>
                        <a:sym typeface="Calibri"/>
                      </a:endParaRPr>
                    </a:p>
                  </a:txBody>
                  <a:tcPr marT="91425" marB="91425" marR="91425" marL="91425">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0"/>
                        </a:spcAft>
                        <a:buClr>
                          <a:schemeClr val="dk1"/>
                        </a:buClr>
                        <a:buSzPts val="1100"/>
                        <a:buFont typeface="Arial"/>
                        <a:buNone/>
                      </a:pPr>
                      <a:r>
                        <a:rPr lang="en-US" sz="2600">
                          <a:solidFill>
                            <a:schemeClr val="dk1"/>
                          </a:solidFill>
                          <a:latin typeface="Calibri"/>
                          <a:ea typeface="Calibri"/>
                          <a:cs typeface="Calibri"/>
                          <a:sym typeface="Calibri"/>
                        </a:rPr>
                        <a:t>𝛽 = -0.18, p = 0.1</a:t>
                      </a:r>
                      <a:endParaRPr sz="2600"/>
                    </a:p>
                  </a:txBody>
                  <a:tcPr marT="91425" marB="91425" marR="91425" marL="91425">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0"/>
                        </a:spcAft>
                        <a:buClr>
                          <a:schemeClr val="dk1"/>
                        </a:buClr>
                        <a:buSzPts val="1100"/>
                        <a:buFont typeface="Arial"/>
                        <a:buNone/>
                      </a:pPr>
                      <a:r>
                        <a:rPr lang="en-US" sz="2600">
                          <a:solidFill>
                            <a:schemeClr val="dk1"/>
                          </a:solidFill>
                          <a:latin typeface="Calibri"/>
                          <a:ea typeface="Calibri"/>
                          <a:cs typeface="Calibri"/>
                          <a:sym typeface="Calibri"/>
                        </a:rPr>
                        <a:t>𝛽 = -0.32, p = 0.5</a:t>
                      </a:r>
                      <a:endParaRPr sz="2600"/>
                    </a:p>
                  </a:txBody>
                  <a:tcPr marT="91425" marB="91425" marR="91425" marL="91425">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r>
            </a:tbl>
          </a:graphicData>
        </a:graphic>
      </p:graphicFrame>
      <p:graphicFrame>
        <p:nvGraphicFramePr>
          <p:cNvPr id="43" name="Google Shape;43;p1"/>
          <p:cNvGraphicFramePr/>
          <p:nvPr/>
        </p:nvGraphicFramePr>
        <p:xfrm>
          <a:off x="23527138" y="18194013"/>
          <a:ext cx="3000000" cy="3000000"/>
        </p:xfrm>
        <a:graphic>
          <a:graphicData uri="http://schemas.openxmlformats.org/drawingml/2006/table">
            <a:tbl>
              <a:tblPr>
                <a:noFill/>
                <a:tableStyleId>{C3E9CC7F-C7BA-4DBF-8543-3E43F4F65441}</a:tableStyleId>
              </a:tblPr>
              <a:tblGrid>
                <a:gridCol w="2879975"/>
                <a:gridCol w="2674600"/>
              </a:tblGrid>
              <a:tr h="152400">
                <a:tc gridSpan="2">
                  <a:txBody>
                    <a:bodyPr/>
                    <a:lstStyle/>
                    <a:p>
                      <a:pPr indent="0" lvl="0" marL="0" rtl="0" algn="ctr">
                        <a:spcBef>
                          <a:spcPts val="0"/>
                        </a:spcBef>
                        <a:spcAft>
                          <a:spcPts val="0"/>
                        </a:spcAft>
                        <a:buNone/>
                      </a:pPr>
                      <a:r>
                        <a:rPr lang="en-US" sz="2600">
                          <a:solidFill>
                            <a:schemeClr val="dk1"/>
                          </a:solidFill>
                          <a:latin typeface="Calibri"/>
                          <a:ea typeface="Calibri"/>
                          <a:cs typeface="Calibri"/>
                          <a:sym typeface="Calibri"/>
                        </a:rPr>
                        <a:t>✷</a:t>
                      </a:r>
                      <a:endParaRPr sz="2600">
                        <a:solidFill>
                          <a:schemeClr val="dk1"/>
                        </a:solidFill>
                        <a:latin typeface="Calibri"/>
                        <a:ea typeface="Calibri"/>
                        <a:cs typeface="Calibri"/>
                        <a:sym typeface="Calibri"/>
                      </a:endParaRPr>
                    </a:p>
                  </a:txBody>
                  <a:tcPr marT="91425" marB="91425" marR="91425" marL="91425">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lt2"/>
                    </a:solidFill>
                  </a:tcPr>
                </a:tc>
                <a:tc hMerge="1"/>
              </a:tr>
              <a:tr h="679425">
                <a:tc>
                  <a:txBody>
                    <a:bodyPr/>
                    <a:lstStyle/>
                    <a:p>
                      <a:pPr indent="0" lvl="0" marL="0" rtl="0" algn="l">
                        <a:spcBef>
                          <a:spcPts val="0"/>
                        </a:spcBef>
                        <a:spcAft>
                          <a:spcPts val="0"/>
                        </a:spcAft>
                        <a:buNone/>
                      </a:pPr>
                      <a:r>
                        <a:rPr lang="en-US" sz="2600">
                          <a:solidFill>
                            <a:schemeClr val="dk1"/>
                          </a:solidFill>
                          <a:latin typeface="Calibri"/>
                          <a:ea typeface="Calibri"/>
                          <a:cs typeface="Calibri"/>
                          <a:sym typeface="Calibri"/>
                        </a:rPr>
                        <a:t>Global+Local (coefs)</a:t>
                      </a:r>
                      <a:endParaRPr sz="2600">
                        <a:latin typeface="Calibri"/>
                        <a:ea typeface="Calibri"/>
                        <a:cs typeface="Calibri"/>
                        <a:sym typeface="Calibri"/>
                      </a:endParaRPr>
                    </a:p>
                  </a:txBody>
                  <a:tcPr marT="91425" marB="91425" marR="91425" marL="91425">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lt2"/>
                    </a:solidFill>
                  </a:tcPr>
                </a:tc>
                <a:tc>
                  <a:txBody>
                    <a:bodyPr/>
                    <a:lstStyle/>
                    <a:p>
                      <a:pPr indent="0" lvl="0" marL="0" rtl="0" algn="l">
                        <a:lnSpc>
                          <a:spcPct val="115000"/>
                        </a:lnSpc>
                        <a:spcBef>
                          <a:spcPts val="0"/>
                        </a:spcBef>
                        <a:spcAft>
                          <a:spcPts val="0"/>
                        </a:spcAft>
                        <a:buNone/>
                      </a:pPr>
                      <a:r>
                        <a:rPr lang="en-US" sz="2600">
                          <a:solidFill>
                            <a:schemeClr val="dk1"/>
                          </a:solidFill>
                          <a:latin typeface="Calibri"/>
                          <a:ea typeface="Calibri"/>
                          <a:cs typeface="Calibri"/>
                          <a:sym typeface="Calibri"/>
                        </a:rPr>
                        <a:t>Global+Local (k=5)</a:t>
                      </a:r>
                      <a:endParaRPr sz="2600">
                        <a:latin typeface="Calibri"/>
                        <a:ea typeface="Calibri"/>
                        <a:cs typeface="Calibri"/>
                        <a:sym typeface="Calibri"/>
                      </a:endParaRPr>
                    </a:p>
                  </a:txBody>
                  <a:tcPr marT="91425" marB="91425" marR="91425" marL="91425">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lt2"/>
                    </a:solidFill>
                  </a:tcPr>
                </a:tc>
              </a:tr>
              <a:tr h="369975">
                <a:tc>
                  <a:txBody>
                    <a:bodyPr/>
                    <a:lstStyle/>
                    <a:p>
                      <a:pPr indent="0" lvl="0" marL="0" rtl="0" algn="l">
                        <a:lnSpc>
                          <a:spcPct val="115000"/>
                        </a:lnSpc>
                        <a:spcBef>
                          <a:spcPts val="0"/>
                        </a:spcBef>
                        <a:spcAft>
                          <a:spcPts val="0"/>
                        </a:spcAft>
                        <a:buNone/>
                      </a:pPr>
                      <a:r>
                        <a:rPr lang="en-US" sz="2600">
                          <a:latin typeface="Calibri"/>
                          <a:ea typeface="Calibri"/>
                          <a:cs typeface="Calibri"/>
                          <a:sym typeface="Calibri"/>
                        </a:rPr>
                        <a:t>𝛽 = -0.12, p = 0.4</a:t>
                      </a:r>
                      <a:endParaRPr sz="2600">
                        <a:latin typeface="Calibri"/>
                        <a:ea typeface="Calibri"/>
                        <a:cs typeface="Calibri"/>
                        <a:sym typeface="Calibri"/>
                      </a:endParaRPr>
                    </a:p>
                  </a:txBody>
                  <a:tcPr marT="91425" marB="91425" marR="91425" marL="91425">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US" sz="2600">
                          <a:solidFill>
                            <a:schemeClr val="dk1"/>
                          </a:solidFill>
                          <a:latin typeface="Calibri"/>
                          <a:ea typeface="Calibri"/>
                          <a:cs typeface="Calibri"/>
                          <a:sym typeface="Calibri"/>
                        </a:rPr>
                        <a:t>𝛽 = -0.13, p = 0.3</a:t>
                      </a:r>
                      <a:endParaRPr sz="2600"/>
                    </a:p>
                  </a:txBody>
                  <a:tcPr marT="91425" marB="91425" marR="91425" marL="91425">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r>
            </a:tbl>
          </a:graphicData>
        </a:graphic>
      </p:graphicFrame>
      <p:sp>
        <p:nvSpPr>
          <p:cNvPr id="44" name="Google Shape;44;p1"/>
          <p:cNvSpPr txBox="1"/>
          <p:nvPr/>
        </p:nvSpPr>
        <p:spPr>
          <a:xfrm>
            <a:off x="8078400" y="2830850"/>
            <a:ext cx="30124500" cy="960600"/>
          </a:xfrm>
          <a:prstGeom prst="rect">
            <a:avLst/>
          </a:prstGeom>
          <a:noFill/>
          <a:ln>
            <a:noFill/>
          </a:ln>
        </p:spPr>
        <p:txBody>
          <a:bodyPr anchorCtr="0" anchor="t" bIns="91425" lIns="91425" spcFirstLastPara="1" rIns="91425" wrap="square" tIns="91425">
            <a:spAutoFit/>
          </a:bodyPr>
          <a:lstStyle/>
          <a:p>
            <a:pPr indent="0" lvl="0" marL="0" rtl="0" algn="ctr">
              <a:lnSpc>
                <a:spcPct val="120000"/>
              </a:lnSpc>
              <a:spcBef>
                <a:spcPts val="0"/>
              </a:spcBef>
              <a:spcAft>
                <a:spcPts val="0"/>
              </a:spcAft>
              <a:buNone/>
            </a:pPr>
            <a:r>
              <a:rPr b="1" lang="en-US" sz="5040">
                <a:solidFill>
                  <a:schemeClr val="lt1"/>
                </a:solidFill>
              </a:rPr>
              <a:t>Supervised by </a:t>
            </a:r>
            <a:r>
              <a:rPr b="1" lang="en-US" sz="5040">
                <a:solidFill>
                  <a:schemeClr val="lt1"/>
                </a:solidFill>
                <a:extLst>
                  <a:ext uri="http://customooxmlschemas.google.com/">
                    <go:slidesCustomData xmlns:go="http://customooxmlschemas.google.com/" textRoundtripDataId="12"/>
                  </a:ext>
                </a:extLst>
              </a:rPr>
              <a:t>Brooklyn Sheppard</a:t>
            </a:r>
            <a:r>
              <a:rPr b="1" lang="en-US" sz="5040">
                <a:solidFill>
                  <a:schemeClr val="lt1"/>
                </a:solidFill>
              </a:rPr>
              <a:t> and </a:t>
            </a:r>
            <a:r>
              <a:rPr b="1" lang="en-US" sz="5040">
                <a:solidFill>
                  <a:schemeClr val="lt1"/>
                </a:solidFill>
                <a:extLst>
                  <a:ext uri="http://customooxmlschemas.google.com/">
                    <go:slidesCustomData xmlns:go="http://customooxmlschemas.google.com/" textRoundtripDataId="13"/>
                  </a:ext>
                </a:extLst>
              </a:rPr>
              <a:t>Angeliki Athanasopoulou </a:t>
            </a:r>
            <a:r>
              <a:rPr b="1" lang="en-US" sz="5040">
                <a:solidFill>
                  <a:schemeClr val="lt1"/>
                </a:solidFill>
              </a:rPr>
              <a:t>(University of Calgary)</a:t>
            </a:r>
            <a:endParaRPr sz="1200"/>
          </a:p>
        </p:txBody>
      </p:sp>
      <p:pic>
        <p:nvPicPr>
          <p:cNvPr id="45" name="Google Shape;45;p1" title="logo_WebberLightBackground-685x1024.png"/>
          <p:cNvPicPr preferRelativeResize="0"/>
          <p:nvPr/>
        </p:nvPicPr>
        <p:blipFill>
          <a:blip r:embed="rId8">
            <a:alphaModFix/>
          </a:blip>
          <a:stretch>
            <a:fillRect/>
          </a:stretch>
        </p:blipFill>
        <p:spPr>
          <a:xfrm>
            <a:off x="560349" y="17350"/>
            <a:ext cx="2746550" cy="4105800"/>
          </a:xfrm>
          <a:prstGeom prst="rect">
            <a:avLst/>
          </a:prstGeom>
          <a:noFill/>
          <a:ln cap="flat" cmpd="sng" w="9525">
            <a:solidFill>
              <a:srgbClr val="7F7F7F"/>
            </a:solidFill>
            <a:prstDash val="solid"/>
            <a:miter lim="8000"/>
            <a:headEnd len="sm" w="sm" type="none"/>
            <a:tailEnd len="sm" w="sm" type="none"/>
          </a:ln>
        </p:spPr>
      </p:pic>
      <p:graphicFrame>
        <p:nvGraphicFramePr>
          <p:cNvPr id="46" name="Google Shape;46;p1"/>
          <p:cNvGraphicFramePr/>
          <p:nvPr/>
        </p:nvGraphicFramePr>
        <p:xfrm>
          <a:off x="30023175" y="16399507"/>
          <a:ext cx="3000000" cy="3000000"/>
        </p:xfrm>
        <a:graphic>
          <a:graphicData uri="http://schemas.openxmlformats.org/drawingml/2006/table">
            <a:tbl>
              <a:tblPr>
                <a:noFill/>
                <a:tableStyleId>{623C92B2-1C2B-48CD-BA6C-0A99FADA544A}</a:tableStyleId>
              </a:tblPr>
              <a:tblGrid>
                <a:gridCol w="3848075"/>
                <a:gridCol w="1835625"/>
                <a:gridCol w="2496025"/>
                <a:gridCol w="2532600"/>
                <a:gridCol w="1861375"/>
              </a:tblGrid>
              <a:tr h="393700">
                <a:tc gridSpan="2">
                  <a:txBody>
                    <a:bodyPr/>
                    <a:lstStyle/>
                    <a:p>
                      <a:pPr indent="0" lvl="0" marL="0" rtl="0" algn="ctr">
                        <a:lnSpc>
                          <a:spcPct val="115000"/>
                        </a:lnSpc>
                        <a:spcBef>
                          <a:spcPts val="0"/>
                        </a:spcBef>
                        <a:spcAft>
                          <a:spcPts val="0"/>
                        </a:spcAft>
                        <a:buNone/>
                      </a:pPr>
                      <a:r>
                        <a:rPr lang="en-US" sz="3200">
                          <a:latin typeface="Calibri"/>
                          <a:ea typeface="Calibri"/>
                          <a:cs typeface="Calibri"/>
                          <a:sym typeface="Calibri"/>
                        </a:rPr>
                        <a:t>Model name</a:t>
                      </a:r>
                      <a:endParaRPr sz="3200">
                        <a:latin typeface="Calibri"/>
                        <a:ea typeface="Calibri"/>
                        <a:cs typeface="Calibri"/>
                        <a:sym typeface="Calibri"/>
                      </a:endParaRPr>
                    </a:p>
                  </a:txBody>
                  <a:tcPr marT="63500" marB="63500" marR="63500" marL="635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E7E6E6"/>
                    </a:solidFill>
                  </a:tcPr>
                </a:tc>
                <a:tc hMerge="1"/>
                <a:tc>
                  <a:txBody>
                    <a:bodyPr/>
                    <a:lstStyle/>
                    <a:p>
                      <a:pPr indent="0" lvl="0" marL="0" rtl="0" algn="ctr">
                        <a:lnSpc>
                          <a:spcPct val="115000"/>
                        </a:lnSpc>
                        <a:spcBef>
                          <a:spcPts val="0"/>
                        </a:spcBef>
                        <a:spcAft>
                          <a:spcPts val="0"/>
                        </a:spcAft>
                        <a:buNone/>
                      </a:pPr>
                      <a:r>
                        <a:rPr lang="en-US" sz="3200">
                          <a:latin typeface="Calibri"/>
                          <a:ea typeface="Calibri"/>
                          <a:cs typeface="Calibri"/>
                          <a:sym typeface="Calibri"/>
                        </a:rPr>
                        <a:t>Precision</a:t>
                      </a:r>
                      <a:endParaRPr sz="3200">
                        <a:latin typeface="Calibri"/>
                        <a:ea typeface="Calibri"/>
                        <a:cs typeface="Calibri"/>
                        <a:sym typeface="Calibri"/>
                      </a:endParaRPr>
                    </a:p>
                  </a:txBody>
                  <a:tcPr marT="63500" marB="63500" marR="63500" marL="635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E7E6E6"/>
                    </a:solidFill>
                  </a:tcPr>
                </a:tc>
                <a:tc>
                  <a:txBody>
                    <a:bodyPr/>
                    <a:lstStyle/>
                    <a:p>
                      <a:pPr indent="0" lvl="0" marL="0" rtl="0" algn="ctr">
                        <a:lnSpc>
                          <a:spcPct val="115000"/>
                        </a:lnSpc>
                        <a:spcBef>
                          <a:spcPts val="0"/>
                        </a:spcBef>
                        <a:spcAft>
                          <a:spcPts val="0"/>
                        </a:spcAft>
                        <a:buNone/>
                      </a:pPr>
                      <a:r>
                        <a:rPr lang="en-US" sz="3200">
                          <a:latin typeface="Calibri"/>
                          <a:ea typeface="Calibri"/>
                          <a:cs typeface="Calibri"/>
                          <a:sym typeface="Calibri"/>
                        </a:rPr>
                        <a:t>Recall</a:t>
                      </a:r>
                      <a:endParaRPr sz="3200">
                        <a:latin typeface="Calibri"/>
                        <a:ea typeface="Calibri"/>
                        <a:cs typeface="Calibri"/>
                        <a:sym typeface="Calibri"/>
                      </a:endParaRPr>
                    </a:p>
                  </a:txBody>
                  <a:tcPr marT="63500" marB="63500" marR="63500" marL="635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E7E6E6"/>
                    </a:solidFill>
                  </a:tcPr>
                </a:tc>
                <a:tc>
                  <a:txBody>
                    <a:bodyPr/>
                    <a:lstStyle/>
                    <a:p>
                      <a:pPr indent="0" lvl="0" marL="0" rtl="0" algn="ctr">
                        <a:lnSpc>
                          <a:spcPct val="115000"/>
                        </a:lnSpc>
                        <a:spcBef>
                          <a:spcPts val="0"/>
                        </a:spcBef>
                        <a:spcAft>
                          <a:spcPts val="0"/>
                        </a:spcAft>
                        <a:buNone/>
                      </a:pPr>
                      <a:r>
                        <a:rPr lang="en-US" sz="3200">
                          <a:latin typeface="Calibri"/>
                          <a:ea typeface="Calibri"/>
                          <a:cs typeface="Calibri"/>
                          <a:sym typeface="Calibri"/>
                        </a:rPr>
                        <a:t>F1</a:t>
                      </a:r>
                      <a:endParaRPr sz="3200">
                        <a:latin typeface="Calibri"/>
                        <a:ea typeface="Calibri"/>
                        <a:cs typeface="Calibri"/>
                        <a:sym typeface="Calibri"/>
                      </a:endParaRPr>
                    </a:p>
                  </a:txBody>
                  <a:tcPr marT="63500" marB="63500" marR="63500" marL="635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E7E6E6"/>
                    </a:solidFill>
                  </a:tcPr>
                </a:tc>
              </a:tr>
              <a:tr h="393700">
                <a:tc gridSpan="2">
                  <a:txBody>
                    <a:bodyPr/>
                    <a:lstStyle/>
                    <a:p>
                      <a:pPr indent="0" lvl="0" marL="0" rtl="0" algn="ctr">
                        <a:lnSpc>
                          <a:spcPct val="115000"/>
                        </a:lnSpc>
                        <a:spcBef>
                          <a:spcPts val="0"/>
                        </a:spcBef>
                        <a:spcAft>
                          <a:spcPts val="0"/>
                        </a:spcAft>
                        <a:buNone/>
                      </a:pPr>
                      <a:r>
                        <a:rPr lang="en-US" sz="3200">
                          <a:latin typeface="Calibri"/>
                          <a:ea typeface="Calibri"/>
                          <a:cs typeface="Calibri"/>
                          <a:sym typeface="Calibri"/>
                        </a:rPr>
                        <a:t>Global only</a:t>
                      </a:r>
                      <a:endParaRPr sz="3200">
                        <a:latin typeface="Calibri"/>
                        <a:ea typeface="Calibri"/>
                        <a:cs typeface="Calibri"/>
                        <a:sym typeface="Calibri"/>
                      </a:endParaRPr>
                    </a:p>
                  </a:txBody>
                  <a:tcPr marT="63500" marB="63500" marR="63500" marL="635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hMerge="1"/>
                <a:tc>
                  <a:txBody>
                    <a:bodyPr/>
                    <a:lstStyle/>
                    <a:p>
                      <a:pPr indent="0" lvl="0" marL="0" rtl="0" algn="ctr">
                        <a:lnSpc>
                          <a:spcPct val="115000"/>
                        </a:lnSpc>
                        <a:spcBef>
                          <a:spcPts val="0"/>
                        </a:spcBef>
                        <a:spcAft>
                          <a:spcPts val="0"/>
                        </a:spcAft>
                        <a:buNone/>
                      </a:pPr>
                      <a:r>
                        <a:rPr lang="en-US" sz="3200">
                          <a:latin typeface="Calibri"/>
                          <a:ea typeface="Calibri"/>
                          <a:cs typeface="Calibri"/>
                          <a:sym typeface="Calibri"/>
                        </a:rPr>
                        <a:t>0.64</a:t>
                      </a:r>
                      <a:endParaRPr sz="3200">
                        <a:latin typeface="Calibri"/>
                        <a:ea typeface="Calibri"/>
                        <a:cs typeface="Calibri"/>
                        <a:sym typeface="Calibri"/>
                      </a:endParaRPr>
                    </a:p>
                  </a:txBody>
                  <a:tcPr marT="63500" marB="63500" marR="63500" marL="635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3200">
                          <a:latin typeface="Calibri"/>
                          <a:ea typeface="Calibri"/>
                          <a:cs typeface="Calibri"/>
                          <a:sym typeface="Calibri"/>
                        </a:rPr>
                        <a:t>0.64</a:t>
                      </a:r>
                      <a:endParaRPr sz="3200">
                        <a:latin typeface="Calibri"/>
                        <a:ea typeface="Calibri"/>
                        <a:cs typeface="Calibri"/>
                        <a:sym typeface="Calibri"/>
                      </a:endParaRPr>
                    </a:p>
                  </a:txBody>
                  <a:tcPr marT="63500" marB="63500" marR="63500" marL="635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3200">
                          <a:latin typeface="Calibri"/>
                          <a:ea typeface="Calibri"/>
                          <a:cs typeface="Calibri"/>
                          <a:sym typeface="Calibri"/>
                        </a:rPr>
                        <a:t>0.64</a:t>
                      </a:r>
                      <a:endParaRPr sz="3200">
                        <a:latin typeface="Calibri"/>
                        <a:ea typeface="Calibri"/>
                        <a:cs typeface="Calibri"/>
                        <a:sym typeface="Calibri"/>
                      </a:endParaRPr>
                    </a:p>
                  </a:txBody>
                  <a:tcPr marT="63500" marB="63500" marR="63500" marL="635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r h="393700">
                <a:tc gridSpan="2">
                  <a:txBody>
                    <a:bodyPr/>
                    <a:lstStyle/>
                    <a:p>
                      <a:pPr indent="0" lvl="0" marL="0" rtl="0" algn="ctr">
                        <a:lnSpc>
                          <a:spcPct val="115000"/>
                        </a:lnSpc>
                        <a:spcBef>
                          <a:spcPts val="0"/>
                        </a:spcBef>
                        <a:spcAft>
                          <a:spcPts val="0"/>
                        </a:spcAft>
                        <a:buNone/>
                      </a:pPr>
                      <a:r>
                        <a:rPr lang="en-US" sz="3200">
                          <a:latin typeface="Calibri"/>
                          <a:ea typeface="Calibri"/>
                          <a:cs typeface="Calibri"/>
                          <a:sym typeface="Calibri"/>
                        </a:rPr>
                        <a:t>Global+Local (k=3)</a:t>
                      </a:r>
                      <a:endParaRPr sz="3200">
                        <a:latin typeface="Calibri"/>
                        <a:ea typeface="Calibri"/>
                        <a:cs typeface="Calibri"/>
                        <a:sym typeface="Calibri"/>
                      </a:endParaRPr>
                    </a:p>
                  </a:txBody>
                  <a:tcPr marT="63500" marB="63500" marR="63500" marL="635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hMerge="1"/>
                <a:tc>
                  <a:txBody>
                    <a:bodyPr/>
                    <a:lstStyle/>
                    <a:p>
                      <a:pPr indent="0" lvl="0" marL="0" rtl="0" algn="ctr">
                        <a:lnSpc>
                          <a:spcPct val="115000"/>
                        </a:lnSpc>
                        <a:spcBef>
                          <a:spcPts val="0"/>
                        </a:spcBef>
                        <a:spcAft>
                          <a:spcPts val="0"/>
                        </a:spcAft>
                        <a:buNone/>
                      </a:pPr>
                      <a:r>
                        <a:rPr lang="en-US" sz="3200">
                          <a:latin typeface="Calibri"/>
                          <a:ea typeface="Calibri"/>
                          <a:cs typeface="Calibri"/>
                          <a:sym typeface="Calibri"/>
                        </a:rPr>
                        <a:t>0.65</a:t>
                      </a:r>
                      <a:endParaRPr sz="3200">
                        <a:latin typeface="Calibri"/>
                        <a:ea typeface="Calibri"/>
                        <a:cs typeface="Calibri"/>
                        <a:sym typeface="Calibri"/>
                      </a:endParaRPr>
                    </a:p>
                  </a:txBody>
                  <a:tcPr marT="63500" marB="63500" marR="63500" marL="635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3200">
                          <a:latin typeface="Calibri"/>
                          <a:ea typeface="Calibri"/>
                          <a:cs typeface="Calibri"/>
                          <a:sym typeface="Calibri"/>
                        </a:rPr>
                        <a:t>0.65</a:t>
                      </a:r>
                      <a:endParaRPr sz="3200">
                        <a:latin typeface="Calibri"/>
                        <a:ea typeface="Calibri"/>
                        <a:cs typeface="Calibri"/>
                        <a:sym typeface="Calibri"/>
                      </a:endParaRPr>
                    </a:p>
                  </a:txBody>
                  <a:tcPr marT="63500" marB="63500" marR="63500" marL="635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3200">
                          <a:latin typeface="Calibri"/>
                          <a:ea typeface="Calibri"/>
                          <a:cs typeface="Calibri"/>
                          <a:sym typeface="Calibri"/>
                        </a:rPr>
                        <a:t>0.64</a:t>
                      </a:r>
                      <a:endParaRPr sz="3200">
                        <a:latin typeface="Calibri"/>
                        <a:ea typeface="Calibri"/>
                        <a:cs typeface="Calibri"/>
                        <a:sym typeface="Calibri"/>
                      </a:endParaRPr>
                    </a:p>
                  </a:txBody>
                  <a:tcPr marT="63500" marB="63500" marR="63500" marL="635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r h="393700">
                <a:tc gridSpan="2">
                  <a:txBody>
                    <a:bodyPr/>
                    <a:lstStyle/>
                    <a:p>
                      <a:pPr indent="0" lvl="0" marL="0" rtl="0" algn="ctr">
                        <a:lnSpc>
                          <a:spcPct val="115000"/>
                        </a:lnSpc>
                        <a:spcBef>
                          <a:spcPts val="0"/>
                        </a:spcBef>
                        <a:spcAft>
                          <a:spcPts val="0"/>
                        </a:spcAft>
                        <a:buNone/>
                      </a:pPr>
                      <a:r>
                        <a:rPr b="1" lang="en-US" sz="3200">
                          <a:latin typeface="Calibri"/>
                          <a:ea typeface="Calibri"/>
                          <a:cs typeface="Calibri"/>
                          <a:sym typeface="Calibri"/>
                        </a:rPr>
                        <a:t>Type specific</a:t>
                      </a:r>
                      <a:r>
                        <a:rPr b="1" lang="en-US" sz="3200">
                          <a:latin typeface="Calibri"/>
                          <a:ea typeface="Calibri"/>
                          <a:cs typeface="Calibri"/>
                          <a:sym typeface="Calibri"/>
                        </a:rPr>
                        <a:t> (exaggerated)</a:t>
                      </a:r>
                      <a:endParaRPr b="1" sz="3200">
                        <a:latin typeface="Calibri"/>
                        <a:ea typeface="Calibri"/>
                        <a:cs typeface="Calibri"/>
                        <a:sym typeface="Calibri"/>
                      </a:endParaRPr>
                    </a:p>
                  </a:txBody>
                  <a:tcPr marT="63500" marB="63500" marR="63500" marL="635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hMerge="1"/>
                <a:tc>
                  <a:txBody>
                    <a:bodyPr/>
                    <a:lstStyle/>
                    <a:p>
                      <a:pPr indent="0" lvl="0" marL="0" rtl="0" algn="ctr">
                        <a:lnSpc>
                          <a:spcPct val="115000"/>
                        </a:lnSpc>
                        <a:spcBef>
                          <a:spcPts val="0"/>
                        </a:spcBef>
                        <a:spcAft>
                          <a:spcPts val="0"/>
                        </a:spcAft>
                        <a:buNone/>
                      </a:pPr>
                      <a:r>
                        <a:rPr b="1" lang="en-US" sz="3200">
                          <a:latin typeface="Calibri"/>
                          <a:ea typeface="Calibri"/>
                          <a:cs typeface="Calibri"/>
                          <a:sym typeface="Calibri"/>
                        </a:rPr>
                        <a:t>0.71</a:t>
                      </a:r>
                      <a:endParaRPr b="1" sz="3200">
                        <a:latin typeface="Calibri"/>
                        <a:ea typeface="Calibri"/>
                        <a:cs typeface="Calibri"/>
                        <a:sym typeface="Calibri"/>
                      </a:endParaRPr>
                    </a:p>
                  </a:txBody>
                  <a:tcPr marT="63500" marB="63500" marR="63500" marL="635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sz="3200">
                          <a:latin typeface="Calibri"/>
                          <a:ea typeface="Calibri"/>
                          <a:cs typeface="Calibri"/>
                          <a:sym typeface="Calibri"/>
                        </a:rPr>
                        <a:t>0.71</a:t>
                      </a:r>
                      <a:endParaRPr b="1" sz="3200">
                        <a:latin typeface="Calibri"/>
                        <a:ea typeface="Calibri"/>
                        <a:cs typeface="Calibri"/>
                        <a:sym typeface="Calibri"/>
                      </a:endParaRPr>
                    </a:p>
                  </a:txBody>
                  <a:tcPr marT="63500" marB="63500" marR="63500" marL="635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US" sz="3200">
                          <a:latin typeface="Calibri"/>
                          <a:ea typeface="Calibri"/>
                          <a:cs typeface="Calibri"/>
                          <a:sym typeface="Calibri"/>
                        </a:rPr>
                        <a:t>0.71</a:t>
                      </a:r>
                      <a:endParaRPr b="1" sz="3200">
                        <a:latin typeface="Calibri"/>
                        <a:ea typeface="Calibri"/>
                        <a:cs typeface="Calibri"/>
                        <a:sym typeface="Calibri"/>
                      </a:endParaRPr>
                    </a:p>
                  </a:txBody>
                  <a:tcPr marT="63500" marB="63500" marR="63500" marL="635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r h="393700">
                <a:tc rowSpan="2">
                  <a:txBody>
                    <a:bodyPr/>
                    <a:lstStyle/>
                    <a:p>
                      <a:pPr indent="0" lvl="0" marL="0" rtl="0" algn="ctr">
                        <a:lnSpc>
                          <a:spcPct val="115000"/>
                        </a:lnSpc>
                        <a:spcBef>
                          <a:spcPts val="0"/>
                        </a:spcBef>
                        <a:spcAft>
                          <a:spcPts val="0"/>
                        </a:spcAft>
                        <a:buNone/>
                      </a:pPr>
                      <a:r>
                        <a:rPr lang="en-US" sz="3000">
                          <a:solidFill>
                            <a:srgbClr val="E69138"/>
                          </a:solidFill>
                          <a:latin typeface="Calibri"/>
                          <a:ea typeface="Calibri"/>
                          <a:cs typeface="Calibri"/>
                          <a:sym typeface="Calibri"/>
                        </a:rPr>
                        <a:t>(Wang et al., 2024)</a:t>
                      </a:r>
                      <a:endParaRPr sz="3000">
                        <a:solidFill>
                          <a:srgbClr val="E69138"/>
                        </a:solidFill>
                        <a:latin typeface="Calibri"/>
                        <a:ea typeface="Calibri"/>
                        <a:cs typeface="Calibri"/>
                        <a:sym typeface="Calibri"/>
                      </a:endParaRPr>
                    </a:p>
                  </a:txBody>
                  <a:tcPr marT="63500" marB="63500" marR="63500" marL="635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3200">
                          <a:solidFill>
                            <a:srgbClr val="E69138"/>
                          </a:solidFill>
                          <a:latin typeface="Calibri"/>
                          <a:ea typeface="Calibri"/>
                          <a:cs typeface="Calibri"/>
                          <a:sym typeface="Calibri"/>
                        </a:rPr>
                        <a:t>LR</a:t>
                      </a:r>
                      <a:endParaRPr sz="3200">
                        <a:solidFill>
                          <a:srgbClr val="E69138"/>
                        </a:solidFill>
                        <a:latin typeface="Calibri"/>
                        <a:ea typeface="Calibri"/>
                        <a:cs typeface="Calibri"/>
                        <a:sym typeface="Calibri"/>
                      </a:endParaRPr>
                    </a:p>
                  </a:txBody>
                  <a:tcPr marT="63500" marB="63500" marR="63500" marL="635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3200">
                          <a:solidFill>
                            <a:srgbClr val="E69138"/>
                          </a:solidFill>
                          <a:latin typeface="Calibri"/>
                          <a:ea typeface="Calibri"/>
                          <a:cs typeface="Calibri"/>
                          <a:sym typeface="Calibri"/>
                        </a:rPr>
                        <a:t>0.55</a:t>
                      </a:r>
                      <a:endParaRPr sz="3200">
                        <a:solidFill>
                          <a:srgbClr val="E69138"/>
                        </a:solidFill>
                        <a:latin typeface="Calibri"/>
                        <a:ea typeface="Calibri"/>
                        <a:cs typeface="Calibri"/>
                        <a:sym typeface="Calibri"/>
                      </a:endParaRPr>
                    </a:p>
                  </a:txBody>
                  <a:tcPr marT="63500" marB="63500" marR="63500" marL="635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3200">
                          <a:solidFill>
                            <a:srgbClr val="E69138"/>
                          </a:solidFill>
                          <a:latin typeface="Calibri"/>
                          <a:ea typeface="Calibri"/>
                          <a:cs typeface="Calibri"/>
                          <a:sym typeface="Calibri"/>
                        </a:rPr>
                        <a:t>0.67</a:t>
                      </a:r>
                      <a:endParaRPr sz="3200">
                        <a:solidFill>
                          <a:srgbClr val="E69138"/>
                        </a:solidFill>
                        <a:latin typeface="Calibri"/>
                        <a:ea typeface="Calibri"/>
                        <a:cs typeface="Calibri"/>
                        <a:sym typeface="Calibri"/>
                      </a:endParaRPr>
                    </a:p>
                  </a:txBody>
                  <a:tcPr marT="63500" marB="63500" marR="63500" marL="635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3200">
                          <a:solidFill>
                            <a:srgbClr val="E69138"/>
                          </a:solidFill>
                          <a:latin typeface="Calibri"/>
                          <a:ea typeface="Calibri"/>
                          <a:cs typeface="Calibri"/>
                          <a:sym typeface="Calibri"/>
                        </a:rPr>
                        <a:t>0.61</a:t>
                      </a:r>
                      <a:endParaRPr sz="3200">
                        <a:solidFill>
                          <a:srgbClr val="E69138"/>
                        </a:solidFill>
                        <a:latin typeface="Calibri"/>
                        <a:ea typeface="Calibri"/>
                        <a:cs typeface="Calibri"/>
                        <a:sym typeface="Calibri"/>
                      </a:endParaRPr>
                    </a:p>
                  </a:txBody>
                  <a:tcPr marT="63500" marB="63500" marR="63500" marL="635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r h="708075">
                <a:tc vMerge="1"/>
                <a:tc>
                  <a:txBody>
                    <a:bodyPr/>
                    <a:lstStyle/>
                    <a:p>
                      <a:pPr indent="0" lvl="0" marL="0" rtl="0" algn="ctr">
                        <a:lnSpc>
                          <a:spcPct val="115000"/>
                        </a:lnSpc>
                        <a:spcBef>
                          <a:spcPts val="0"/>
                        </a:spcBef>
                        <a:spcAft>
                          <a:spcPts val="0"/>
                        </a:spcAft>
                        <a:buNone/>
                      </a:pPr>
                      <a:r>
                        <a:rPr lang="en-US" sz="3200">
                          <a:solidFill>
                            <a:srgbClr val="E69138"/>
                          </a:solidFill>
                          <a:latin typeface="Calibri"/>
                          <a:ea typeface="Calibri"/>
                          <a:cs typeface="Calibri"/>
                          <a:sym typeface="Calibri"/>
                        </a:rPr>
                        <a:t>LSTM</a:t>
                      </a:r>
                      <a:endParaRPr sz="3200">
                        <a:solidFill>
                          <a:srgbClr val="E69138"/>
                        </a:solidFill>
                        <a:latin typeface="Calibri"/>
                        <a:ea typeface="Calibri"/>
                        <a:cs typeface="Calibri"/>
                        <a:sym typeface="Calibri"/>
                      </a:endParaRPr>
                    </a:p>
                  </a:txBody>
                  <a:tcPr marT="63500" marB="63500" marR="63500" marL="635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3200">
                          <a:solidFill>
                            <a:srgbClr val="E69138"/>
                          </a:solidFill>
                          <a:latin typeface="Calibri"/>
                          <a:ea typeface="Calibri"/>
                          <a:cs typeface="Calibri"/>
                          <a:sym typeface="Calibri"/>
                        </a:rPr>
                        <a:t>0.80</a:t>
                      </a:r>
                      <a:endParaRPr sz="3200">
                        <a:solidFill>
                          <a:srgbClr val="E69138"/>
                        </a:solidFill>
                        <a:latin typeface="Calibri"/>
                        <a:ea typeface="Calibri"/>
                        <a:cs typeface="Calibri"/>
                        <a:sym typeface="Calibri"/>
                      </a:endParaRPr>
                    </a:p>
                  </a:txBody>
                  <a:tcPr marT="63500" marB="63500" marR="63500" marL="635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3200">
                          <a:solidFill>
                            <a:srgbClr val="E69138"/>
                          </a:solidFill>
                          <a:latin typeface="Calibri"/>
                          <a:ea typeface="Calibri"/>
                          <a:cs typeface="Calibri"/>
                          <a:sym typeface="Calibri"/>
                        </a:rPr>
                        <a:t>0.54</a:t>
                      </a:r>
                      <a:endParaRPr sz="3200">
                        <a:solidFill>
                          <a:srgbClr val="E69138"/>
                        </a:solidFill>
                        <a:latin typeface="Calibri"/>
                        <a:ea typeface="Calibri"/>
                        <a:cs typeface="Calibri"/>
                        <a:sym typeface="Calibri"/>
                      </a:endParaRPr>
                    </a:p>
                  </a:txBody>
                  <a:tcPr marT="63500" marB="63500" marR="63500" marL="635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3200">
                          <a:solidFill>
                            <a:srgbClr val="E69138"/>
                          </a:solidFill>
                          <a:latin typeface="Calibri"/>
                          <a:ea typeface="Calibri"/>
                          <a:cs typeface="Calibri"/>
                          <a:sym typeface="Calibri"/>
                        </a:rPr>
                        <a:t>0.64</a:t>
                      </a:r>
                      <a:endParaRPr sz="3200">
                        <a:solidFill>
                          <a:srgbClr val="E69138"/>
                        </a:solidFill>
                        <a:latin typeface="Calibri"/>
                        <a:ea typeface="Calibri"/>
                        <a:cs typeface="Calibri"/>
                        <a:sym typeface="Calibri"/>
                      </a:endParaRPr>
                    </a:p>
                  </a:txBody>
                  <a:tcPr marT="63500" marB="63500" marR="63500" marL="635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r h="393700">
                <a:tc gridSpan="2">
                  <a:txBody>
                    <a:bodyPr/>
                    <a:lstStyle/>
                    <a:p>
                      <a:pPr indent="0" lvl="0" marL="0" rtl="0" algn="ctr">
                        <a:lnSpc>
                          <a:spcPct val="115000"/>
                        </a:lnSpc>
                        <a:spcBef>
                          <a:spcPts val="0"/>
                        </a:spcBef>
                        <a:spcAft>
                          <a:spcPts val="0"/>
                        </a:spcAft>
                        <a:buNone/>
                      </a:pPr>
                      <a:r>
                        <a:rPr lang="en-US" sz="3200">
                          <a:solidFill>
                            <a:srgbClr val="CC0000"/>
                          </a:solidFill>
                          <a:latin typeface="Calibri"/>
                          <a:ea typeface="Calibri"/>
                          <a:cs typeface="Calibri"/>
                          <a:sym typeface="Calibri"/>
                        </a:rPr>
                        <a:t>(Shi, 2024)</a:t>
                      </a:r>
                      <a:endParaRPr sz="3200">
                        <a:solidFill>
                          <a:srgbClr val="CC0000"/>
                        </a:solidFill>
                        <a:latin typeface="Calibri"/>
                        <a:ea typeface="Calibri"/>
                        <a:cs typeface="Calibri"/>
                        <a:sym typeface="Calibri"/>
                      </a:endParaRPr>
                    </a:p>
                  </a:txBody>
                  <a:tcPr marT="63500" marB="63500" marR="63500" marL="635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hMerge="1"/>
                <a:tc>
                  <a:txBody>
                    <a:bodyPr/>
                    <a:lstStyle/>
                    <a:p>
                      <a:pPr indent="0" lvl="0" marL="0" rtl="0" algn="ctr">
                        <a:lnSpc>
                          <a:spcPct val="115000"/>
                        </a:lnSpc>
                        <a:spcBef>
                          <a:spcPts val="0"/>
                        </a:spcBef>
                        <a:spcAft>
                          <a:spcPts val="0"/>
                        </a:spcAft>
                        <a:buNone/>
                      </a:pPr>
                      <a:r>
                        <a:rPr lang="en-US" sz="3200">
                          <a:solidFill>
                            <a:srgbClr val="CC0000"/>
                          </a:solidFill>
                          <a:latin typeface="Calibri"/>
                          <a:ea typeface="Calibri"/>
                          <a:cs typeface="Calibri"/>
                          <a:sym typeface="Calibri"/>
                        </a:rPr>
                        <a:t>0.62</a:t>
                      </a:r>
                      <a:endParaRPr sz="3200">
                        <a:solidFill>
                          <a:srgbClr val="CC0000"/>
                        </a:solidFill>
                        <a:latin typeface="Calibri"/>
                        <a:ea typeface="Calibri"/>
                        <a:cs typeface="Calibri"/>
                        <a:sym typeface="Calibri"/>
                      </a:endParaRPr>
                    </a:p>
                  </a:txBody>
                  <a:tcPr marT="63500" marB="63500" marR="63500" marL="635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3200">
                          <a:solidFill>
                            <a:srgbClr val="CC0000"/>
                          </a:solidFill>
                          <a:latin typeface="Calibri"/>
                          <a:ea typeface="Calibri"/>
                          <a:cs typeface="Calibri"/>
                          <a:sym typeface="Calibri"/>
                        </a:rPr>
                        <a:t>0.61</a:t>
                      </a:r>
                      <a:endParaRPr sz="3200">
                        <a:solidFill>
                          <a:srgbClr val="CC0000"/>
                        </a:solidFill>
                        <a:latin typeface="Calibri"/>
                        <a:ea typeface="Calibri"/>
                        <a:cs typeface="Calibri"/>
                        <a:sym typeface="Calibri"/>
                      </a:endParaRPr>
                    </a:p>
                  </a:txBody>
                  <a:tcPr marT="63500" marB="63500" marR="63500" marL="635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3200">
                          <a:solidFill>
                            <a:srgbClr val="CC0000"/>
                          </a:solidFill>
                          <a:latin typeface="Calibri"/>
                          <a:ea typeface="Calibri"/>
                          <a:cs typeface="Calibri"/>
                          <a:sym typeface="Calibri"/>
                        </a:rPr>
                        <a:t>0.61</a:t>
                      </a:r>
                      <a:endParaRPr sz="3200">
                        <a:solidFill>
                          <a:srgbClr val="CC0000"/>
                        </a:solidFill>
                        <a:latin typeface="Calibri"/>
                        <a:ea typeface="Calibri"/>
                        <a:cs typeface="Calibri"/>
                        <a:sym typeface="Calibri"/>
                      </a:endParaRPr>
                    </a:p>
                  </a:txBody>
                  <a:tcPr marT="63500" marB="63500" marR="63500" marL="635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r h="393700">
                <a:tc gridSpan="2">
                  <a:txBody>
                    <a:bodyPr/>
                    <a:lstStyle/>
                    <a:p>
                      <a:pPr indent="0" lvl="0" marL="0" rtl="0" algn="ctr">
                        <a:lnSpc>
                          <a:spcPct val="115000"/>
                        </a:lnSpc>
                        <a:spcBef>
                          <a:spcPts val="0"/>
                        </a:spcBef>
                        <a:spcAft>
                          <a:spcPts val="0"/>
                        </a:spcAft>
                        <a:buNone/>
                      </a:pPr>
                      <a:r>
                        <a:rPr lang="en-US" sz="3200">
                          <a:solidFill>
                            <a:srgbClr val="E69138"/>
                          </a:solidFill>
                          <a:latin typeface="Calibri"/>
                          <a:ea typeface="Calibri"/>
                          <a:cs typeface="Calibri"/>
                          <a:sym typeface="Calibri"/>
                        </a:rPr>
                        <a:t>(Xue et al., 2024)</a:t>
                      </a:r>
                      <a:endParaRPr sz="3200">
                        <a:solidFill>
                          <a:srgbClr val="E69138"/>
                        </a:solidFill>
                        <a:latin typeface="Calibri"/>
                        <a:ea typeface="Calibri"/>
                        <a:cs typeface="Calibri"/>
                        <a:sym typeface="Calibri"/>
                      </a:endParaRPr>
                    </a:p>
                  </a:txBody>
                  <a:tcPr marT="63500" marB="63500" marR="63500" marL="635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hMerge="1"/>
                <a:tc>
                  <a:txBody>
                    <a:bodyPr/>
                    <a:lstStyle/>
                    <a:p>
                      <a:pPr indent="0" lvl="0" marL="0" rtl="0" algn="ctr">
                        <a:lnSpc>
                          <a:spcPct val="115000"/>
                        </a:lnSpc>
                        <a:spcBef>
                          <a:spcPts val="0"/>
                        </a:spcBef>
                        <a:spcAft>
                          <a:spcPts val="0"/>
                        </a:spcAft>
                        <a:buNone/>
                      </a:pPr>
                      <a:r>
                        <a:rPr lang="en-US" sz="3200">
                          <a:solidFill>
                            <a:srgbClr val="E69138"/>
                          </a:solidFill>
                          <a:latin typeface="Calibri"/>
                          <a:ea typeface="Calibri"/>
                          <a:cs typeface="Calibri"/>
                          <a:sym typeface="Calibri"/>
                        </a:rPr>
                        <a:t>0.73</a:t>
                      </a:r>
                      <a:endParaRPr sz="3200">
                        <a:solidFill>
                          <a:srgbClr val="E69138"/>
                        </a:solidFill>
                        <a:latin typeface="Calibri"/>
                        <a:ea typeface="Calibri"/>
                        <a:cs typeface="Calibri"/>
                        <a:sym typeface="Calibri"/>
                      </a:endParaRPr>
                    </a:p>
                  </a:txBody>
                  <a:tcPr marT="63500" marB="63500" marR="63500" marL="635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3200">
                          <a:solidFill>
                            <a:srgbClr val="E69138"/>
                          </a:solidFill>
                          <a:latin typeface="Calibri"/>
                          <a:ea typeface="Calibri"/>
                          <a:cs typeface="Calibri"/>
                          <a:sym typeface="Calibri"/>
                        </a:rPr>
                        <a:t>0.72</a:t>
                      </a:r>
                      <a:endParaRPr sz="3200">
                        <a:solidFill>
                          <a:srgbClr val="E69138"/>
                        </a:solidFill>
                        <a:latin typeface="Calibri"/>
                        <a:ea typeface="Calibri"/>
                        <a:cs typeface="Calibri"/>
                        <a:sym typeface="Calibri"/>
                      </a:endParaRPr>
                    </a:p>
                  </a:txBody>
                  <a:tcPr marT="63500" marB="63500" marR="63500" marL="635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3200">
                          <a:solidFill>
                            <a:srgbClr val="E69138"/>
                          </a:solidFill>
                          <a:latin typeface="Calibri"/>
                          <a:ea typeface="Calibri"/>
                          <a:cs typeface="Calibri"/>
                          <a:sym typeface="Calibri"/>
                        </a:rPr>
                        <a:t>0.71</a:t>
                      </a:r>
                      <a:endParaRPr sz="3200">
                        <a:solidFill>
                          <a:srgbClr val="E69138"/>
                        </a:solidFill>
                        <a:latin typeface="Calibri"/>
                        <a:ea typeface="Calibri"/>
                        <a:cs typeface="Calibri"/>
                        <a:sym typeface="Calibri"/>
                      </a:endParaRPr>
                    </a:p>
                  </a:txBody>
                  <a:tcPr marT="63500" marB="63500" marR="63500" marL="635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r h="393700">
                <a:tc gridSpan="2">
                  <a:txBody>
                    <a:bodyPr/>
                    <a:lstStyle/>
                    <a:p>
                      <a:pPr indent="0" lvl="0" marL="0" rtl="0" algn="ctr">
                        <a:lnSpc>
                          <a:spcPct val="115000"/>
                        </a:lnSpc>
                        <a:spcBef>
                          <a:spcPts val="0"/>
                        </a:spcBef>
                        <a:spcAft>
                          <a:spcPts val="0"/>
                        </a:spcAft>
                        <a:buNone/>
                      </a:pPr>
                      <a:r>
                        <a:rPr lang="en-US" sz="3200">
                          <a:solidFill>
                            <a:srgbClr val="E69138"/>
                          </a:solidFill>
                          <a:latin typeface="Calibri"/>
                          <a:ea typeface="Calibri"/>
                          <a:cs typeface="Calibri"/>
                          <a:sym typeface="Calibri"/>
                        </a:rPr>
                        <a:t>(Gao et al., 2024)</a:t>
                      </a:r>
                      <a:endParaRPr sz="3200">
                        <a:solidFill>
                          <a:srgbClr val="E69138"/>
                        </a:solidFill>
                        <a:latin typeface="Calibri"/>
                        <a:ea typeface="Calibri"/>
                        <a:cs typeface="Calibri"/>
                        <a:sym typeface="Calibri"/>
                      </a:endParaRPr>
                    </a:p>
                  </a:txBody>
                  <a:tcPr marT="63500" marB="63500" marR="63500" marL="635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hMerge="1"/>
                <a:tc>
                  <a:txBody>
                    <a:bodyPr/>
                    <a:lstStyle/>
                    <a:p>
                      <a:pPr indent="0" lvl="0" marL="0" rtl="0" algn="ctr">
                        <a:lnSpc>
                          <a:spcPct val="115000"/>
                        </a:lnSpc>
                        <a:spcBef>
                          <a:spcPts val="0"/>
                        </a:spcBef>
                        <a:spcAft>
                          <a:spcPts val="0"/>
                        </a:spcAft>
                        <a:buNone/>
                      </a:pPr>
                      <a:r>
                        <a:rPr lang="en-US" sz="3200">
                          <a:solidFill>
                            <a:srgbClr val="E69138"/>
                          </a:solidFill>
                          <a:latin typeface="Calibri"/>
                          <a:ea typeface="Calibri"/>
                          <a:cs typeface="Calibri"/>
                          <a:sym typeface="Calibri"/>
                        </a:rPr>
                        <a:t>0.81</a:t>
                      </a:r>
                      <a:endParaRPr sz="3200">
                        <a:solidFill>
                          <a:srgbClr val="E69138"/>
                        </a:solidFill>
                        <a:latin typeface="Calibri"/>
                        <a:ea typeface="Calibri"/>
                        <a:cs typeface="Calibri"/>
                        <a:sym typeface="Calibri"/>
                      </a:endParaRPr>
                    </a:p>
                  </a:txBody>
                  <a:tcPr marT="63500" marB="63500" marR="63500" marL="635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3200">
                          <a:solidFill>
                            <a:srgbClr val="E69138"/>
                          </a:solidFill>
                          <a:latin typeface="Calibri"/>
                          <a:ea typeface="Calibri"/>
                          <a:cs typeface="Calibri"/>
                          <a:sym typeface="Calibri"/>
                        </a:rPr>
                        <a:t>0.81</a:t>
                      </a:r>
                      <a:endParaRPr sz="3200">
                        <a:solidFill>
                          <a:srgbClr val="E69138"/>
                        </a:solidFill>
                        <a:latin typeface="Calibri"/>
                        <a:ea typeface="Calibri"/>
                        <a:cs typeface="Calibri"/>
                        <a:sym typeface="Calibri"/>
                      </a:endParaRPr>
                    </a:p>
                  </a:txBody>
                  <a:tcPr marT="63500" marB="63500" marR="63500" marL="635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3200">
                          <a:solidFill>
                            <a:srgbClr val="E69138"/>
                          </a:solidFill>
                          <a:latin typeface="Calibri"/>
                          <a:ea typeface="Calibri"/>
                          <a:cs typeface="Calibri"/>
                          <a:sym typeface="Calibri"/>
                        </a:rPr>
                        <a:t>0.81</a:t>
                      </a:r>
                      <a:endParaRPr sz="3200">
                        <a:solidFill>
                          <a:srgbClr val="E69138"/>
                        </a:solidFill>
                        <a:latin typeface="Calibri"/>
                        <a:ea typeface="Calibri"/>
                        <a:cs typeface="Calibri"/>
                        <a:sym typeface="Calibri"/>
                      </a:endParaRPr>
                    </a:p>
                  </a:txBody>
                  <a:tcPr marT="63500" marB="63500" marR="63500" marL="63500">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bl>
          </a:graphicData>
        </a:graphic>
      </p:graphicFrame>
      <p:sp>
        <p:nvSpPr>
          <p:cNvPr id="47" name="Google Shape;47;p1"/>
          <p:cNvSpPr txBox="1"/>
          <p:nvPr/>
        </p:nvSpPr>
        <p:spPr>
          <a:xfrm>
            <a:off x="743525" y="25918700"/>
            <a:ext cx="11873700" cy="1662300"/>
          </a:xfrm>
          <a:prstGeom prst="rect">
            <a:avLst/>
          </a:prstGeom>
          <a:noFill/>
          <a:ln>
            <a:noFill/>
          </a:ln>
        </p:spPr>
        <p:txBody>
          <a:bodyPr anchorCtr="0" anchor="t" bIns="91425" lIns="91425" spcFirstLastPara="1" rIns="91425" wrap="square" tIns="91425">
            <a:spAutoFit/>
          </a:bodyPr>
          <a:lstStyle/>
          <a:p>
            <a:pPr indent="0" lvl="0" marL="0" rtl="0" algn="l">
              <a:lnSpc>
                <a:spcPct val="110000"/>
              </a:lnSpc>
              <a:spcBef>
                <a:spcPts val="0"/>
              </a:spcBef>
              <a:spcAft>
                <a:spcPts val="0"/>
              </a:spcAft>
              <a:buNone/>
            </a:pPr>
            <a:r>
              <a:rPr lang="en-US" sz="3000">
                <a:solidFill>
                  <a:schemeClr val="dk1"/>
                </a:solidFill>
                <a:latin typeface="Calibri"/>
                <a:ea typeface="Calibri"/>
                <a:cs typeface="Calibri"/>
                <a:sym typeface="Calibri"/>
                <a:extLst>
                  <a:ext uri="http://customooxmlschemas.google.com/">
                    <go:slidesCustomData xmlns:go="http://customooxmlschemas.google.com/" textRoundtripDataId="14"/>
                  </a:ext>
                </a:extLst>
              </a:rPr>
              <a:t>Feature inclusion: features with p &lt; 0.05 in training set </a:t>
            </a:r>
            <a:endParaRPr sz="3000">
              <a:solidFill>
                <a:schemeClr val="dk1"/>
              </a:solidFill>
              <a:latin typeface="Calibri"/>
              <a:ea typeface="Calibri"/>
              <a:cs typeface="Calibri"/>
              <a:sym typeface="Calibri"/>
            </a:endParaRPr>
          </a:p>
          <a:p>
            <a:pPr indent="0" lvl="0" marL="0" rtl="0" algn="l">
              <a:lnSpc>
                <a:spcPct val="110000"/>
              </a:lnSpc>
              <a:spcBef>
                <a:spcPts val="0"/>
              </a:spcBef>
              <a:spcAft>
                <a:spcPts val="0"/>
              </a:spcAft>
              <a:buNone/>
            </a:pPr>
            <a:r>
              <a:rPr lang="en-US" sz="3000">
                <a:solidFill>
                  <a:schemeClr val="dk1"/>
                </a:solidFill>
                <a:latin typeface="Calibri"/>
                <a:ea typeface="Calibri"/>
                <a:cs typeface="Calibri"/>
                <a:sym typeface="Calibri"/>
              </a:rPr>
              <a:t>Legendre Coefficient → simplification of pitch/intensity contour</a:t>
            </a:r>
            <a:endParaRPr sz="3000">
              <a:solidFill>
                <a:schemeClr val="dk1"/>
              </a:solidFill>
              <a:latin typeface="Calibri"/>
              <a:ea typeface="Calibri"/>
              <a:cs typeface="Calibri"/>
              <a:sym typeface="Calibri"/>
            </a:endParaRPr>
          </a:p>
          <a:p>
            <a:pPr indent="0" lvl="0" marL="0" rtl="0" algn="l">
              <a:lnSpc>
                <a:spcPct val="110000"/>
              </a:lnSpc>
              <a:spcBef>
                <a:spcPts val="0"/>
              </a:spcBef>
              <a:spcAft>
                <a:spcPts val="0"/>
              </a:spcAft>
              <a:buNone/>
            </a:pPr>
            <a:r>
              <a:rPr lang="en-US" sz="3000">
                <a:solidFill>
                  <a:schemeClr val="dk1"/>
                </a:solidFill>
                <a:latin typeface="Calibri"/>
                <a:ea typeface="Calibri"/>
                <a:cs typeface="Calibri"/>
                <a:sym typeface="Calibri"/>
              </a:rPr>
              <a:t>K-means Clustering → reduction of Legendre coefficients to discrete values</a:t>
            </a:r>
            <a:endParaRPr sz="3000">
              <a:solidFill>
                <a:schemeClr val="dk1"/>
              </a:solidFill>
              <a:latin typeface="Calibri"/>
              <a:ea typeface="Calibri"/>
              <a:cs typeface="Calibri"/>
              <a:sym typeface="Calibri"/>
            </a:endParaRPr>
          </a:p>
        </p:txBody>
      </p:sp>
      <p:grpSp>
        <p:nvGrpSpPr>
          <p:cNvPr id="48" name="Google Shape;48;p1"/>
          <p:cNvGrpSpPr/>
          <p:nvPr/>
        </p:nvGrpSpPr>
        <p:grpSpPr>
          <a:xfrm>
            <a:off x="24024594" y="12963053"/>
            <a:ext cx="2746485" cy="793215"/>
            <a:chOff x="23754958" y="13564175"/>
            <a:chExt cx="3688042" cy="793215"/>
          </a:xfrm>
        </p:grpSpPr>
        <p:grpSp>
          <p:nvGrpSpPr>
            <p:cNvPr id="49" name="Google Shape;49;p1"/>
            <p:cNvGrpSpPr/>
            <p:nvPr/>
          </p:nvGrpSpPr>
          <p:grpSpPr>
            <a:xfrm>
              <a:off x="23754958" y="14010195"/>
              <a:ext cx="3688042" cy="347196"/>
              <a:chOff x="16235766" y="13886450"/>
              <a:chExt cx="1321500" cy="365700"/>
            </a:xfrm>
          </p:grpSpPr>
          <p:cxnSp>
            <p:nvCxnSpPr>
              <p:cNvPr id="50" name="Google Shape;50;p1"/>
              <p:cNvCxnSpPr/>
              <p:nvPr/>
            </p:nvCxnSpPr>
            <p:spPr>
              <a:xfrm>
                <a:off x="16239300" y="13886450"/>
                <a:ext cx="300" cy="352500"/>
              </a:xfrm>
              <a:prstGeom prst="straightConnector1">
                <a:avLst/>
              </a:prstGeom>
              <a:noFill/>
              <a:ln cap="flat" cmpd="sng" w="37900">
                <a:solidFill>
                  <a:schemeClr val="dk2"/>
                </a:solidFill>
                <a:prstDash val="solid"/>
                <a:round/>
                <a:headEnd len="med" w="med" type="none"/>
                <a:tailEnd len="med" w="med" type="none"/>
              </a:ln>
            </p:spPr>
          </p:cxnSp>
          <p:cxnSp>
            <p:nvCxnSpPr>
              <p:cNvPr id="51" name="Google Shape;51;p1"/>
              <p:cNvCxnSpPr/>
              <p:nvPr/>
            </p:nvCxnSpPr>
            <p:spPr>
              <a:xfrm flipH="1">
                <a:off x="17555600" y="13886450"/>
                <a:ext cx="1500" cy="365700"/>
              </a:xfrm>
              <a:prstGeom prst="straightConnector1">
                <a:avLst/>
              </a:prstGeom>
              <a:noFill/>
              <a:ln cap="flat" cmpd="sng" w="37900">
                <a:solidFill>
                  <a:schemeClr val="dk2"/>
                </a:solidFill>
                <a:prstDash val="solid"/>
                <a:round/>
                <a:headEnd len="med" w="med" type="none"/>
                <a:tailEnd len="med" w="med" type="none"/>
              </a:ln>
            </p:spPr>
          </p:cxnSp>
          <p:cxnSp>
            <p:nvCxnSpPr>
              <p:cNvPr id="52" name="Google Shape;52;p1"/>
              <p:cNvCxnSpPr/>
              <p:nvPr/>
            </p:nvCxnSpPr>
            <p:spPr>
              <a:xfrm rot="10800000">
                <a:off x="16235766" y="13904715"/>
                <a:ext cx="1321500" cy="1200"/>
              </a:xfrm>
              <a:prstGeom prst="straightConnector1">
                <a:avLst/>
              </a:prstGeom>
              <a:noFill/>
              <a:ln cap="flat" cmpd="sng" w="37900">
                <a:solidFill>
                  <a:schemeClr val="dk2"/>
                </a:solidFill>
                <a:prstDash val="solid"/>
                <a:round/>
                <a:headEnd len="med" w="med" type="none"/>
                <a:tailEnd len="med" w="med" type="none"/>
              </a:ln>
            </p:spPr>
          </p:cxnSp>
        </p:grpSp>
        <p:sp>
          <p:nvSpPr>
            <p:cNvPr id="53" name="Google Shape;53;p1"/>
            <p:cNvSpPr txBox="1"/>
            <p:nvPr/>
          </p:nvSpPr>
          <p:spPr>
            <a:xfrm>
              <a:off x="25458700" y="13564175"/>
              <a:ext cx="3690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600">
                  <a:latin typeface="Calibri"/>
                  <a:ea typeface="Calibri"/>
                  <a:cs typeface="Calibri"/>
                  <a:sym typeface="Calibri"/>
                </a:rPr>
                <a:t>✷</a:t>
              </a:r>
              <a:endParaRPr sz="2600">
                <a:latin typeface="Calibri"/>
                <a:ea typeface="Calibri"/>
                <a:cs typeface="Calibri"/>
                <a:sym typeface="Calibri"/>
              </a:endParaRPr>
            </a:p>
          </p:txBody>
        </p:sp>
      </p:grpSp>
      <p:grpSp>
        <p:nvGrpSpPr>
          <p:cNvPr id="54" name="Google Shape;54;p1"/>
          <p:cNvGrpSpPr/>
          <p:nvPr/>
        </p:nvGrpSpPr>
        <p:grpSpPr>
          <a:xfrm>
            <a:off x="16466829" y="13017606"/>
            <a:ext cx="2746485" cy="793224"/>
            <a:chOff x="23754958" y="13564166"/>
            <a:chExt cx="3688042" cy="793224"/>
          </a:xfrm>
        </p:grpSpPr>
        <p:grpSp>
          <p:nvGrpSpPr>
            <p:cNvPr id="55" name="Google Shape;55;p1"/>
            <p:cNvGrpSpPr/>
            <p:nvPr/>
          </p:nvGrpSpPr>
          <p:grpSpPr>
            <a:xfrm>
              <a:off x="23754958" y="14010195"/>
              <a:ext cx="3688042" cy="347196"/>
              <a:chOff x="16235766" y="13886450"/>
              <a:chExt cx="1321500" cy="365700"/>
            </a:xfrm>
          </p:grpSpPr>
          <p:cxnSp>
            <p:nvCxnSpPr>
              <p:cNvPr id="56" name="Google Shape;56;p1"/>
              <p:cNvCxnSpPr/>
              <p:nvPr/>
            </p:nvCxnSpPr>
            <p:spPr>
              <a:xfrm>
                <a:off x="16239300" y="13886450"/>
                <a:ext cx="300" cy="352500"/>
              </a:xfrm>
              <a:prstGeom prst="straightConnector1">
                <a:avLst/>
              </a:prstGeom>
              <a:noFill/>
              <a:ln cap="flat" cmpd="sng" w="37900">
                <a:solidFill>
                  <a:schemeClr val="dk2"/>
                </a:solidFill>
                <a:prstDash val="solid"/>
                <a:round/>
                <a:headEnd len="med" w="med" type="none"/>
                <a:tailEnd len="med" w="med" type="none"/>
              </a:ln>
            </p:spPr>
          </p:cxnSp>
          <p:cxnSp>
            <p:nvCxnSpPr>
              <p:cNvPr id="57" name="Google Shape;57;p1"/>
              <p:cNvCxnSpPr/>
              <p:nvPr/>
            </p:nvCxnSpPr>
            <p:spPr>
              <a:xfrm flipH="1">
                <a:off x="17555600" y="13886450"/>
                <a:ext cx="1500" cy="365700"/>
              </a:xfrm>
              <a:prstGeom prst="straightConnector1">
                <a:avLst/>
              </a:prstGeom>
              <a:noFill/>
              <a:ln cap="flat" cmpd="sng" w="37900">
                <a:solidFill>
                  <a:schemeClr val="dk2"/>
                </a:solidFill>
                <a:prstDash val="solid"/>
                <a:round/>
                <a:headEnd len="med" w="med" type="none"/>
                <a:tailEnd len="med" w="med" type="none"/>
              </a:ln>
            </p:spPr>
          </p:cxnSp>
          <p:cxnSp>
            <p:nvCxnSpPr>
              <p:cNvPr id="58" name="Google Shape;58;p1"/>
              <p:cNvCxnSpPr/>
              <p:nvPr/>
            </p:nvCxnSpPr>
            <p:spPr>
              <a:xfrm rot="10800000">
                <a:off x="16235766" y="13904715"/>
                <a:ext cx="1321500" cy="1200"/>
              </a:xfrm>
              <a:prstGeom prst="straightConnector1">
                <a:avLst/>
              </a:prstGeom>
              <a:noFill/>
              <a:ln cap="flat" cmpd="sng" w="37900">
                <a:solidFill>
                  <a:schemeClr val="dk2"/>
                </a:solidFill>
                <a:prstDash val="solid"/>
                <a:round/>
                <a:headEnd len="med" w="med" type="none"/>
                <a:tailEnd len="med" w="med" type="none"/>
              </a:ln>
            </p:spPr>
          </p:cxnSp>
        </p:grpSp>
        <p:sp>
          <p:nvSpPr>
            <p:cNvPr id="59" name="Google Shape;59;p1"/>
            <p:cNvSpPr txBox="1"/>
            <p:nvPr/>
          </p:nvSpPr>
          <p:spPr>
            <a:xfrm>
              <a:off x="25331546" y="13564166"/>
              <a:ext cx="6696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2600">
                  <a:latin typeface="Calibri"/>
                  <a:ea typeface="Calibri"/>
                  <a:cs typeface="Calibri"/>
                  <a:sym typeface="Calibri"/>
                </a:rPr>
                <a:t>♥</a:t>
              </a:r>
              <a:endParaRPr sz="2600">
                <a:latin typeface="Calibri"/>
                <a:ea typeface="Calibri"/>
                <a:cs typeface="Calibri"/>
                <a:sym typeface="Calibri"/>
              </a:endParaRPr>
            </a:p>
          </p:txBody>
        </p:sp>
      </p:grpSp>
      <p:pic>
        <p:nvPicPr>
          <p:cNvPr id="60" name="Google Shape;60;p1" title="download.png"/>
          <p:cNvPicPr preferRelativeResize="0"/>
          <p:nvPr/>
        </p:nvPicPr>
        <p:blipFill rotWithShape="1">
          <a:blip r:embed="rId9">
            <a:alphaModFix/>
          </a:blip>
          <a:srcRect b="9181" l="0" r="0" t="0"/>
          <a:stretch/>
        </p:blipFill>
        <p:spPr>
          <a:xfrm>
            <a:off x="13534100" y="5779400"/>
            <a:ext cx="7061336" cy="6451575"/>
          </a:xfrm>
          <a:prstGeom prst="rect">
            <a:avLst/>
          </a:prstGeom>
          <a:noFill/>
          <a:ln cap="flat" cmpd="sng" w="9525">
            <a:solidFill>
              <a:schemeClr val="lt1"/>
            </a:solidFill>
            <a:prstDash val="solid"/>
            <a:miter lim="8000"/>
            <a:headEnd len="sm" w="sm" type="none"/>
            <a:tailEnd len="sm" w="sm" type="none"/>
          </a:ln>
        </p:spPr>
      </p:pic>
      <p:pic>
        <p:nvPicPr>
          <p:cNvPr id="61" name="Google Shape;61;p1" title="download.png"/>
          <p:cNvPicPr preferRelativeResize="0"/>
          <p:nvPr/>
        </p:nvPicPr>
        <p:blipFill rotWithShape="1">
          <a:blip r:embed="rId10">
            <a:alphaModFix/>
          </a:blip>
          <a:srcRect b="8734" l="0" r="0" t="0"/>
          <a:stretch/>
        </p:blipFill>
        <p:spPr>
          <a:xfrm>
            <a:off x="20882875" y="5779400"/>
            <a:ext cx="7410112" cy="6557776"/>
          </a:xfrm>
          <a:prstGeom prst="rect">
            <a:avLst/>
          </a:prstGeom>
          <a:noFill/>
          <a:ln>
            <a:noFill/>
          </a:ln>
        </p:spPr>
      </p:pic>
      <p:sp>
        <p:nvSpPr>
          <p:cNvPr id="62" name="Google Shape;62;p1"/>
          <p:cNvSpPr txBox="1"/>
          <p:nvPr/>
        </p:nvSpPr>
        <p:spPr>
          <a:xfrm>
            <a:off x="743525" y="15818575"/>
            <a:ext cx="11887200" cy="1218900"/>
          </a:xfrm>
          <a:prstGeom prst="rect">
            <a:avLst/>
          </a:prstGeom>
          <a:noFill/>
          <a:ln>
            <a:noFill/>
          </a:ln>
        </p:spPr>
        <p:txBody>
          <a:bodyPr anchorCtr="0" anchor="t" bIns="91425" lIns="91425" spcFirstLastPara="1" rIns="91425" wrap="square" tIns="91425">
            <a:spAutoFit/>
          </a:bodyPr>
          <a:lstStyle/>
          <a:p>
            <a:pPr indent="0" lvl="0" marL="0" rtl="0" algn="l">
              <a:lnSpc>
                <a:spcPct val="110000"/>
              </a:lnSpc>
              <a:spcBef>
                <a:spcPts val="0"/>
              </a:spcBef>
              <a:spcAft>
                <a:spcPts val="0"/>
              </a:spcAft>
              <a:buNone/>
            </a:pPr>
            <a:r>
              <a:rPr b="1" lang="en-US" sz="3200">
                <a:solidFill>
                  <a:schemeClr val="lt1"/>
                </a:solidFill>
                <a:latin typeface="Calibri"/>
                <a:ea typeface="Calibri"/>
                <a:cs typeface="Calibri"/>
                <a:sym typeface="Calibri"/>
              </a:rPr>
              <a:t>RQ:</a:t>
            </a:r>
            <a:r>
              <a:rPr lang="en-US" sz="3200">
                <a:solidFill>
                  <a:schemeClr val="lt1"/>
                </a:solidFill>
                <a:latin typeface="Calibri"/>
                <a:ea typeface="Calibri"/>
                <a:cs typeface="Calibri"/>
                <a:sym typeface="Calibri"/>
              </a:rPr>
              <a:t> </a:t>
            </a:r>
            <a:r>
              <a:rPr b="1" i="1" lang="en-US" sz="3200">
                <a:solidFill>
                  <a:schemeClr val="lt1"/>
                </a:solidFill>
                <a:latin typeface="Calibri"/>
                <a:ea typeface="Calibri"/>
                <a:cs typeface="Calibri"/>
                <a:sym typeface="Calibri"/>
              </a:rPr>
              <a:t>Can a simple logistic regression model perform at an equal level as neural networks when detecting sarcasm from speech?</a:t>
            </a:r>
            <a:endParaRPr b="1" i="1" sz="3200">
              <a:solidFill>
                <a:schemeClr val="lt1"/>
              </a:solidFill>
              <a:latin typeface="Calibri"/>
              <a:ea typeface="Calibri"/>
              <a:cs typeface="Calibri"/>
              <a:sym typeface="Calibri"/>
            </a:endParaRPr>
          </a:p>
        </p:txBody>
      </p:sp>
      <p:cxnSp>
        <p:nvCxnSpPr>
          <p:cNvPr id="63" name="Google Shape;63;p1"/>
          <p:cNvCxnSpPr/>
          <p:nvPr/>
        </p:nvCxnSpPr>
        <p:spPr>
          <a:xfrm flipH="1" rot="10800000">
            <a:off x="746200" y="15818275"/>
            <a:ext cx="11894100" cy="300"/>
          </a:xfrm>
          <a:prstGeom prst="straightConnector1">
            <a:avLst/>
          </a:prstGeom>
          <a:noFill/>
          <a:ln cap="flat" cmpd="sng" w="9525">
            <a:solidFill>
              <a:srgbClr val="7F7F7F"/>
            </a:solidFill>
            <a:prstDash val="solid"/>
            <a:miter lim="800000"/>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EB337"/>
      </a:accent1>
      <a:accent2>
        <a:srgbClr val="9B49D5"/>
      </a:accent2>
      <a:accent3>
        <a:srgbClr val="A5A5A5"/>
      </a:accent3>
      <a:accent4>
        <a:srgbClr val="349118"/>
      </a:accent4>
      <a:accent5>
        <a:srgbClr val="4472C4"/>
      </a:accent5>
      <a:accent6>
        <a:srgbClr val="7F7F7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2018-09-20T16:25:41Z</dcterms:created>
  <dc:creator>Angeliki;Darin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0x0101001E0CEF640385D145A2FB1523107E5312</vt:lpwstr>
  </property>
</Properties>
</file>