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comment1.xml" ContentType="application/vnd.openxmlformats-officedocument.presentationml.comment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314" r:id="rId3"/>
    <p:sldId id="260" r:id="rId4"/>
    <p:sldId id="262" r:id="rId5"/>
    <p:sldId id="264" r:id="rId6"/>
    <p:sldId id="265" r:id="rId7"/>
    <p:sldId id="267" r:id="rId8"/>
    <p:sldId id="269" r:id="rId9"/>
    <p:sldId id="271" r:id="rId10"/>
    <p:sldId id="273" r:id="rId11"/>
    <p:sldId id="275" r:id="rId12"/>
    <p:sldId id="277" r:id="rId13"/>
    <p:sldId id="279" r:id="rId14"/>
    <p:sldId id="281" r:id="rId15"/>
    <p:sldId id="283" r:id="rId16"/>
    <p:sldId id="317" r:id="rId17"/>
    <p:sldId id="286" r:id="rId18"/>
    <p:sldId id="287" r:id="rId19"/>
    <p:sldId id="289" r:id="rId20"/>
    <p:sldId id="292" r:id="rId21"/>
    <p:sldId id="293" r:id="rId22"/>
    <p:sldId id="295" r:id="rId23"/>
    <p:sldId id="318" r:id="rId24"/>
    <p:sldId id="306" r:id="rId25"/>
    <p:sldId id="305" r:id="rId26"/>
    <p:sldId id="316" r:id="rId27"/>
    <p:sldId id="307" r:id="rId28"/>
    <p:sldId id="303" r:id="rId29"/>
    <p:sldId id="308" r:id="rId30"/>
    <p:sldId id="309" r:id="rId31"/>
    <p:sldId id="310" r:id="rId32"/>
    <p:sldId id="311" r:id="rId33"/>
    <p:sldId id="312" r:id="rId34"/>
    <p:sldId id="313"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account" initials="Ma" lastIdx="1" clrIdx="0">
    <p:extLst>
      <p:ext uri="{19B8F6BF-5375-455C-9EA6-DF929625EA0E}">
        <p15:presenceInfo xmlns:p15="http://schemas.microsoft.com/office/powerpoint/2012/main" userId="afd821f9599fa51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2" autoAdjust="0"/>
    <p:restoredTop sz="94660"/>
  </p:normalViewPr>
  <p:slideViewPr>
    <p:cSldViewPr snapToGrid="0">
      <p:cViewPr varScale="1">
        <p:scale>
          <a:sx n="73" d="100"/>
          <a:sy n="73" d="100"/>
        </p:scale>
        <p:origin x="6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5-01-21T19:00:59.432" idx="1">
    <p:pos x="7678" y="0"/>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FAB8DB-B7C6-459F-A1AB-2808F7CAF01B}"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US"/>
        </a:p>
      </dgm:t>
    </dgm:pt>
    <dgm:pt modelId="{EA46078A-D46B-47D0-BCBD-5B5D9A672F11}">
      <dgm:prSet/>
      <dgm:spPr/>
      <dgm:t>
        <a:bodyPr/>
        <a:lstStyle/>
        <a:p>
          <a:r>
            <a:rPr lang="en-US" b="1" dirty="0"/>
            <a:t>Key Facts</a:t>
          </a:r>
          <a:endParaRPr lang="en-US" dirty="0"/>
        </a:p>
      </dgm:t>
    </dgm:pt>
    <dgm:pt modelId="{97609884-0E83-401C-B418-28ED8C579FB2}" type="parTrans" cxnId="{230BE964-AEF7-4556-BA3E-9F86ED8091C0}">
      <dgm:prSet/>
      <dgm:spPr/>
      <dgm:t>
        <a:bodyPr/>
        <a:lstStyle/>
        <a:p>
          <a:endParaRPr lang="en-US"/>
        </a:p>
      </dgm:t>
    </dgm:pt>
    <dgm:pt modelId="{F1EE0ACA-E72F-4502-860E-20BB0D90ED9C}" type="sibTrans" cxnId="{230BE964-AEF7-4556-BA3E-9F86ED8091C0}">
      <dgm:prSet/>
      <dgm:spPr/>
      <dgm:t>
        <a:bodyPr/>
        <a:lstStyle/>
        <a:p>
          <a:endParaRPr lang="en-US"/>
        </a:p>
      </dgm:t>
    </dgm:pt>
    <dgm:pt modelId="{F603EF5D-0FB4-420E-AA4F-D8EB2A1DDB2C}" type="pres">
      <dgm:prSet presAssocID="{E2FAB8DB-B7C6-459F-A1AB-2808F7CAF01B}" presName="Name0" presStyleCnt="0">
        <dgm:presLayoutVars>
          <dgm:dir/>
          <dgm:animLvl val="lvl"/>
          <dgm:resizeHandles val="exact"/>
        </dgm:presLayoutVars>
      </dgm:prSet>
      <dgm:spPr/>
      <dgm:t>
        <a:bodyPr/>
        <a:lstStyle/>
        <a:p>
          <a:endParaRPr lang="en-CA"/>
        </a:p>
      </dgm:t>
    </dgm:pt>
    <dgm:pt modelId="{1C4E0D44-9D24-4460-960D-DE761F236442}" type="pres">
      <dgm:prSet presAssocID="{EA46078A-D46B-47D0-BCBD-5B5D9A672F11}" presName="linNode" presStyleCnt="0"/>
      <dgm:spPr/>
    </dgm:pt>
    <dgm:pt modelId="{C4B30064-4E50-4FEC-862D-A7DA4979B4B5}" type="pres">
      <dgm:prSet presAssocID="{EA46078A-D46B-47D0-BCBD-5B5D9A672F11}" presName="parentText" presStyleLbl="node1" presStyleIdx="0" presStyleCnt="1" custScaleX="64095" custLinFactNeighborX="-99017" custLinFactNeighborY="-886">
        <dgm:presLayoutVars>
          <dgm:chMax val="1"/>
          <dgm:bulletEnabled val="1"/>
        </dgm:presLayoutVars>
      </dgm:prSet>
      <dgm:spPr/>
      <dgm:t>
        <a:bodyPr/>
        <a:lstStyle/>
        <a:p>
          <a:endParaRPr lang="en-CA"/>
        </a:p>
      </dgm:t>
    </dgm:pt>
  </dgm:ptLst>
  <dgm:cxnLst>
    <dgm:cxn modelId="{AE2AC76D-07D4-4195-ADDB-16CF589DCFBE}" type="presOf" srcId="{E2FAB8DB-B7C6-459F-A1AB-2808F7CAF01B}" destId="{F603EF5D-0FB4-420E-AA4F-D8EB2A1DDB2C}" srcOrd="0" destOrd="0" presId="urn:microsoft.com/office/officeart/2005/8/layout/vList5"/>
    <dgm:cxn modelId="{D07DB114-C467-4273-8D21-0DA591788DCB}" type="presOf" srcId="{EA46078A-D46B-47D0-BCBD-5B5D9A672F11}" destId="{C4B30064-4E50-4FEC-862D-A7DA4979B4B5}" srcOrd="0" destOrd="0" presId="urn:microsoft.com/office/officeart/2005/8/layout/vList5"/>
    <dgm:cxn modelId="{230BE964-AEF7-4556-BA3E-9F86ED8091C0}" srcId="{E2FAB8DB-B7C6-459F-A1AB-2808F7CAF01B}" destId="{EA46078A-D46B-47D0-BCBD-5B5D9A672F11}" srcOrd="0" destOrd="0" parTransId="{97609884-0E83-401C-B418-28ED8C579FB2}" sibTransId="{F1EE0ACA-E72F-4502-860E-20BB0D90ED9C}"/>
    <dgm:cxn modelId="{94D77BEE-5CA6-4B4F-8650-57F92B66D278}" type="presParOf" srcId="{F603EF5D-0FB4-420E-AA4F-D8EB2A1DDB2C}" destId="{1C4E0D44-9D24-4460-960D-DE761F236442}" srcOrd="0" destOrd="0" presId="urn:microsoft.com/office/officeart/2005/8/layout/vList5"/>
    <dgm:cxn modelId="{4D78EAF1-4311-4AB1-A83F-DDB2B96C999E}" type="presParOf" srcId="{1C4E0D44-9D24-4460-960D-DE761F236442}" destId="{C4B30064-4E50-4FEC-862D-A7DA4979B4B5}"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B30064-4E50-4FEC-862D-A7DA4979B4B5}">
      <dsp:nvSpPr>
        <dsp:cNvPr id="0" name=""/>
        <dsp:cNvSpPr/>
      </dsp:nvSpPr>
      <dsp:spPr>
        <a:xfrm>
          <a:off x="272783" y="0"/>
          <a:ext cx="2234557" cy="4351338"/>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4790" tIns="112395" rIns="224790" bIns="112395" numCol="1" spcCol="1270" anchor="ctr" anchorCtr="0">
          <a:noAutofit/>
        </a:bodyPr>
        <a:lstStyle/>
        <a:p>
          <a:pPr lvl="0" algn="ctr" defTabSz="2622550">
            <a:lnSpc>
              <a:spcPct val="90000"/>
            </a:lnSpc>
            <a:spcBef>
              <a:spcPct val="0"/>
            </a:spcBef>
            <a:spcAft>
              <a:spcPct val="35000"/>
            </a:spcAft>
          </a:pPr>
          <a:r>
            <a:rPr lang="en-US" sz="5900" b="1" kern="1200" dirty="0"/>
            <a:t>Key Facts</a:t>
          </a:r>
          <a:endParaRPr lang="en-US" sz="5900" kern="1200" dirty="0"/>
        </a:p>
      </dsp:txBody>
      <dsp:txXfrm>
        <a:off x="381865" y="109082"/>
        <a:ext cx="2016393" cy="4133174"/>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9DA467-EE2B-4BE0-8C6B-48BFC02CC021}" type="datetimeFigureOut">
              <a:rPr lang="en-CA" smtClean="0"/>
              <a:t>2025-03-09</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C703E1-8F71-4ACC-9F1A-98BA4EFD484A}" type="slidenum">
              <a:rPr lang="en-CA" smtClean="0"/>
              <a:t>‹#›</a:t>
            </a:fld>
            <a:endParaRPr lang="en-CA"/>
          </a:p>
        </p:txBody>
      </p:sp>
    </p:spTree>
    <p:extLst>
      <p:ext uri="{BB962C8B-B14F-4D97-AF65-F5344CB8AC3E}">
        <p14:creationId xmlns:p14="http://schemas.microsoft.com/office/powerpoint/2010/main" val="1382701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5F707A-C74B-4448-A33D-B1EFE556BD0B}" type="slidenum">
              <a:rPr kumimoji="0" lang="en-CA"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82530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Mice injected with AVV9 viral vector to induce gene knockout of MEN1 gene in the CA1 region of the hippocampus</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Contextual fear conditioning test </a:t>
            </a:r>
          </a:p>
          <a:p>
            <a:pPr marL="742950" marR="0" lvl="1" indent="-285750">
              <a:lnSpc>
                <a:spcPct val="115000"/>
              </a:lnSpc>
              <a:spcBef>
                <a:spcPts val="0"/>
              </a:spcBef>
              <a:spcAft>
                <a:spcPts val="800"/>
              </a:spcAft>
              <a:buFont typeface="Arial" panose="020B0604020202020204" pitchFamily="34" charset="0"/>
              <a:buChar char="•"/>
              <a:tabLst>
                <a:tab pos="9144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Day 2: decreased freezing time in the conditional knockout mice </a:t>
            </a:r>
          </a:p>
          <a:p>
            <a:pPr marL="742950" marR="0" lvl="1" indent="-285750">
              <a:lnSpc>
                <a:spcPct val="115000"/>
              </a:lnSpc>
              <a:spcBef>
                <a:spcPts val="0"/>
              </a:spcBef>
              <a:spcAft>
                <a:spcPts val="800"/>
              </a:spcAft>
              <a:buFont typeface="Arial" panose="020B0604020202020204" pitchFamily="34" charset="0"/>
              <a:buChar char="•"/>
              <a:tabLst>
                <a:tab pos="9144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Not able to retain fear conditioning memory </a:t>
            </a:r>
          </a:p>
          <a:p>
            <a:pPr marL="342900" marR="0" lvl="0" indent="-342900">
              <a:lnSpc>
                <a:spcPct val="115000"/>
              </a:lnSpc>
              <a:spcBef>
                <a:spcPts val="0"/>
              </a:spcBef>
              <a:spcAft>
                <a:spcPts val="800"/>
              </a:spcAft>
              <a:buFont typeface="Arial" panose="020B0604020202020204" pitchFamily="34" charset="0"/>
              <a:buChar char="•"/>
              <a:tabLst>
                <a:tab pos="457200" algn="l"/>
              </a:tabLs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Reintroduction of MEN1 recovered these deficits</a:t>
            </a:r>
          </a:p>
          <a:p>
            <a:endParaRPr lang="en-US" dirty="0"/>
          </a:p>
        </p:txBody>
      </p:sp>
      <p:sp>
        <p:nvSpPr>
          <p:cNvPr id="4" name="Slide Number Placeholder 3"/>
          <p:cNvSpPr>
            <a:spLocks noGrp="1"/>
          </p:cNvSpPr>
          <p:nvPr>
            <p:ph type="sldNum" sz="quarter" idx="5"/>
          </p:nvPr>
        </p:nvSpPr>
        <p:spPr/>
        <p:txBody>
          <a:bodyPr/>
          <a:lstStyle/>
          <a:p>
            <a:fld id="{67ACBDAA-34B5-4EAD-95B2-4E469F209C05}" type="slidenum">
              <a:rPr lang="en-US" smtClean="0"/>
              <a:t>24</a:t>
            </a:fld>
            <a:endParaRPr lang="en-US"/>
          </a:p>
        </p:txBody>
      </p:sp>
    </p:spTree>
    <p:extLst>
      <p:ext uri="{BB962C8B-B14F-4D97-AF65-F5344CB8AC3E}">
        <p14:creationId xmlns:p14="http://schemas.microsoft.com/office/powerpoint/2010/main" val="23718217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8D45DCF5-BCF2-4847-9D11-9224D8E765FB}" type="datetimeFigureOut">
              <a:rPr lang="en-CA" smtClean="0"/>
              <a:t>2025-03-09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7F0A84-0AA1-4E25-B08C-6D9395899D87}" type="slidenum">
              <a:rPr lang="en-CA" smtClean="0"/>
              <a:t>‹#›</a:t>
            </a:fld>
            <a:endParaRPr lang="en-CA"/>
          </a:p>
        </p:txBody>
      </p:sp>
    </p:spTree>
    <p:extLst>
      <p:ext uri="{BB962C8B-B14F-4D97-AF65-F5344CB8AC3E}">
        <p14:creationId xmlns:p14="http://schemas.microsoft.com/office/powerpoint/2010/main" val="11645617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D45DCF5-BCF2-4847-9D11-9224D8E765FB}" type="datetimeFigureOut">
              <a:rPr lang="en-CA" smtClean="0"/>
              <a:t>2025-03-09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7F0A84-0AA1-4E25-B08C-6D9395899D87}" type="slidenum">
              <a:rPr lang="en-CA" smtClean="0"/>
              <a:t>‹#›</a:t>
            </a:fld>
            <a:endParaRPr lang="en-CA"/>
          </a:p>
        </p:txBody>
      </p:sp>
    </p:spTree>
    <p:extLst>
      <p:ext uri="{BB962C8B-B14F-4D97-AF65-F5344CB8AC3E}">
        <p14:creationId xmlns:p14="http://schemas.microsoft.com/office/powerpoint/2010/main" val="67294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D45DCF5-BCF2-4847-9D11-9224D8E765FB}" type="datetimeFigureOut">
              <a:rPr lang="en-CA" smtClean="0"/>
              <a:t>2025-03-09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7F0A84-0AA1-4E25-B08C-6D9395899D87}" type="slidenum">
              <a:rPr lang="en-CA" smtClean="0"/>
              <a:t>‹#›</a:t>
            </a:fld>
            <a:endParaRPr lang="en-CA"/>
          </a:p>
        </p:txBody>
      </p:sp>
    </p:spTree>
    <p:extLst>
      <p:ext uri="{BB962C8B-B14F-4D97-AF65-F5344CB8AC3E}">
        <p14:creationId xmlns:p14="http://schemas.microsoft.com/office/powerpoint/2010/main" val="183181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8D45DCF5-BCF2-4847-9D11-9224D8E765FB}" type="datetimeFigureOut">
              <a:rPr lang="en-CA" smtClean="0"/>
              <a:t>2025-03-09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7F0A84-0AA1-4E25-B08C-6D9395899D87}" type="slidenum">
              <a:rPr lang="en-CA" smtClean="0"/>
              <a:t>‹#›</a:t>
            </a:fld>
            <a:endParaRPr lang="en-CA"/>
          </a:p>
        </p:txBody>
      </p:sp>
    </p:spTree>
    <p:extLst>
      <p:ext uri="{BB962C8B-B14F-4D97-AF65-F5344CB8AC3E}">
        <p14:creationId xmlns:p14="http://schemas.microsoft.com/office/powerpoint/2010/main" val="1292242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45DCF5-BCF2-4847-9D11-9224D8E765FB}" type="datetimeFigureOut">
              <a:rPr lang="en-CA" smtClean="0"/>
              <a:t>2025-03-09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C7F0A84-0AA1-4E25-B08C-6D9395899D87}" type="slidenum">
              <a:rPr lang="en-CA" smtClean="0"/>
              <a:t>‹#›</a:t>
            </a:fld>
            <a:endParaRPr lang="en-CA"/>
          </a:p>
        </p:txBody>
      </p:sp>
    </p:spTree>
    <p:extLst>
      <p:ext uri="{BB962C8B-B14F-4D97-AF65-F5344CB8AC3E}">
        <p14:creationId xmlns:p14="http://schemas.microsoft.com/office/powerpoint/2010/main" val="3735536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8D45DCF5-BCF2-4847-9D11-9224D8E765FB}" type="datetimeFigureOut">
              <a:rPr lang="en-CA" smtClean="0"/>
              <a:t>2025-03-09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C7F0A84-0AA1-4E25-B08C-6D9395899D87}" type="slidenum">
              <a:rPr lang="en-CA" smtClean="0"/>
              <a:t>‹#›</a:t>
            </a:fld>
            <a:endParaRPr lang="en-CA"/>
          </a:p>
        </p:txBody>
      </p:sp>
    </p:spTree>
    <p:extLst>
      <p:ext uri="{BB962C8B-B14F-4D97-AF65-F5344CB8AC3E}">
        <p14:creationId xmlns:p14="http://schemas.microsoft.com/office/powerpoint/2010/main" val="2927793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8D45DCF5-BCF2-4847-9D11-9224D8E765FB}" type="datetimeFigureOut">
              <a:rPr lang="en-CA" smtClean="0"/>
              <a:t>2025-03-09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C7F0A84-0AA1-4E25-B08C-6D9395899D87}" type="slidenum">
              <a:rPr lang="en-CA" smtClean="0"/>
              <a:t>‹#›</a:t>
            </a:fld>
            <a:endParaRPr lang="en-CA"/>
          </a:p>
        </p:txBody>
      </p:sp>
    </p:spTree>
    <p:extLst>
      <p:ext uri="{BB962C8B-B14F-4D97-AF65-F5344CB8AC3E}">
        <p14:creationId xmlns:p14="http://schemas.microsoft.com/office/powerpoint/2010/main" val="290859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8D45DCF5-BCF2-4847-9D11-9224D8E765FB}" type="datetimeFigureOut">
              <a:rPr lang="en-CA" smtClean="0"/>
              <a:t>2025-03-09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C7F0A84-0AA1-4E25-B08C-6D9395899D87}" type="slidenum">
              <a:rPr lang="en-CA" smtClean="0"/>
              <a:t>‹#›</a:t>
            </a:fld>
            <a:endParaRPr lang="en-CA"/>
          </a:p>
        </p:txBody>
      </p:sp>
    </p:spTree>
    <p:extLst>
      <p:ext uri="{BB962C8B-B14F-4D97-AF65-F5344CB8AC3E}">
        <p14:creationId xmlns:p14="http://schemas.microsoft.com/office/powerpoint/2010/main" val="47212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45DCF5-BCF2-4847-9D11-9224D8E765FB}" type="datetimeFigureOut">
              <a:rPr lang="en-CA" smtClean="0"/>
              <a:t>2025-03-09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C7F0A84-0AA1-4E25-B08C-6D9395899D87}" type="slidenum">
              <a:rPr lang="en-CA" smtClean="0"/>
              <a:t>‹#›</a:t>
            </a:fld>
            <a:endParaRPr lang="en-CA"/>
          </a:p>
        </p:txBody>
      </p:sp>
    </p:spTree>
    <p:extLst>
      <p:ext uri="{BB962C8B-B14F-4D97-AF65-F5344CB8AC3E}">
        <p14:creationId xmlns:p14="http://schemas.microsoft.com/office/powerpoint/2010/main" val="2018420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45DCF5-BCF2-4847-9D11-9224D8E765FB}" type="datetimeFigureOut">
              <a:rPr lang="en-CA" smtClean="0"/>
              <a:t>2025-03-09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C7F0A84-0AA1-4E25-B08C-6D9395899D87}" type="slidenum">
              <a:rPr lang="en-CA" smtClean="0"/>
              <a:t>‹#›</a:t>
            </a:fld>
            <a:endParaRPr lang="en-CA"/>
          </a:p>
        </p:txBody>
      </p:sp>
    </p:spTree>
    <p:extLst>
      <p:ext uri="{BB962C8B-B14F-4D97-AF65-F5344CB8AC3E}">
        <p14:creationId xmlns:p14="http://schemas.microsoft.com/office/powerpoint/2010/main" val="373442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D45DCF5-BCF2-4847-9D11-9224D8E765FB}" type="datetimeFigureOut">
              <a:rPr lang="en-CA" smtClean="0"/>
              <a:t>2025-03-09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C7F0A84-0AA1-4E25-B08C-6D9395899D87}" type="slidenum">
              <a:rPr lang="en-CA" smtClean="0"/>
              <a:t>‹#›</a:t>
            </a:fld>
            <a:endParaRPr lang="en-CA"/>
          </a:p>
        </p:txBody>
      </p:sp>
    </p:spTree>
    <p:extLst>
      <p:ext uri="{BB962C8B-B14F-4D97-AF65-F5344CB8AC3E}">
        <p14:creationId xmlns:p14="http://schemas.microsoft.com/office/powerpoint/2010/main" val="47720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45DCF5-BCF2-4847-9D11-9224D8E765FB}" type="datetimeFigureOut">
              <a:rPr lang="en-CA" smtClean="0"/>
              <a:t>2025-03-09</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7F0A84-0AA1-4E25-B08C-6D9395899D87}" type="slidenum">
              <a:rPr lang="en-CA" smtClean="0"/>
              <a:t>‹#›</a:t>
            </a:fld>
            <a:endParaRPr lang="en-CA"/>
          </a:p>
        </p:txBody>
      </p:sp>
    </p:spTree>
    <p:extLst>
      <p:ext uri="{BB962C8B-B14F-4D97-AF65-F5344CB8AC3E}">
        <p14:creationId xmlns:p14="http://schemas.microsoft.com/office/powerpoint/2010/main" val="25844587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www.alz.org/alzheimers-what-is-alzheimers/causes-and-risk-factors" TargetMode="Externa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comments" Target="../comments/comment1.xml"/><Relationship Id="rId5" Type="http://schemas.openxmlformats.org/officeDocument/2006/relationships/image" Target="../media/image3.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png"/><Relationship Id="rId5" Type="http://schemas.openxmlformats.org/officeDocument/2006/relationships/hyperlink" Target="http://www.mayoclinic.orgvagus-nerve-stimulation/about/).1" TargetMode="Externa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7" Type="http://schemas.openxmlformats.org/officeDocument/2006/relationships/image" Target="../media/image3.png"/><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4.jpe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3.png"/><Relationship Id="rId5" Type="http://schemas.openxmlformats.org/officeDocument/2006/relationships/hyperlink" Target="http://www.mayoclinic.org/vagus-nerve-stimulation)1" TargetMode="Externa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png"/><Relationship Id="rId5" Type="http://schemas.openxmlformats.org/officeDocument/2006/relationships/image" Target="../media/image23.jpeg"/><Relationship Id="rId4" Type="http://schemas.openxmlformats.org/officeDocument/2006/relationships/notesSlide" Target="../notesSlides/notesSlide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image" Target="../media/image28.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image" Target="../media/image29.jpeg"/></Relationships>
</file>

<file path=ppt/slides/_rels/slide3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slideLayout" Target="../slideLayouts/slideLayout2.xml"/><Relationship Id="rId7" Type="http://schemas.openxmlformats.org/officeDocument/2006/relationships/image" Target="../media/image33.jpg"/><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hyperlink" Target="https://www.google.com/search?q=creative+pictures+of+Brain+and+k&amp;tbm=isch&amp;rlz=1C1RXQR_enCA1059CA1059&amp;hl=en&amp;sa=X&amp;ved=2ahUKEwjphY7qs9uDAxViJzQIHRJZB1oQBXoECAEQPg&amp;biw=1492&amp;bih=712#imgrc=ytq6aowmQq-_OM" TargetMode="Externa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image" Target="../media/image8.jpeg"/><Relationship Id="rId9" Type="http://schemas.microsoft.com/office/2007/relationships/diagramDrawing" Target="../diagrams/drawing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16" name="Rectangle 4115">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The parents all have children who attend the Calgary Islamic School (CIS), which has two campuses in the city, and they've been told to pay $1,400 for the next school year (the fee is $1,200 for any additional children enrolled).">
            <a:extLst>
              <a:ext uri="{FF2B5EF4-FFF2-40B4-BE49-F238E27FC236}">
                <a16:creationId xmlns="" xmlns:a16="http://schemas.microsoft.com/office/drawing/2014/main" id="{A8F01C53-9B2C-EB52-FD62-4BBEEDC9A38D}"/>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r="20689"/>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8" name="Rectangle 4117">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795551C4-DB21-67A7-D068-1969C09A42B8}"/>
              </a:ext>
            </a:extLst>
          </p:cNvPr>
          <p:cNvSpPr>
            <a:spLocks noGrp="1"/>
          </p:cNvSpPr>
          <p:nvPr>
            <p:ph type="title"/>
          </p:nvPr>
        </p:nvSpPr>
        <p:spPr>
          <a:xfrm>
            <a:off x="131389" y="419101"/>
            <a:ext cx="5964611" cy="5130799"/>
          </a:xfrm>
        </p:spPr>
        <p:txBody>
          <a:bodyPr vert="horz" lIns="91440" tIns="45720" rIns="91440" bIns="45720" rtlCol="0" anchor="ctr">
            <a:normAutofit/>
          </a:bodyPr>
          <a:lstStyle/>
          <a:p>
            <a:r>
              <a:rPr kumimoji="0" lang="en-US" sz="3100" b="1" i="0" u="none" strike="noStrike" cap="none" spc="0" normalizeH="0" baseline="0" noProof="0" dirty="0">
                <a:ln>
                  <a:noFill/>
                </a:ln>
                <a:solidFill>
                  <a:srgbClr val="002060"/>
                </a:solidFill>
                <a:effectLst/>
                <a:uLnTx/>
                <a:uFillTx/>
                <a:latin typeface="+mn-lt"/>
                <a:ea typeface="ADLaM Display" panose="020F0502020204030204" pitchFamily="2" charset="0"/>
                <a:cs typeface="ADLaM Display" panose="020F0502020204030204" pitchFamily="2" charset="0"/>
              </a:rPr>
              <a:t>This Presentation is dedicated to my </a:t>
            </a:r>
            <a:r>
              <a:rPr kumimoji="0" lang="en-US" sz="4000" b="1" i="0" u="none" strike="noStrike" cap="none" spc="0" normalizeH="0" baseline="0" noProof="0" dirty="0">
                <a:ln>
                  <a:noFill/>
                </a:ln>
                <a:solidFill>
                  <a:srgbClr val="002060"/>
                </a:solidFill>
                <a:effectLst/>
                <a:uLnTx/>
                <a:uFillTx/>
                <a:latin typeface="+mn-lt"/>
                <a:ea typeface="ADLaM Display" panose="020F0502020204030204" pitchFamily="2" charset="0"/>
                <a:cs typeface="ADLaM Display" panose="020F0502020204030204" pitchFamily="2" charset="0"/>
              </a:rPr>
              <a:t>Mother Institute </a:t>
            </a:r>
            <a:r>
              <a:rPr kumimoji="0" lang="en-US" sz="4000" b="1" i="0" u="none" strike="noStrike" cap="none" spc="0" normalizeH="0" baseline="0" noProof="0" dirty="0">
                <a:ln>
                  <a:noFill/>
                </a:ln>
                <a:solidFill>
                  <a:srgbClr val="FFC000"/>
                </a:solidFill>
                <a:effectLst/>
                <a:uLnTx/>
                <a:uFillTx/>
                <a:latin typeface="+mn-lt"/>
                <a:ea typeface="ADLaM Display" panose="020F0502020204030204" pitchFamily="2" charset="0"/>
                <a:cs typeface="ADLaM Display" panose="020F0502020204030204" pitchFamily="2" charset="0"/>
              </a:rPr>
              <a:t>CIS</a:t>
            </a:r>
            <a:r>
              <a:rPr kumimoji="0" lang="en-US" sz="4000" b="1" i="0" u="none" strike="noStrike" cap="none" spc="0" normalizeH="0" baseline="0" noProof="0" dirty="0">
                <a:ln>
                  <a:noFill/>
                </a:ln>
                <a:solidFill>
                  <a:schemeClr val="accent1">
                    <a:lumMod val="50000"/>
                  </a:schemeClr>
                </a:solidFill>
                <a:effectLst/>
                <a:uLnTx/>
                <a:uFillTx/>
                <a:latin typeface="+mn-lt"/>
                <a:ea typeface="ADLaM Display" panose="020F0502020204030204" pitchFamily="2" charset="0"/>
                <a:cs typeface="ADLaM Display" panose="020F0502020204030204" pitchFamily="2" charset="0"/>
              </a:rPr>
              <a:t> </a:t>
            </a:r>
            <a:r>
              <a:rPr kumimoji="0" lang="en-US" sz="3100" b="1" i="0" u="none" strike="noStrike" cap="none" spc="0" normalizeH="0" baseline="0" noProof="0" dirty="0">
                <a:ln>
                  <a:noFill/>
                </a:ln>
                <a:solidFill>
                  <a:srgbClr val="002060"/>
                </a:solidFill>
                <a:effectLst/>
                <a:uLnTx/>
                <a:uFillTx/>
                <a:latin typeface="+mn-lt"/>
                <a:ea typeface="ADLaM Display" panose="020F0502020204030204" pitchFamily="2" charset="0"/>
                <a:cs typeface="ADLaM Display" panose="020F0502020204030204" pitchFamily="2" charset="0"/>
              </a:rPr>
              <a:t>and all the </a:t>
            </a:r>
            <a:r>
              <a:rPr kumimoji="0" lang="en-US" sz="4000" b="1" i="0" u="none" strike="noStrike" cap="none" spc="0" normalizeH="0" baseline="0" noProof="0" dirty="0">
                <a:ln>
                  <a:noFill/>
                </a:ln>
                <a:solidFill>
                  <a:srgbClr val="FFC000"/>
                </a:solidFill>
                <a:effectLst/>
                <a:uLnTx/>
                <a:uFillTx/>
                <a:latin typeface="+mn-lt"/>
                <a:ea typeface="ADLaM Display" panose="020F0502020204030204" pitchFamily="2" charset="0"/>
                <a:cs typeface="ADLaM Display" panose="020F0502020204030204" pitchFamily="2" charset="0"/>
              </a:rPr>
              <a:t>Teachers</a:t>
            </a:r>
            <a:r>
              <a:rPr kumimoji="0" lang="en-US" sz="3100" b="1" i="0" u="none" strike="noStrike" cap="none" spc="0" normalizeH="0" baseline="0" noProof="0" dirty="0">
                <a:ln>
                  <a:noFill/>
                </a:ln>
                <a:solidFill>
                  <a:schemeClr val="accent1">
                    <a:lumMod val="50000"/>
                  </a:schemeClr>
                </a:solidFill>
                <a:effectLst/>
                <a:uLnTx/>
                <a:uFillTx/>
                <a:latin typeface="ADLaM Display" panose="020F0502020204030204" pitchFamily="2" charset="0"/>
                <a:ea typeface="ADLaM Display" panose="020F0502020204030204" pitchFamily="2" charset="0"/>
                <a:cs typeface="ADLaM Display" panose="020F0502020204030204" pitchFamily="2" charset="0"/>
              </a:rPr>
              <a:t/>
            </a:r>
            <a:br>
              <a:rPr kumimoji="0" lang="en-US" sz="3100" b="1" i="0" u="none" strike="noStrike" cap="none" spc="0" normalizeH="0" baseline="0" noProof="0" dirty="0">
                <a:ln>
                  <a:noFill/>
                </a:ln>
                <a:solidFill>
                  <a:schemeClr val="accent1">
                    <a:lumMod val="50000"/>
                  </a:schemeClr>
                </a:solidFill>
                <a:effectLst/>
                <a:uLnTx/>
                <a:uFillTx/>
                <a:latin typeface="ADLaM Display" panose="020F0502020204030204" pitchFamily="2" charset="0"/>
                <a:ea typeface="ADLaM Display" panose="020F0502020204030204" pitchFamily="2" charset="0"/>
                <a:cs typeface="ADLaM Display" panose="020F0502020204030204" pitchFamily="2" charset="0"/>
              </a:rPr>
            </a:br>
            <a:endParaRPr lang="en-US" sz="3100" dirty="0">
              <a:solidFill>
                <a:schemeClr val="accent1">
                  <a:lumMod val="50000"/>
                </a:schemeClr>
              </a:solidFill>
              <a:latin typeface="ADLaM Display" panose="020F0502020204030204" pitchFamily="2" charset="0"/>
              <a:ea typeface="ADLaM Display" panose="020F0502020204030204" pitchFamily="2" charset="0"/>
              <a:cs typeface="ADLaM Display" panose="020F0502020204030204" pitchFamily="2" charset="0"/>
            </a:endParaRPr>
          </a:p>
        </p:txBody>
      </p:sp>
      <p:sp>
        <p:nvSpPr>
          <p:cNvPr id="5" name="TextBox 4">
            <a:extLst>
              <a:ext uri="{FF2B5EF4-FFF2-40B4-BE49-F238E27FC236}">
                <a16:creationId xmlns="" xmlns:a16="http://schemas.microsoft.com/office/drawing/2014/main" id="{6C291C94-74D0-D2FE-1074-11ECEAD85C6F}"/>
              </a:ext>
            </a:extLst>
          </p:cNvPr>
          <p:cNvSpPr txBox="1"/>
          <p:nvPr/>
        </p:nvSpPr>
        <p:spPr>
          <a:xfrm>
            <a:off x="4107543" y="6052457"/>
            <a:ext cx="8081408" cy="580572"/>
          </a:xfrm>
          <a:prstGeom prst="rect">
            <a:avLst/>
          </a:prstGeom>
        </p:spPr>
        <p:txBody>
          <a:bodyPr vert="horz" lIns="91440" tIns="45720" rIns="91440" bIns="45720" rtlCol="0">
            <a:normAutofit/>
          </a:bodyPr>
          <a:lstStyle/>
          <a:p>
            <a:pPr>
              <a:lnSpc>
                <a:spcPct val="90000"/>
              </a:lnSpc>
              <a:spcAft>
                <a:spcPts val="600"/>
              </a:spcAft>
            </a:pPr>
            <a:r>
              <a:rPr lang="en-US" sz="2000" dirty="0"/>
              <a:t> </a:t>
            </a:r>
            <a:r>
              <a:rPr lang="en-US" sz="1500" dirty="0"/>
              <a:t>https://calgary.ctvnews.ca/mobile/school-fee-dispute-hits-calgary-islamic-school-1.5813268</a:t>
            </a:r>
          </a:p>
        </p:txBody>
      </p:sp>
      <p:pic>
        <p:nvPicPr>
          <p:cNvPr id="4100" name="Picture 4" descr="Calgary Islamic School Omar Bin Alkhattab Campus | Calgary AB">
            <a:extLst>
              <a:ext uri="{FF2B5EF4-FFF2-40B4-BE49-F238E27FC236}">
                <a16:creationId xmlns="" xmlns:a16="http://schemas.microsoft.com/office/drawing/2014/main" id="{DF1078E2-9664-9777-9B4A-8C02AD26D5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057" y="3492499"/>
            <a:ext cx="3193143" cy="2057401"/>
          </a:xfrm>
          <a:prstGeom prst="rect">
            <a:avLst/>
          </a:prstGeom>
          <a:noFill/>
          <a:extLst>
            <a:ext uri="{909E8E84-426E-40DD-AFC4-6F175D3DCCD1}">
              <a14:hiddenFill xmlns:a14="http://schemas.microsoft.com/office/drawing/2010/main">
                <a:solidFill>
                  <a:srgbClr val="FFFFFF"/>
                </a:solidFill>
              </a14:hiddenFill>
            </a:ext>
          </a:extLst>
        </p:spPr>
      </p:pic>
      <p:pic>
        <p:nvPicPr>
          <p:cNvPr id="44" name="Audio 43">
            <a:hlinkClick r:id="" action="ppaction://media"/>
            <a:extLst>
              <a:ext uri="{FF2B5EF4-FFF2-40B4-BE49-F238E27FC236}">
                <a16:creationId xmlns="" xmlns:a16="http://schemas.microsoft.com/office/drawing/2014/main" id="{356A3F81-5B10-BAD3-E1DB-B7442CAFEF5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529186"/>
      </p:ext>
    </p:extLst>
  </p:cSld>
  <p:clrMapOvr>
    <a:masterClrMapping/>
  </p:clrMapOvr>
  <mc:AlternateContent xmlns:mc="http://schemas.openxmlformats.org/markup-compatibility/2006" xmlns:p14="http://schemas.microsoft.com/office/powerpoint/2010/main">
    <mc:Choice Requires="p14">
      <p:transition spd="slow" p14:dur="2000" advTm="18184"/>
    </mc:Choice>
    <mc:Fallback xmlns="">
      <p:transition spd="slow" advTm="181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253333-0412-02E9-119D-4EFF53FCF10F}"/>
              </a:ext>
            </a:extLst>
          </p:cNvPr>
          <p:cNvSpPr>
            <a:spLocks noGrp="1"/>
          </p:cNvSpPr>
          <p:nvPr>
            <p:ph type="title"/>
          </p:nvPr>
        </p:nvSpPr>
        <p:spPr>
          <a:xfrm>
            <a:off x="711199" y="0"/>
            <a:ext cx="4279901" cy="464746"/>
          </a:xfrm>
        </p:spPr>
        <p:txBody>
          <a:bodyPr anchor="t">
            <a:normAutofit fontScale="90000"/>
          </a:bodyPr>
          <a:lstStyle/>
          <a:p>
            <a:r>
              <a:rPr kumimoji="0" lang="en-US" sz="3200" b="1" i="0" u="none" strike="noStrike" kern="1200" cap="none" spc="0" normalizeH="0" baseline="0" noProof="0" dirty="0">
                <a:ln>
                  <a:noFill/>
                </a:ln>
                <a:effectLst/>
                <a:uLnTx/>
                <a:uFillTx/>
                <a:latin typeface="Aptos Display" panose="02110004020202020204"/>
                <a:ea typeface="+mj-ea"/>
                <a:cs typeface="+mj-cs"/>
              </a:rPr>
              <a:t>Causes of </a:t>
            </a:r>
            <a:r>
              <a:rPr lang="en-US" sz="3200" b="1" dirty="0">
                <a:latin typeface="Aptos Display" panose="02110004020202020204"/>
              </a:rPr>
              <a:t>Alzheimer’s</a:t>
            </a:r>
            <a:endParaRPr lang="en-CA" sz="3200" dirty="0"/>
          </a:p>
        </p:txBody>
      </p:sp>
      <p:cxnSp>
        <p:nvCxnSpPr>
          <p:cNvPr id="10" name="Straight Connector 9">
            <a:extLst>
              <a:ext uri="{FF2B5EF4-FFF2-40B4-BE49-F238E27FC236}">
                <a16:creationId xmlns="" xmlns:a16="http://schemas.microsoft.com/office/drawing/2014/main" id="{1503BFE4-729B-D9D0-C17B-501E6AF1127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C5CFC299-F2F5-73AC-0F49-E4BF97870F85}"/>
              </a:ext>
            </a:extLst>
          </p:cNvPr>
          <p:cNvSpPr>
            <a:spLocks noGrp="1"/>
          </p:cNvSpPr>
          <p:nvPr>
            <p:ph idx="1"/>
          </p:nvPr>
        </p:nvSpPr>
        <p:spPr>
          <a:xfrm>
            <a:off x="203199" y="1084949"/>
            <a:ext cx="7082972" cy="5524132"/>
          </a:xfrm>
        </p:spPr>
        <p:txBody>
          <a:bodyPr>
            <a:normAutofit/>
          </a:bodyPr>
          <a:lstStyle/>
          <a:p>
            <a:pPr marL="0" indent="0">
              <a:spcAft>
                <a:spcPts val="800"/>
              </a:spcAft>
              <a:buNone/>
            </a:pPr>
            <a:r>
              <a:rPr lang="en-US" sz="1800" b="1" dirty="0">
                <a:effectLst/>
                <a:ea typeface="Calibri" panose="020F0502020204030204" pitchFamily="34" charset="0"/>
                <a:cs typeface="Calibri" panose="020F0502020204030204" pitchFamily="34" charset="0"/>
              </a:rPr>
              <a:t>      There are many causes of </a:t>
            </a:r>
            <a:r>
              <a:rPr lang="en-US" sz="1800" b="1" dirty="0" err="1">
                <a:ea typeface="Calibri" panose="020F0502020204030204" pitchFamily="34" charset="0"/>
                <a:cs typeface="Calibri" panose="020F0502020204030204" pitchFamily="34" charset="0"/>
              </a:rPr>
              <a:t>Alzheirm’s</a:t>
            </a:r>
            <a:r>
              <a:rPr lang="en-US" sz="1800" b="1" dirty="0">
                <a:effectLst/>
                <a:ea typeface="Calibri" panose="020F0502020204030204" pitchFamily="34" charset="0"/>
                <a:cs typeface="Calibri" panose="020F0502020204030204" pitchFamily="34" charset="0"/>
              </a:rPr>
              <a:t>.</a:t>
            </a:r>
            <a:endParaRPr lang="en-CA" sz="1800" b="1" dirty="0">
              <a:effectLst/>
              <a:ea typeface="Calibri" panose="020F0502020204030204" pitchFamily="34" charset="0"/>
              <a:cs typeface="Arial" panose="020B0604020202020204" pitchFamily="34" charset="0"/>
            </a:endParaRPr>
          </a:p>
          <a:p>
            <a:pPr marL="342900" indent="-342900">
              <a:buFont typeface="Courier New" panose="02070309020205020404" pitchFamily="49" charset="0"/>
              <a:buChar char="o"/>
            </a:pPr>
            <a:r>
              <a:rPr lang="en-US" sz="1800" b="1" dirty="0">
                <a:solidFill>
                  <a:srgbClr val="C00000"/>
                </a:solidFill>
                <a:effectLst/>
                <a:ea typeface="Calibri" panose="020F0502020204030204" pitchFamily="34" charset="0"/>
                <a:cs typeface="Arial" panose="020B0604020202020204" pitchFamily="34" charset="0"/>
              </a:rPr>
              <a:t>Genetics: </a:t>
            </a:r>
            <a:r>
              <a:rPr lang="en-US" sz="1800" dirty="0">
                <a:ea typeface="Calibri" panose="020F0502020204030204" pitchFamily="34" charset="0"/>
                <a:cs typeface="Arial" panose="020B0604020202020204" pitchFamily="34" charset="0"/>
              </a:rPr>
              <a:t>If Alzheimer’s is in the Family, there is a </a:t>
            </a:r>
            <a:r>
              <a:rPr lang="en-US" sz="1800" b="1" dirty="0">
                <a:ea typeface="Calibri" panose="020F0502020204030204" pitchFamily="34" charset="0"/>
                <a:cs typeface="Arial" panose="020B0604020202020204" pitchFamily="34" charset="0"/>
              </a:rPr>
              <a:t>higher risk</a:t>
            </a:r>
            <a:r>
              <a:rPr lang="en-US" sz="1800" dirty="0">
                <a:ea typeface="Calibri" panose="020F0502020204030204" pitchFamily="34" charset="0"/>
                <a:cs typeface="Arial" panose="020B0604020202020204" pitchFamily="34" charset="0"/>
              </a:rPr>
              <a:t> it can happen to the other family members.</a:t>
            </a:r>
          </a:p>
          <a:p>
            <a:pPr>
              <a:buFont typeface="Courier New" panose="02070309020205020404" pitchFamily="49" charset="0"/>
              <a:buChar char="o"/>
            </a:pPr>
            <a:r>
              <a:rPr lang="en-US" sz="1800" b="1" dirty="0">
                <a:solidFill>
                  <a:srgbClr val="FF0000"/>
                </a:solidFill>
                <a:ea typeface="Calibri" panose="020F0502020204030204" pitchFamily="34" charset="0"/>
                <a:cs typeface="Arial" panose="020B0604020202020204" pitchFamily="34" charset="0"/>
              </a:rPr>
              <a:t> </a:t>
            </a:r>
            <a:r>
              <a:rPr lang="en-US" sz="1800" b="1" dirty="0">
                <a:solidFill>
                  <a:srgbClr val="C00000"/>
                </a:solidFill>
                <a:ea typeface="Calibri" panose="020F0502020204030204" pitchFamily="34" charset="0"/>
                <a:cs typeface="Arial" panose="020B0604020202020204" pitchFamily="34" charset="0"/>
              </a:rPr>
              <a:t>Plaques and Tangles: </a:t>
            </a:r>
            <a:r>
              <a:rPr lang="en-US" sz="1800" dirty="0">
                <a:ea typeface="Calibri" panose="020F0502020204030204" pitchFamily="34" charset="0"/>
                <a:cs typeface="Arial" panose="020B0604020202020204" pitchFamily="34" charset="0"/>
              </a:rPr>
              <a:t>Abnormal protein clumps </a:t>
            </a:r>
            <a:r>
              <a:rPr lang="en-US" sz="1800" b="1" dirty="0">
                <a:ea typeface="Calibri" panose="020F0502020204030204" pitchFamily="34" charset="0"/>
                <a:cs typeface="Arial" panose="020B0604020202020204" pitchFamily="34" charset="0"/>
              </a:rPr>
              <a:t>(amyloid plaques) </a:t>
            </a:r>
            <a:r>
              <a:rPr lang="en-US" sz="1800" dirty="0">
                <a:ea typeface="Calibri" panose="020F0502020204030204" pitchFamily="34" charset="0"/>
                <a:cs typeface="Arial" panose="020B0604020202020204" pitchFamily="34" charset="0"/>
              </a:rPr>
              <a:t>and twisted tangles of protein </a:t>
            </a:r>
            <a:r>
              <a:rPr lang="en-US" sz="1800" b="1" dirty="0">
                <a:ea typeface="Calibri" panose="020F0502020204030204" pitchFamily="34" charset="0"/>
                <a:cs typeface="Arial" panose="020B0604020202020204" pitchFamily="34" charset="0"/>
              </a:rPr>
              <a:t>(tau tangles) </a:t>
            </a:r>
            <a:r>
              <a:rPr lang="en-US" sz="1800" dirty="0">
                <a:ea typeface="Calibri" panose="020F0502020204030204" pitchFamily="34" charset="0"/>
                <a:cs typeface="Arial" panose="020B0604020202020204" pitchFamily="34" charset="0"/>
              </a:rPr>
              <a:t>in the brain are </a:t>
            </a:r>
            <a:r>
              <a:rPr lang="en-US" sz="1800" b="1" dirty="0">
                <a:ea typeface="Calibri" panose="020F0502020204030204" pitchFamily="34" charset="0"/>
                <a:cs typeface="Arial" panose="020B0604020202020204" pitchFamily="34" charset="0"/>
              </a:rPr>
              <a:t>hallmarks of the disease.</a:t>
            </a:r>
          </a:p>
          <a:p>
            <a:pPr>
              <a:buFont typeface="Courier New" panose="02070309020205020404" pitchFamily="49" charset="0"/>
              <a:buChar char="o"/>
            </a:pPr>
            <a:r>
              <a:rPr lang="en-US" sz="1800" b="1" dirty="0">
                <a:solidFill>
                  <a:srgbClr val="C00000"/>
                </a:solidFill>
                <a:ea typeface="Calibri" panose="020F0502020204030204" pitchFamily="34" charset="0"/>
                <a:cs typeface="Arial" panose="020B0604020202020204" pitchFamily="34" charset="0"/>
              </a:rPr>
              <a:t>Age: </a:t>
            </a:r>
            <a:r>
              <a:rPr lang="en-US" sz="1800" dirty="0">
                <a:ea typeface="Calibri" panose="020F0502020204030204" pitchFamily="34" charset="0"/>
                <a:cs typeface="Arial" panose="020B0604020202020204" pitchFamily="34" charset="0"/>
              </a:rPr>
              <a:t>The risk increases </a:t>
            </a:r>
            <a:r>
              <a:rPr lang="en-US" sz="1800" b="1" dirty="0">
                <a:ea typeface="Calibri" panose="020F0502020204030204" pitchFamily="34" charset="0"/>
                <a:cs typeface="Arial" panose="020B0604020202020204" pitchFamily="34" charset="0"/>
              </a:rPr>
              <a:t>with age, especially after 65.</a:t>
            </a:r>
          </a:p>
          <a:p>
            <a:pPr>
              <a:buFont typeface="Courier New" panose="02070309020205020404" pitchFamily="49" charset="0"/>
              <a:buChar char="o"/>
            </a:pPr>
            <a:r>
              <a:rPr lang="en-US" sz="1800" b="1" dirty="0">
                <a:solidFill>
                  <a:srgbClr val="C00000"/>
                </a:solidFill>
                <a:ea typeface="Calibri" panose="020F0502020204030204" pitchFamily="34" charset="0"/>
                <a:cs typeface="Arial" panose="020B0604020202020204" pitchFamily="34" charset="0"/>
              </a:rPr>
              <a:t>Family History: </a:t>
            </a:r>
            <a:r>
              <a:rPr lang="en-US" sz="1800" b="1" dirty="0">
                <a:ea typeface="Calibri" panose="020F0502020204030204" pitchFamily="34" charset="0"/>
                <a:cs typeface="Arial" panose="020B0604020202020204" pitchFamily="34" charset="0"/>
              </a:rPr>
              <a:t>Having a close relative with Alzheimer’s increases the risk.</a:t>
            </a:r>
          </a:p>
          <a:p>
            <a:pPr>
              <a:buFont typeface="Courier New" panose="02070309020205020404" pitchFamily="49" charset="0"/>
              <a:buChar char="o"/>
            </a:pPr>
            <a:r>
              <a:rPr lang="en-US" sz="1800" b="1" dirty="0">
                <a:solidFill>
                  <a:srgbClr val="FF0000"/>
                </a:solidFill>
                <a:ea typeface="Calibri" panose="020F0502020204030204" pitchFamily="34" charset="0"/>
                <a:cs typeface="Arial" panose="020B0604020202020204" pitchFamily="34" charset="0"/>
              </a:rPr>
              <a:t>Other Risk Factors: </a:t>
            </a:r>
            <a:r>
              <a:rPr lang="en-US" sz="1800" b="1" dirty="0">
                <a:ea typeface="Calibri" panose="020F0502020204030204" pitchFamily="34" charset="0"/>
                <a:cs typeface="Arial" panose="020B0604020202020204" pitchFamily="34" charset="0"/>
              </a:rPr>
              <a:t>High blood pressure, diabetes, smoking, and a lack of exercise can increase the risk.</a:t>
            </a:r>
          </a:p>
          <a:p>
            <a:pPr>
              <a:buFont typeface="Courier New" panose="02070309020205020404" pitchFamily="49" charset="0"/>
              <a:buChar char="o"/>
            </a:pPr>
            <a:r>
              <a:rPr lang="en-US" sz="1800" b="1" dirty="0">
                <a:solidFill>
                  <a:srgbClr val="C00000"/>
                </a:solidFill>
              </a:rPr>
              <a:t>Diet: </a:t>
            </a:r>
            <a:r>
              <a:rPr lang="en-US" sz="1800" dirty="0"/>
              <a:t>Poor dietary habits, such as </a:t>
            </a:r>
            <a:r>
              <a:rPr lang="en-US" sz="1800" b="1" dirty="0"/>
              <a:t>high consumption of processed foods </a:t>
            </a:r>
            <a:r>
              <a:rPr lang="en-US" sz="1800" dirty="0"/>
              <a:t>and </a:t>
            </a:r>
            <a:r>
              <a:rPr lang="en-US" sz="1800" b="1" dirty="0"/>
              <a:t>sugar, </a:t>
            </a:r>
            <a:r>
              <a:rPr lang="en-US" sz="1800" dirty="0"/>
              <a:t>can negatively </a:t>
            </a:r>
            <a:r>
              <a:rPr lang="en-US" sz="1800" b="1" dirty="0"/>
              <a:t>affect brain health.</a:t>
            </a:r>
            <a:br>
              <a:rPr lang="en-US" sz="1800" b="1" dirty="0"/>
            </a:br>
            <a:endParaRPr lang="en-US" sz="1800" b="1" dirty="0"/>
          </a:p>
          <a:p>
            <a:pPr>
              <a:buFont typeface="Courier New" panose="02070309020205020404" pitchFamily="49" charset="0"/>
              <a:buChar char="o"/>
            </a:pPr>
            <a:r>
              <a:rPr lang="en-US" sz="1800" b="1" dirty="0">
                <a:solidFill>
                  <a:srgbClr val="C00000"/>
                </a:solidFill>
              </a:rPr>
              <a:t>Social Isolation: </a:t>
            </a:r>
            <a:r>
              <a:rPr lang="en-US" sz="1800" dirty="0"/>
              <a:t>Lack of regular </a:t>
            </a:r>
            <a:r>
              <a:rPr lang="en-US" sz="1800" b="1" dirty="0"/>
              <a:t>social interactions </a:t>
            </a:r>
            <a:r>
              <a:rPr lang="en-US" sz="1800" dirty="0"/>
              <a:t>may contribute to cognitive decline.</a:t>
            </a:r>
            <a:br>
              <a:rPr lang="en-US" sz="1800" dirty="0"/>
            </a:br>
            <a:endParaRPr lang="en-US" sz="1800" b="1" dirty="0">
              <a:solidFill>
                <a:srgbClr val="FF0000"/>
              </a:solidFill>
              <a:ea typeface="Calibri" panose="020F0502020204030204" pitchFamily="34" charset="0"/>
              <a:cs typeface="Arial" panose="020B0604020202020204" pitchFamily="34" charset="0"/>
            </a:endParaRPr>
          </a:p>
          <a:p>
            <a:pPr>
              <a:buFont typeface="Courier New" panose="02070309020205020404" pitchFamily="49" charset="0"/>
              <a:buChar char="o"/>
            </a:pPr>
            <a:endParaRPr lang="en-CA" sz="1100" dirty="0"/>
          </a:p>
        </p:txBody>
      </p:sp>
      <p:pic>
        <p:nvPicPr>
          <p:cNvPr id="1029" name="Picture 5" descr="Most cases of Alzheimer's and dementia result from a mix of risk factors like age, family history, genetics and other fact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3171" y="609600"/>
            <a:ext cx="4677229" cy="4406899"/>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670800" y="5245100"/>
            <a:ext cx="4521200" cy="692497"/>
          </a:xfrm>
          <a:prstGeom prst="rect">
            <a:avLst/>
          </a:prstGeom>
          <a:noFill/>
        </p:spPr>
        <p:txBody>
          <a:bodyPr wrap="square" rtlCol="0">
            <a:spAutoFit/>
          </a:bodyPr>
          <a:lstStyle/>
          <a:p>
            <a:r>
              <a:rPr lang="en-CA" sz="1300" dirty="0">
                <a:hlinkClick r:id="rId5"/>
              </a:rPr>
              <a:t>https://www.alz.org/alzheimers-what-is-alzheimers/causes-and-risk-factors</a:t>
            </a:r>
            <a:endParaRPr lang="en-CA" sz="1300" dirty="0"/>
          </a:p>
          <a:p>
            <a:endParaRPr lang="en-CA" sz="1300" dirty="0"/>
          </a:p>
        </p:txBody>
      </p:sp>
      <p:pic>
        <p:nvPicPr>
          <p:cNvPr id="4" name="Audio 3">
            <a:hlinkClick r:id="" action="ppaction://media"/>
            <a:extLst>
              <a:ext uri="{FF2B5EF4-FFF2-40B4-BE49-F238E27FC236}">
                <a16:creationId xmlns="" xmlns:a16="http://schemas.microsoft.com/office/drawing/2014/main" id="{85E29740-DEEE-3CFE-6437-2CA678293EE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14765518"/>
      </p:ext>
    </p:extLst>
  </p:cSld>
  <p:clrMapOvr>
    <a:masterClrMapping/>
  </p:clrMapOvr>
  <mc:AlternateContent xmlns:mc="http://schemas.openxmlformats.org/markup-compatibility/2006" xmlns:p14="http://schemas.microsoft.com/office/powerpoint/2010/main">
    <mc:Choice Requires="p14">
      <p:transition spd="slow" p14:dur="2000" advTm="30808"/>
    </mc:Choice>
    <mc:Fallback xmlns="">
      <p:transition spd="slow" advTm="30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Slide Background">
            <a:extLst>
              <a:ext uri="{FF2B5EF4-FFF2-40B4-BE49-F238E27FC236}">
                <a16:creationId xmlns="" xmlns:a16="http://schemas.microsoft.com/office/drawing/2014/main" id="{9F7D5CDA-D291-4307-BF55-1381FED2963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olution dispensed using electronic pipette">
            <a:extLst>
              <a:ext uri="{FF2B5EF4-FFF2-40B4-BE49-F238E27FC236}">
                <a16:creationId xmlns="" xmlns:a16="http://schemas.microsoft.com/office/drawing/2014/main" id="{920586C5-F64D-09A2-8E40-F8E4B618D17E}"/>
              </a:ext>
            </a:extLst>
          </p:cNvPr>
          <p:cNvPicPr>
            <a:picLocks noChangeAspect="1"/>
          </p:cNvPicPr>
          <p:nvPr/>
        </p:nvPicPr>
        <p:blipFill rotWithShape="1">
          <a:blip r:embed="rId4"/>
          <a:srcRect l="10163" r="30571" b="-1"/>
          <a:stretch/>
        </p:blipFill>
        <p:spPr>
          <a:xfrm>
            <a:off x="6103027" y="10"/>
            <a:ext cx="6088971" cy="6857990"/>
          </a:xfrm>
          <a:prstGeom prst="rect">
            <a:avLst/>
          </a:prstGeom>
        </p:spPr>
      </p:pic>
      <p:sp useBgFill="1">
        <p:nvSpPr>
          <p:cNvPr id="11" name="Rectangle 10">
            <a:extLst>
              <a:ext uri="{FF2B5EF4-FFF2-40B4-BE49-F238E27FC236}">
                <a16:creationId xmlns="" xmlns:a16="http://schemas.microsoft.com/office/drawing/2014/main" id="{59B296B9-C5A5-4E4F-9B60-C907B5F1466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 xmlns:a16="http://schemas.microsoft.com/office/drawing/2014/main" id="{D0300FD3-5AF1-6305-15FA-9078072672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5F8F623F-EE3E-4F08-B975-4484FD8ECE25}"/>
              </a:ext>
            </a:extLst>
          </p:cNvPr>
          <p:cNvSpPr>
            <a:spLocks noGrp="1"/>
          </p:cNvSpPr>
          <p:nvPr>
            <p:ph type="title"/>
          </p:nvPr>
        </p:nvSpPr>
        <p:spPr>
          <a:xfrm>
            <a:off x="761801" y="328512"/>
            <a:ext cx="4778387" cy="1628970"/>
          </a:xfrm>
        </p:spPr>
        <p:txBody>
          <a:bodyPr anchor="ctr">
            <a:normAutofit fontScale="90000"/>
          </a:bodyPr>
          <a:lstStyle/>
          <a:p>
            <a:pPr marL="0" marR="0" lvl="0" indent="0" defTabSz="914400" rtl="0" eaLnBrk="1" fontAlgn="auto" latinLnBrk="0" hangingPunct="1">
              <a:spcBef>
                <a:spcPts val="1000"/>
              </a:spcBef>
              <a:spcAft>
                <a:spcPts val="0"/>
              </a:spcAft>
              <a:tabLst/>
              <a:defRPr/>
            </a:pPr>
            <a:r>
              <a:rPr kumimoji="0" lang="en-US" sz="2500" b="1" i="0" u="none" strike="noStrike" kern="1200" cap="none" spc="0" normalizeH="0" baseline="0" noProof="0" dirty="0">
                <a:ln>
                  <a:noFill/>
                </a:ln>
                <a:effectLst/>
                <a:uLnTx/>
                <a:uFillTx/>
                <a:latin typeface="+mn-lt"/>
                <a:ea typeface="+mn-ea"/>
                <a:cs typeface="+mn-cs"/>
              </a:rPr>
              <a:t/>
            </a:r>
            <a:br>
              <a:rPr kumimoji="0" lang="en-US" sz="2500" b="1" i="0" u="none" strike="noStrike" kern="1200" cap="none" spc="0" normalizeH="0" baseline="0" noProof="0" dirty="0">
                <a:ln>
                  <a:noFill/>
                </a:ln>
                <a:effectLst/>
                <a:uLnTx/>
                <a:uFillTx/>
                <a:latin typeface="+mn-lt"/>
                <a:ea typeface="+mn-ea"/>
                <a:cs typeface="+mn-cs"/>
              </a:rPr>
            </a:br>
            <a:r>
              <a:rPr kumimoji="0" lang="en-US" b="1" i="0" u="none" strike="noStrike" kern="1200" cap="none" spc="0" normalizeH="0" baseline="0" noProof="0" dirty="0">
                <a:ln>
                  <a:noFill/>
                </a:ln>
                <a:solidFill>
                  <a:srgbClr val="002060"/>
                </a:solidFill>
                <a:effectLst/>
                <a:uLnTx/>
                <a:uFillTx/>
                <a:latin typeface="+mn-lt"/>
                <a:ea typeface="+mn-ea"/>
                <a:cs typeface="+mn-cs"/>
              </a:rPr>
              <a:t/>
            </a:r>
            <a:br>
              <a:rPr kumimoji="0" lang="en-US" b="1" i="0" u="none" strike="noStrike" kern="1200" cap="none" spc="0" normalizeH="0" baseline="0" noProof="0" dirty="0">
                <a:ln>
                  <a:noFill/>
                </a:ln>
                <a:solidFill>
                  <a:srgbClr val="002060"/>
                </a:solidFill>
                <a:effectLst/>
                <a:uLnTx/>
                <a:uFillTx/>
                <a:latin typeface="+mn-lt"/>
                <a:ea typeface="+mn-ea"/>
                <a:cs typeface="+mn-cs"/>
              </a:rPr>
            </a:br>
            <a:r>
              <a:rPr kumimoji="0" lang="en-US" b="1" i="0" u="none" strike="noStrike" kern="1200" cap="none" spc="0" normalizeH="0" baseline="0" noProof="0" dirty="0">
                <a:ln>
                  <a:noFill/>
                </a:ln>
                <a:solidFill>
                  <a:srgbClr val="002060"/>
                </a:solidFill>
                <a:effectLst/>
                <a:uLnTx/>
                <a:uFillTx/>
                <a:latin typeface="+mn-lt"/>
                <a:ea typeface="+mn-ea"/>
                <a:cs typeface="+mn-cs"/>
              </a:rPr>
              <a:t>Types of </a:t>
            </a:r>
            <a:r>
              <a:rPr lang="en-US" b="1" dirty="0">
                <a:solidFill>
                  <a:srgbClr val="002060"/>
                </a:solidFill>
                <a:latin typeface="+mn-lt"/>
                <a:ea typeface="+mn-ea"/>
                <a:cs typeface="+mn-cs"/>
              </a:rPr>
              <a:t>Alzheimer’s</a:t>
            </a:r>
            <a:r>
              <a:rPr kumimoji="0" lang="en-US" sz="2500" b="0" i="0" u="none" strike="noStrike" kern="1200" cap="none" spc="0" normalizeH="0" baseline="0" noProof="0" dirty="0">
                <a:ln>
                  <a:noFill/>
                </a:ln>
                <a:effectLst/>
                <a:uLnTx/>
                <a:uFillTx/>
                <a:latin typeface="Aptos" panose="02110004020202020204"/>
                <a:ea typeface="+mn-ea"/>
                <a:cs typeface="+mn-cs"/>
              </a:rPr>
              <a:t/>
            </a:r>
            <a:br>
              <a:rPr kumimoji="0" lang="en-US" sz="2500" b="0" i="0" u="none" strike="noStrike" kern="1200" cap="none" spc="0" normalizeH="0" baseline="0" noProof="0" dirty="0">
                <a:ln>
                  <a:noFill/>
                </a:ln>
                <a:effectLst/>
                <a:uLnTx/>
                <a:uFillTx/>
                <a:latin typeface="Aptos" panose="02110004020202020204"/>
                <a:ea typeface="+mn-ea"/>
                <a:cs typeface="+mn-cs"/>
              </a:rPr>
            </a:br>
            <a:endParaRPr lang="en-CA" sz="2500" dirty="0"/>
          </a:p>
        </p:txBody>
      </p:sp>
      <p:sp>
        <p:nvSpPr>
          <p:cNvPr id="23" name="Content Placeholder 2">
            <a:extLst>
              <a:ext uri="{FF2B5EF4-FFF2-40B4-BE49-F238E27FC236}">
                <a16:creationId xmlns="" xmlns:a16="http://schemas.microsoft.com/office/drawing/2014/main" id="{D33A6F5B-FB3A-BA04-5D09-B13C2DF76254}"/>
              </a:ext>
            </a:extLst>
          </p:cNvPr>
          <p:cNvSpPr>
            <a:spLocks noGrp="1"/>
          </p:cNvSpPr>
          <p:nvPr>
            <p:ph idx="1"/>
          </p:nvPr>
        </p:nvSpPr>
        <p:spPr>
          <a:xfrm>
            <a:off x="384412" y="2884929"/>
            <a:ext cx="5546488" cy="3374137"/>
          </a:xfrm>
        </p:spPr>
        <p:txBody>
          <a:bodyPr anchor="ctr">
            <a:normAutofit/>
          </a:bodyPr>
          <a:lstStyle/>
          <a:p>
            <a:pPr marL="0" indent="0">
              <a:buNone/>
            </a:pPr>
            <a:r>
              <a:rPr lang="en-US" sz="2600" b="1" dirty="0"/>
              <a:t>Alzheimer's is divided into Three Types.</a:t>
            </a:r>
          </a:p>
          <a:p>
            <a:pPr marL="457200" indent="-457200">
              <a:lnSpc>
                <a:spcPct val="100000"/>
              </a:lnSpc>
              <a:buAutoNum type="arabicPeriod"/>
            </a:pPr>
            <a:r>
              <a:rPr lang="en-CA" sz="2200" b="1" dirty="0">
                <a:solidFill>
                  <a:srgbClr val="002060"/>
                </a:solidFill>
              </a:rPr>
              <a:t>Early-Onset Alzheimer's Disease</a:t>
            </a:r>
          </a:p>
          <a:p>
            <a:pPr marL="457200" indent="-457200">
              <a:lnSpc>
                <a:spcPct val="100000"/>
              </a:lnSpc>
              <a:buAutoNum type="arabicPeriod"/>
            </a:pPr>
            <a:r>
              <a:rPr lang="en-CA" sz="2200" b="1" dirty="0">
                <a:solidFill>
                  <a:srgbClr val="002060"/>
                </a:solidFill>
              </a:rPr>
              <a:t>Late-Onset Alzheimer's Disease</a:t>
            </a:r>
          </a:p>
          <a:p>
            <a:pPr marL="457200" indent="-457200">
              <a:lnSpc>
                <a:spcPct val="100000"/>
              </a:lnSpc>
              <a:buAutoNum type="arabicPeriod"/>
            </a:pPr>
            <a:r>
              <a:rPr lang="en-CA" sz="2200" b="1" dirty="0">
                <a:solidFill>
                  <a:srgbClr val="002060"/>
                </a:solidFill>
              </a:rPr>
              <a:t>Familial Alzheimer's Disease (FAD)</a:t>
            </a:r>
          </a:p>
          <a:p>
            <a:pPr marL="457200" indent="-457200">
              <a:buAutoNum type="arabicPeriod"/>
            </a:pPr>
            <a:endParaRPr lang="en-CA" sz="2000" dirty="0">
              <a:solidFill>
                <a:srgbClr val="002060"/>
              </a:solidFill>
            </a:endParaRPr>
          </a:p>
          <a:p>
            <a:pPr marL="457200" indent="-457200">
              <a:buAutoNum type="arabicPeriod"/>
            </a:pPr>
            <a:endParaRPr lang="en-CA" sz="2000" dirty="0"/>
          </a:p>
        </p:txBody>
      </p:sp>
      <p:pic>
        <p:nvPicPr>
          <p:cNvPr id="3" name="Audio 2">
            <a:hlinkClick r:id="" action="ppaction://media"/>
            <a:extLst>
              <a:ext uri="{FF2B5EF4-FFF2-40B4-BE49-F238E27FC236}">
                <a16:creationId xmlns="" xmlns:a16="http://schemas.microsoft.com/office/drawing/2014/main" id="{C614B572-F94A-C5B5-2847-08DB27C277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7649818"/>
      </p:ext>
    </p:extLst>
  </p:cSld>
  <p:clrMapOvr>
    <a:masterClrMapping/>
  </p:clrMapOvr>
  <mc:AlternateContent xmlns:mc="http://schemas.openxmlformats.org/markup-compatibility/2006" xmlns:p14="http://schemas.microsoft.com/office/powerpoint/2010/main">
    <mc:Choice Requires="p14">
      <p:transition spd="slow" p14:dur="2000" advTm="11299"/>
    </mc:Choice>
    <mc:Fallback xmlns="">
      <p:transition spd="slow" advTm="11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Shape 16">
            <a:extLst>
              <a:ext uri="{FF2B5EF4-FFF2-40B4-BE49-F238E27FC236}">
                <a16:creationId xmlns="" xmlns:a16="http://schemas.microsoft.com/office/drawing/2014/main" id="{8229EC50-E910-4AE2-9EEA-604A81EF61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 xmlns:a16="http://schemas.microsoft.com/office/drawing/2014/main" id="{6DABD5CB-5FB5-EC00-B381-3BE746F15C86}"/>
              </a:ext>
            </a:extLst>
          </p:cNvPr>
          <p:cNvSpPr>
            <a:spLocks noGrp="1"/>
          </p:cNvSpPr>
          <p:nvPr>
            <p:ph type="title"/>
          </p:nvPr>
        </p:nvSpPr>
        <p:spPr>
          <a:xfrm>
            <a:off x="838200" y="365125"/>
            <a:ext cx="10515600" cy="1325563"/>
          </a:xfrm>
        </p:spPr>
        <p:txBody>
          <a:bodyPr>
            <a:normAutofit/>
          </a:bodyPr>
          <a:lstStyle/>
          <a:p>
            <a:r>
              <a:rPr kumimoji="0" lang="en-US" b="1" i="0" u="none" strike="noStrike" kern="1200" cap="none" spc="0" normalizeH="0" baseline="0" noProof="0" dirty="0">
                <a:ln>
                  <a:noFill/>
                </a:ln>
                <a:effectLst/>
                <a:uLnTx/>
                <a:uFillTx/>
                <a:latin typeface="Aptos" panose="02110004020202020204"/>
              </a:rPr>
              <a:t>1:</a:t>
            </a:r>
            <a:r>
              <a:rPr lang="en-CA" b="1" dirty="0">
                <a:latin typeface="Aptos" panose="02110004020202020204"/>
              </a:rPr>
              <a:t>Early-Onset Alzheimer’s</a:t>
            </a:r>
            <a:r>
              <a:rPr lang="en-CA" dirty="0"/>
              <a:t/>
            </a:r>
            <a:br>
              <a:rPr lang="en-CA" dirty="0"/>
            </a:br>
            <a:endParaRPr lang="en-CA" dirty="0"/>
          </a:p>
        </p:txBody>
      </p:sp>
      <p:sp>
        <p:nvSpPr>
          <p:cNvPr id="3" name="Content Placeholder 2">
            <a:extLst>
              <a:ext uri="{FF2B5EF4-FFF2-40B4-BE49-F238E27FC236}">
                <a16:creationId xmlns="" xmlns:a16="http://schemas.microsoft.com/office/drawing/2014/main" id="{01E3D04B-0A4D-5C8D-1A82-A38FA5DD52BD}"/>
              </a:ext>
            </a:extLst>
          </p:cNvPr>
          <p:cNvSpPr>
            <a:spLocks noGrp="1"/>
          </p:cNvSpPr>
          <p:nvPr>
            <p:ph idx="1"/>
          </p:nvPr>
        </p:nvSpPr>
        <p:spPr>
          <a:xfrm>
            <a:off x="247034" y="1545771"/>
            <a:ext cx="7475810" cy="6201229"/>
          </a:xfrm>
        </p:spPr>
        <p:txBody>
          <a:bodyPr>
            <a:noAutofit/>
          </a:bodyPr>
          <a:lstStyle/>
          <a:p>
            <a:pPr marL="0" lvl="0" indent="0">
              <a:lnSpc>
                <a:spcPct val="107000"/>
              </a:lnSpc>
              <a:spcAft>
                <a:spcPts val="800"/>
              </a:spcAft>
              <a:buNone/>
              <a:defRPr/>
            </a:pPr>
            <a:r>
              <a:rPr lang="en-US" sz="1800" dirty="0"/>
              <a:t>In </a:t>
            </a:r>
            <a:r>
              <a:rPr lang="en-US" sz="1800" b="1" dirty="0"/>
              <a:t>Early-Onset Alzheimer’s Disease</a:t>
            </a:r>
            <a:r>
              <a:rPr lang="en-US" sz="1800" dirty="0"/>
              <a:t>, Occurs before the age of 65, and in some cases, it can happen in people as young as their 40s or 50s. Only around 5% of all Alzheimer’s cases are early-onset. </a:t>
            </a:r>
            <a:endParaRPr kumimoji="0" lang="en-CA" sz="18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a:buFont typeface="Wingdings" panose="05000000000000000000" pitchFamily="2" charset="2"/>
              <a:buChar char="q"/>
            </a:pPr>
            <a:r>
              <a:rPr lang="en-US" sz="1800" b="1" dirty="0"/>
              <a:t>Genetic Mutations:</a:t>
            </a:r>
            <a:r>
              <a:rPr lang="en-US" sz="1800" dirty="0"/>
              <a:t> </a:t>
            </a:r>
          </a:p>
          <a:p>
            <a:pPr marL="0" indent="0">
              <a:buNone/>
            </a:pPr>
            <a:r>
              <a:rPr lang="en-US" sz="1800" dirty="0"/>
              <a:t>Mutations in the APP, PSEN1, or PSEN2 genes are common causes of early-onset Alzheimer's.</a:t>
            </a:r>
          </a:p>
          <a:p>
            <a:pPr>
              <a:buFont typeface="Wingdings" panose="05000000000000000000" pitchFamily="2" charset="2"/>
              <a:buChar char="q"/>
            </a:pPr>
            <a:r>
              <a:rPr lang="en-US" sz="1800" b="1" dirty="0"/>
              <a:t>Family History:</a:t>
            </a:r>
            <a:r>
              <a:rPr lang="en-US" sz="1800" dirty="0"/>
              <a:t> </a:t>
            </a:r>
          </a:p>
          <a:p>
            <a:pPr marL="0" indent="0">
              <a:buNone/>
            </a:pPr>
            <a:r>
              <a:rPr lang="en-US" sz="1800" dirty="0"/>
              <a:t>A strong family history of the disease increases the likelihood of developing it.</a:t>
            </a:r>
          </a:p>
          <a:p>
            <a:pPr>
              <a:buFont typeface="Wingdings" panose="05000000000000000000" pitchFamily="2" charset="2"/>
              <a:buChar char="q"/>
            </a:pPr>
            <a:r>
              <a:rPr lang="en-US" sz="1800" b="1" dirty="0"/>
              <a:t>Early Symptoms: Difficulty</a:t>
            </a:r>
            <a:r>
              <a:rPr lang="en-US" sz="1800" dirty="0"/>
              <a:t> in remembering recent events or conversations. Challenges in finding the right words to express thoughts. Trouble concentrating, solving problems, or planning daily activities. Mood swings, irritability, or mild personality changes.</a:t>
            </a:r>
          </a:p>
          <a:p>
            <a:pPr>
              <a:buFont typeface="Wingdings" panose="05000000000000000000" pitchFamily="2" charset="2"/>
              <a:buChar char="q"/>
            </a:pPr>
            <a:r>
              <a:rPr lang="en-US" sz="1800" b="1" dirty="0"/>
              <a:t>Progression:</a:t>
            </a:r>
            <a:endParaRPr lang="en-US" sz="1800" dirty="0"/>
          </a:p>
          <a:p>
            <a:pPr marL="0" indent="0">
              <a:buNone/>
            </a:pPr>
            <a:r>
              <a:rPr lang="en-US" sz="1800" dirty="0"/>
              <a:t>Initially affects memory and language areas of the brain. Over time, it impacts decision-making, movement, and social interactions.</a:t>
            </a:r>
          </a:p>
          <a:p>
            <a:pPr marR="0" lvl="0" algn="l" defTabSz="914400" rtl="0" eaLnBrk="1" fontAlgn="auto" latinLnBrk="0" hangingPunct="1">
              <a:lnSpc>
                <a:spcPct val="120000"/>
              </a:lnSpc>
              <a:spcBef>
                <a:spcPts val="1000"/>
              </a:spcBef>
              <a:spcAft>
                <a:spcPts val="0"/>
              </a:spcAft>
              <a:buClrTx/>
              <a:buSzTx/>
              <a:buFont typeface="Wingdings" panose="05000000000000000000" pitchFamily="2" charset="2"/>
              <a:buChar char="q"/>
              <a:tabLst/>
              <a:defRPr/>
            </a:pPr>
            <a:endParaRPr kumimoji="0" lang="en-US" sz="1800" b="1" i="0" u="none" strike="noStrike" kern="1200" cap="none" spc="0" normalizeH="0" baseline="0" noProof="0" dirty="0">
              <a:ln>
                <a:noFill/>
              </a:ln>
              <a:solidFill>
                <a:srgbClr val="ED7D31"/>
              </a:solidFill>
              <a:effectLst/>
              <a:uLnTx/>
              <a:uFillTx/>
              <a:latin typeface="Aptos" panose="02110004020202020204"/>
              <a:ea typeface="Calibri" panose="020F0502020204030204" pitchFamily="34" charset="0"/>
              <a:cs typeface="Calibri" panose="020F0502020204030204" pitchFamily="34" charset="0"/>
            </a:endParaRPr>
          </a:p>
        </p:txBody>
      </p:sp>
      <p:pic>
        <p:nvPicPr>
          <p:cNvPr id="8" name="Picture 7" descr="Two MRIs that depict the brain of a person without Alzheimer's, and a person with Alzheimer's.">
            <a:extLst>
              <a:ext uri="{FF2B5EF4-FFF2-40B4-BE49-F238E27FC236}">
                <a16:creationId xmlns="" xmlns:a16="http://schemas.microsoft.com/office/drawing/2014/main" id="{860B4C9B-791D-B87F-54A4-3B974FAFE666}"/>
              </a:ext>
            </a:extLst>
          </p:cNvPr>
          <p:cNvPicPr>
            <a:picLocks noChangeAspect="1"/>
          </p:cNvPicPr>
          <p:nvPr/>
        </p:nvPicPr>
        <p:blipFill>
          <a:blip r:embed="rId4"/>
          <a:stretch>
            <a:fillRect/>
          </a:stretch>
        </p:blipFill>
        <p:spPr>
          <a:xfrm>
            <a:off x="7969878" y="2055813"/>
            <a:ext cx="4116139" cy="2852938"/>
          </a:xfrm>
          <a:prstGeom prst="rect">
            <a:avLst/>
          </a:prstGeom>
        </p:spPr>
      </p:pic>
      <p:sp>
        <p:nvSpPr>
          <p:cNvPr id="5" name="TextBox 4"/>
          <p:cNvSpPr txBox="1"/>
          <p:nvPr/>
        </p:nvSpPr>
        <p:spPr>
          <a:xfrm>
            <a:off x="8295700" y="5030085"/>
            <a:ext cx="2247441" cy="646331"/>
          </a:xfrm>
          <a:prstGeom prst="rect">
            <a:avLst/>
          </a:prstGeom>
          <a:noFill/>
        </p:spPr>
        <p:txBody>
          <a:bodyPr wrap="square" rtlCol="0">
            <a:spAutoFit/>
          </a:bodyPr>
          <a:lstStyle/>
          <a:p>
            <a:r>
              <a:rPr lang="en-US" dirty="0">
                <a:ea typeface="+mn-lt"/>
                <a:cs typeface="+mn-lt"/>
              </a:rPr>
              <a:t>AD Society of Canada</a:t>
            </a:r>
            <a:endParaRPr lang="en-US" dirty="0"/>
          </a:p>
          <a:p>
            <a:endParaRPr lang="en-CA" dirty="0"/>
          </a:p>
        </p:txBody>
      </p:sp>
      <p:pic>
        <p:nvPicPr>
          <p:cNvPr id="4" name="Audio 3">
            <a:hlinkClick r:id="" action="ppaction://media"/>
            <a:extLst>
              <a:ext uri="{FF2B5EF4-FFF2-40B4-BE49-F238E27FC236}">
                <a16:creationId xmlns="" xmlns:a16="http://schemas.microsoft.com/office/drawing/2014/main" id="{39D659C7-071E-1F69-5C62-96EC219E573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240629367"/>
      </p:ext>
    </p:extLst>
  </p:cSld>
  <p:clrMapOvr>
    <a:masterClrMapping/>
  </p:clrMapOvr>
  <mc:AlternateContent xmlns:mc="http://schemas.openxmlformats.org/markup-compatibility/2006" xmlns:p14="http://schemas.microsoft.com/office/powerpoint/2010/main">
    <mc:Choice Requires="p14">
      <p:transition spd="slow" p14:dur="2000" advTm="46603"/>
    </mc:Choice>
    <mc:Fallback xmlns="">
      <p:transition spd="slow" advTm="46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 xmlns:a16="http://schemas.microsoft.com/office/drawing/2014/main" id="{AA866F0E-F54B-4BF5-8A88-7D97BD45FC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Freeform: Shape 16">
            <a:extLst>
              <a:ext uri="{FF2B5EF4-FFF2-40B4-BE49-F238E27FC236}">
                <a16:creationId xmlns="" xmlns:a16="http://schemas.microsoft.com/office/drawing/2014/main" id="{8229EC50-E910-4AE2-9EEA-604A81EF614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custGeom>
            <a:avLst/>
            <a:gdLst>
              <a:gd name="connsiteX0" fmla="*/ 6941221 w 12192000"/>
              <a:gd name="connsiteY0" fmla="*/ 2015186 h 6858000"/>
              <a:gd name="connsiteX1" fmla="*/ 6907857 w 12192000"/>
              <a:gd name="connsiteY1" fmla="*/ 2033351 h 6858000"/>
              <a:gd name="connsiteX2" fmla="*/ 7093700 w 12192000"/>
              <a:gd name="connsiteY2" fmla="*/ 2101457 h 6858000"/>
              <a:gd name="connsiteX3" fmla="*/ 6803079 w 12192000"/>
              <a:gd name="connsiteY3" fmla="*/ 2065612 h 6858000"/>
              <a:gd name="connsiteX4" fmla="*/ 6798115 w 12192000"/>
              <a:gd name="connsiteY4" fmla="*/ 2088772 h 6858000"/>
              <a:gd name="connsiteX5" fmla="*/ 7128167 w 12192000"/>
              <a:gd name="connsiteY5" fmla="*/ 2176455 h 6858000"/>
              <a:gd name="connsiteX6" fmla="*/ 7098663 w 12192000"/>
              <a:gd name="connsiteY6" fmla="*/ 2189968 h 6858000"/>
              <a:gd name="connsiteX7" fmla="*/ 6923298 w 12192000"/>
              <a:gd name="connsiteY7" fmla="*/ 2156052 h 6858000"/>
              <a:gd name="connsiteX8" fmla="*/ 6888004 w 12192000"/>
              <a:gd name="connsiteY8" fmla="*/ 2164875 h 6858000"/>
              <a:gd name="connsiteX9" fmla="*/ 6905375 w 12192000"/>
              <a:gd name="connsiteY9" fmla="*/ 2205958 h 6858000"/>
              <a:gd name="connsiteX10" fmla="*/ 6981477 w 12192000"/>
              <a:gd name="connsiteY10" fmla="*/ 2221951 h 6858000"/>
              <a:gd name="connsiteX11" fmla="*/ 7100043 w 12192000"/>
              <a:gd name="connsiteY11" fmla="*/ 2318459 h 6858000"/>
              <a:gd name="connsiteX12" fmla="*/ 6920540 w 12192000"/>
              <a:gd name="connsiteY12" fmla="*/ 2306877 h 6858000"/>
              <a:gd name="connsiteX13" fmla="*/ 6888831 w 12192000"/>
              <a:gd name="connsiteY13" fmla="*/ 2330314 h 6858000"/>
              <a:gd name="connsiteX14" fmla="*/ 6876698 w 12192000"/>
              <a:gd name="connsiteY14" fmla="*/ 2360645 h 6858000"/>
              <a:gd name="connsiteX15" fmla="*/ 6807214 w 12192000"/>
              <a:gd name="connsiteY15" fmla="*/ 2385736 h 6858000"/>
              <a:gd name="connsiteX16" fmla="*/ 6916405 w 12192000"/>
              <a:gd name="connsiteY16" fmla="*/ 2413862 h 6858000"/>
              <a:gd name="connsiteX17" fmla="*/ 6799770 w 12192000"/>
              <a:gd name="connsiteY17" fmla="*/ 2413862 h 6858000"/>
              <a:gd name="connsiteX18" fmla="*/ 6665762 w 12192000"/>
              <a:gd name="connsiteY18" fmla="*/ 2394561 h 6858000"/>
              <a:gd name="connsiteX19" fmla="*/ 6522933 w 12192000"/>
              <a:gd name="connsiteY19" fmla="*/ 2400626 h 6858000"/>
              <a:gd name="connsiteX20" fmla="*/ 6237275 w 12192000"/>
              <a:gd name="connsiteY20" fmla="*/ 2365057 h 6858000"/>
              <a:gd name="connsiteX21" fmla="*/ 6101338 w 12192000"/>
              <a:gd name="connsiteY21" fmla="*/ 2367538 h 6858000"/>
              <a:gd name="connsiteX22" fmla="*/ 6857121 w 12192000"/>
              <a:gd name="connsiteY22" fmla="*/ 2606875 h 6858000"/>
              <a:gd name="connsiteX23" fmla="*/ 6818519 w 12192000"/>
              <a:gd name="connsiteY23" fmla="*/ 2659539 h 6858000"/>
              <a:gd name="connsiteX24" fmla="*/ 6976790 w 12192000"/>
              <a:gd name="connsiteY24" fmla="*/ 2716892 h 6858000"/>
              <a:gd name="connsiteX25" fmla="*/ 7015669 w 12192000"/>
              <a:gd name="connsiteY25" fmla="*/ 2773693 h 6858000"/>
              <a:gd name="connsiteX26" fmla="*/ 6966864 w 12192000"/>
              <a:gd name="connsiteY26" fmla="*/ 2768730 h 6858000"/>
              <a:gd name="connsiteX27" fmla="*/ 6924953 w 12192000"/>
              <a:gd name="connsiteY27" fmla="*/ 2779483 h 6858000"/>
              <a:gd name="connsiteX28" fmla="*/ 6942323 w 12192000"/>
              <a:gd name="connsiteY28" fmla="*/ 2851726 h 6858000"/>
              <a:gd name="connsiteX29" fmla="*/ 7165943 w 12192000"/>
              <a:gd name="connsiteY29" fmla="*/ 2944924 h 6858000"/>
              <a:gd name="connsiteX30" fmla="*/ 7186071 w 12192000"/>
              <a:gd name="connsiteY30" fmla="*/ 2975254 h 6858000"/>
              <a:gd name="connsiteX31" fmla="*/ 7159325 w 12192000"/>
              <a:gd name="connsiteY31" fmla="*/ 2996762 h 6858000"/>
              <a:gd name="connsiteX32" fmla="*/ 7087082 w 12192000"/>
              <a:gd name="connsiteY32" fmla="*/ 3007790 h 6858000"/>
              <a:gd name="connsiteX33" fmla="*/ 7188276 w 12192000"/>
              <a:gd name="connsiteY33" fmla="*/ 3111191 h 6858000"/>
              <a:gd name="connsiteX34" fmla="*/ 7225225 w 12192000"/>
              <a:gd name="connsiteY34" fmla="*/ 3139866 h 6858000"/>
              <a:gd name="connsiteX35" fmla="*/ 7288368 w 12192000"/>
              <a:gd name="connsiteY35" fmla="*/ 3184260 h 6858000"/>
              <a:gd name="connsiteX36" fmla="*/ 7289471 w 12192000"/>
              <a:gd name="connsiteY36" fmla="*/ 3197771 h 6858000"/>
              <a:gd name="connsiteX37" fmla="*/ 7203442 w 12192000"/>
              <a:gd name="connsiteY37" fmla="*/ 3245472 h 6858000"/>
              <a:gd name="connsiteX38" fmla="*/ 7048205 w 12192000"/>
              <a:gd name="connsiteY38" fmla="*/ 3232512 h 6858000"/>
              <a:gd name="connsiteX39" fmla="*/ 7277614 w 12192000"/>
              <a:gd name="connsiteY39" fmla="*/ 3303652 h 6858000"/>
              <a:gd name="connsiteX40" fmla="*/ 6535066 w 12192000"/>
              <a:gd name="connsiteY40" fmla="*/ 3134077 h 6858000"/>
              <a:gd name="connsiteX41" fmla="*/ 6582492 w 12192000"/>
              <a:gd name="connsiteY41" fmla="*/ 3178469 h 6858000"/>
              <a:gd name="connsiteX42" fmla="*/ 6842233 w 12192000"/>
              <a:gd name="connsiteY42" fmla="*/ 3295379 h 6858000"/>
              <a:gd name="connsiteX43" fmla="*/ 6915853 w 12192000"/>
              <a:gd name="connsiteY43" fmla="*/ 3368725 h 6858000"/>
              <a:gd name="connsiteX44" fmla="*/ 6993058 w 12192000"/>
              <a:gd name="connsiteY44" fmla="*/ 3409257 h 6858000"/>
              <a:gd name="connsiteX45" fmla="*/ 7101421 w 12192000"/>
              <a:gd name="connsiteY45" fmla="*/ 3408430 h 6858000"/>
              <a:gd name="connsiteX46" fmla="*/ 7178350 w 12192000"/>
              <a:gd name="connsiteY46" fmla="*/ 3470746 h 6858000"/>
              <a:gd name="connsiteX47" fmla="*/ 7098112 w 12192000"/>
              <a:gd name="connsiteY47" fmla="*/ 3483982 h 6858000"/>
              <a:gd name="connsiteX48" fmla="*/ 7004088 w 12192000"/>
              <a:gd name="connsiteY48" fmla="*/ 3473780 h 6858000"/>
              <a:gd name="connsiteX49" fmla="*/ 6801147 w 12192000"/>
              <a:gd name="connsiteY49" fmla="*/ 3477087 h 6858000"/>
              <a:gd name="connsiteX50" fmla="*/ 6684788 w 12192000"/>
              <a:gd name="connsiteY50" fmla="*/ 3489220 h 6858000"/>
              <a:gd name="connsiteX51" fmla="*/ 6417328 w 12192000"/>
              <a:gd name="connsiteY51" fmla="*/ 3468539 h 6858000"/>
              <a:gd name="connsiteX52" fmla="*/ 6433045 w 12192000"/>
              <a:gd name="connsiteY52" fmla="*/ 3521481 h 6858000"/>
              <a:gd name="connsiteX53" fmla="*/ 6423117 w 12192000"/>
              <a:gd name="connsiteY53" fmla="*/ 3567527 h 6858000"/>
              <a:gd name="connsiteX54" fmla="*/ 6419258 w 12192000"/>
              <a:gd name="connsiteY54" fmla="*/ 3667620 h 6858000"/>
              <a:gd name="connsiteX55" fmla="*/ 6421740 w 12192000"/>
              <a:gd name="connsiteY55" fmla="*/ 3683888 h 6858000"/>
              <a:gd name="connsiteX56" fmla="*/ 6361906 w 12192000"/>
              <a:gd name="connsiteY56" fmla="*/ 3694366 h 6858000"/>
              <a:gd name="connsiteX57" fmla="*/ 6718429 w 12192000"/>
              <a:gd name="connsiteY57" fmla="*/ 3902544 h 6858000"/>
              <a:gd name="connsiteX58" fmla="*/ 6480195 w 12192000"/>
              <a:gd name="connsiteY58" fmla="*/ 3849603 h 6858000"/>
              <a:gd name="connsiteX59" fmla="*/ 6447934 w 12192000"/>
              <a:gd name="connsiteY59" fmla="*/ 3937011 h 6858000"/>
              <a:gd name="connsiteX60" fmla="*/ 6559882 w 12192000"/>
              <a:gd name="connsiteY60" fmla="*/ 4014767 h 6858000"/>
              <a:gd name="connsiteX61" fmla="*/ 6601241 w 12192000"/>
              <a:gd name="connsiteY61" fmla="*/ 4168626 h 6858000"/>
              <a:gd name="connsiteX62" fmla="*/ 6581113 w 12192000"/>
              <a:gd name="connsiteY62" fmla="*/ 4309250 h 6858000"/>
              <a:gd name="connsiteX63" fmla="*/ 6533136 w 12192000"/>
              <a:gd name="connsiteY63" fmla="*/ 4353918 h 6858000"/>
              <a:gd name="connsiteX64" fmla="*/ 6463651 w 12192000"/>
              <a:gd name="connsiteY64" fmla="*/ 4434156 h 6858000"/>
              <a:gd name="connsiteX65" fmla="*/ 6420637 w 12192000"/>
              <a:gd name="connsiteY65" fmla="*/ 4483787 h 6858000"/>
              <a:gd name="connsiteX66" fmla="*/ 6271190 w 12192000"/>
              <a:gd name="connsiteY66" fmla="*/ 4464487 h 6858000"/>
              <a:gd name="connsiteX67" fmla="*/ 6470545 w 12192000"/>
              <a:gd name="connsiteY67" fmla="*/ 4590498 h 6858000"/>
              <a:gd name="connsiteX68" fmla="*/ 6308965 w 12192000"/>
              <a:gd name="connsiteY68" fmla="*/ 4574780 h 6858000"/>
              <a:gd name="connsiteX69" fmla="*/ 6256301 w 12192000"/>
              <a:gd name="connsiteY69" fmla="*/ 4583603 h 6858000"/>
              <a:gd name="connsiteX70" fmla="*/ 6286354 w 12192000"/>
              <a:gd name="connsiteY70" fmla="*/ 4624412 h 6858000"/>
              <a:gd name="connsiteX71" fmla="*/ 6404920 w 12192000"/>
              <a:gd name="connsiteY71" fmla="*/ 4693621 h 6858000"/>
              <a:gd name="connsiteX72" fmla="*/ 6649220 w 12192000"/>
              <a:gd name="connsiteY72" fmla="*/ 4881120 h 6858000"/>
              <a:gd name="connsiteX73" fmla="*/ 6412640 w 12192000"/>
              <a:gd name="connsiteY73" fmla="*/ 4795092 h 6858000"/>
              <a:gd name="connsiteX74" fmla="*/ 6661902 w 12192000"/>
              <a:gd name="connsiteY74" fmla="*/ 4987828 h 6858000"/>
              <a:gd name="connsiteX75" fmla="*/ 6717325 w 12192000"/>
              <a:gd name="connsiteY75" fmla="*/ 5051798 h 6858000"/>
              <a:gd name="connsiteX76" fmla="*/ 6829272 w 12192000"/>
              <a:gd name="connsiteY76" fmla="*/ 5210619 h 6858000"/>
              <a:gd name="connsiteX77" fmla="*/ 6823757 w 12192000"/>
              <a:gd name="connsiteY77" fmla="*/ 5228542 h 6858000"/>
              <a:gd name="connsiteX78" fmla="*/ 6694439 w 12192000"/>
              <a:gd name="connsiteY78" fmla="*/ 5202899 h 6858000"/>
              <a:gd name="connsiteX79" fmla="*/ 6862085 w 12192000"/>
              <a:gd name="connsiteY79" fmla="*/ 5336355 h 6858000"/>
              <a:gd name="connsiteX80" fmla="*/ 7035246 w 12192000"/>
              <a:gd name="connsiteY80" fmla="*/ 5438926 h 6858000"/>
              <a:gd name="connsiteX81" fmla="*/ 6912268 w 12192000"/>
              <a:gd name="connsiteY81" fmla="*/ 5423210 h 6858000"/>
              <a:gd name="connsiteX82" fmla="*/ 6743244 w 12192000"/>
              <a:gd name="connsiteY82" fmla="*/ 5364479 h 6858000"/>
              <a:gd name="connsiteX83" fmla="*/ 6684513 w 12192000"/>
              <a:gd name="connsiteY83" fmla="*/ 5386538 h 6858000"/>
              <a:gd name="connsiteX84" fmla="*/ 6844713 w 12192000"/>
              <a:gd name="connsiteY84" fmla="*/ 5483595 h 6858000"/>
              <a:gd name="connsiteX85" fmla="*/ 6936533 w 12192000"/>
              <a:gd name="connsiteY85" fmla="*/ 5528541 h 6858000"/>
              <a:gd name="connsiteX86" fmla="*/ 6973204 w 12192000"/>
              <a:gd name="connsiteY86" fmla="*/ 5563007 h 6858000"/>
              <a:gd name="connsiteX87" fmla="*/ 7077983 w 12192000"/>
              <a:gd name="connsiteY87" fmla="*/ 5685983 h 6858000"/>
              <a:gd name="connsiteX88" fmla="*/ 7385702 w 12192000"/>
              <a:gd name="connsiteY88" fmla="*/ 5820265 h 6858000"/>
              <a:gd name="connsiteX89" fmla="*/ 7673565 w 12192000"/>
              <a:gd name="connsiteY89" fmla="*/ 5987085 h 6858000"/>
              <a:gd name="connsiteX90" fmla="*/ 7898289 w 12192000"/>
              <a:gd name="connsiteY90" fmla="*/ 6091035 h 6858000"/>
              <a:gd name="connsiteX91" fmla="*/ 8466299 w 12192000"/>
              <a:gd name="connsiteY91" fmla="*/ 6224765 h 6858000"/>
              <a:gd name="connsiteX92" fmla="*/ 10620599 w 12192000"/>
              <a:gd name="connsiteY92" fmla="*/ 5317605 h 6858000"/>
              <a:gd name="connsiteX93" fmla="*/ 10647894 w 12192000"/>
              <a:gd name="connsiteY93" fmla="*/ 5290581 h 6858000"/>
              <a:gd name="connsiteX94" fmla="*/ 10752398 w 12192000"/>
              <a:gd name="connsiteY94" fmla="*/ 5188838 h 6858000"/>
              <a:gd name="connsiteX95" fmla="*/ 10841186 w 12192000"/>
              <a:gd name="connsiteY95" fmla="*/ 5097293 h 6858000"/>
              <a:gd name="connsiteX96" fmla="*/ 10794861 w 12192000"/>
              <a:gd name="connsiteY96" fmla="*/ 5066412 h 6858000"/>
              <a:gd name="connsiteX97" fmla="*/ 10857454 w 12192000"/>
              <a:gd name="connsiteY97" fmla="*/ 4979004 h 6858000"/>
              <a:gd name="connsiteX98" fmla="*/ 11056532 w 12192000"/>
              <a:gd name="connsiteY98" fmla="*/ 4709613 h 6858000"/>
              <a:gd name="connsiteX99" fmla="*/ 11143939 w 12192000"/>
              <a:gd name="connsiteY99" fmla="*/ 4650332 h 6858000"/>
              <a:gd name="connsiteX100" fmla="*/ 11250372 w 12192000"/>
              <a:gd name="connsiteY100" fmla="*/ 4501160 h 6858000"/>
              <a:gd name="connsiteX101" fmla="*/ 11265538 w 12192000"/>
              <a:gd name="connsiteY101" fmla="*/ 4466694 h 6858000"/>
              <a:gd name="connsiteX102" fmla="*/ 11243755 w 12192000"/>
              <a:gd name="connsiteY102" fmla="*/ 4422850 h 6858000"/>
              <a:gd name="connsiteX103" fmla="*/ 11227486 w 12192000"/>
              <a:gd name="connsiteY103" fmla="*/ 4378734 h 6858000"/>
              <a:gd name="connsiteX104" fmla="*/ 11248718 w 12192000"/>
              <a:gd name="connsiteY104" fmla="*/ 4365774 h 6858000"/>
              <a:gd name="connsiteX105" fmla="*/ 11385204 w 12192000"/>
              <a:gd name="connsiteY105" fmla="*/ 4343440 h 6858000"/>
              <a:gd name="connsiteX106" fmla="*/ 11306070 w 12192000"/>
              <a:gd name="connsiteY106" fmla="*/ 4259618 h 6858000"/>
              <a:gd name="connsiteX107" fmla="*/ 11166550 w 12192000"/>
              <a:gd name="connsiteY107" fmla="*/ 4134711 h 6858000"/>
              <a:gd name="connsiteX108" fmla="*/ 11103130 w 12192000"/>
              <a:gd name="connsiteY108" fmla="*/ 4045924 h 6858000"/>
              <a:gd name="connsiteX109" fmla="*/ 11095686 w 12192000"/>
              <a:gd name="connsiteY109" fmla="*/ 3966514 h 6858000"/>
              <a:gd name="connsiteX110" fmla="*/ 10971054 w 12192000"/>
              <a:gd name="connsiteY110" fmla="*/ 3919640 h 6858000"/>
              <a:gd name="connsiteX111" fmla="*/ 11088241 w 12192000"/>
              <a:gd name="connsiteY111" fmla="*/ 3751718 h 6858000"/>
              <a:gd name="connsiteX112" fmla="*/ 11100098 w 12192000"/>
              <a:gd name="connsiteY112" fmla="*/ 3716977 h 6858000"/>
              <a:gd name="connsiteX113" fmla="*/ 11029786 w 12192000"/>
              <a:gd name="connsiteY113" fmla="*/ 3592621 h 6858000"/>
              <a:gd name="connsiteX114" fmla="*/ 11018206 w 12192000"/>
              <a:gd name="connsiteY114" fmla="*/ 3572767 h 6858000"/>
              <a:gd name="connsiteX115" fmla="*/ 10992287 w 12192000"/>
              <a:gd name="connsiteY115" fmla="*/ 3533061 h 6858000"/>
              <a:gd name="connsiteX116" fmla="*/ 10917838 w 12192000"/>
              <a:gd name="connsiteY116" fmla="*/ 3523410 h 6858000"/>
              <a:gd name="connsiteX117" fmla="*/ 10956441 w 12192000"/>
              <a:gd name="connsiteY117" fmla="*/ 3495287 h 6858000"/>
              <a:gd name="connsiteX118" fmla="*/ 11031442 w 12192000"/>
              <a:gd name="connsiteY118" fmla="*/ 3400159 h 6858000"/>
              <a:gd name="connsiteX119" fmla="*/ 10981533 w 12192000"/>
              <a:gd name="connsiteY119" fmla="*/ 3309166 h 6858000"/>
              <a:gd name="connsiteX120" fmla="*/ 10978225 w 12192000"/>
              <a:gd name="connsiteY120" fmla="*/ 3258982 h 6858000"/>
              <a:gd name="connsiteX121" fmla="*/ 11062322 w 12192000"/>
              <a:gd name="connsiteY121" fmla="*/ 3194737 h 6858000"/>
              <a:gd name="connsiteX122" fmla="*/ 11125742 w 12192000"/>
              <a:gd name="connsiteY122" fmla="*/ 3169370 h 6858000"/>
              <a:gd name="connsiteX123" fmla="*/ 11154968 w 12192000"/>
              <a:gd name="connsiteY123" fmla="*/ 3132974 h 6858000"/>
              <a:gd name="connsiteX124" fmla="*/ 11120502 w 12192000"/>
              <a:gd name="connsiteY124" fmla="*/ 3102642 h 6858000"/>
              <a:gd name="connsiteX125" fmla="*/ 10967470 w 12192000"/>
              <a:gd name="connsiteY125" fmla="*/ 3030401 h 6858000"/>
              <a:gd name="connsiteX126" fmla="*/ 11049914 w 12192000"/>
              <a:gd name="connsiteY126" fmla="*/ 2970015 h 6858000"/>
              <a:gd name="connsiteX127" fmla="*/ 10618944 w 12192000"/>
              <a:gd name="connsiteY127" fmla="*/ 2685183 h 6858000"/>
              <a:gd name="connsiteX128" fmla="*/ 10566830 w 12192000"/>
              <a:gd name="connsiteY128" fmla="*/ 2641617 h 6858000"/>
              <a:gd name="connsiteX129" fmla="*/ 10290271 w 12192000"/>
              <a:gd name="connsiteY129" fmla="*/ 2536011 h 6858000"/>
              <a:gd name="connsiteX130" fmla="*/ 10005715 w 12192000"/>
              <a:gd name="connsiteY130" fmla="*/ 2461288 h 6858000"/>
              <a:gd name="connsiteX131" fmla="*/ 10203414 w 12192000"/>
              <a:gd name="connsiteY131" fmla="*/ 2303568 h 6858000"/>
              <a:gd name="connsiteX132" fmla="*/ 9901487 w 12192000"/>
              <a:gd name="connsiteY132" fmla="*/ 2266895 h 6858000"/>
              <a:gd name="connsiteX133" fmla="*/ 9871984 w 12192000"/>
              <a:gd name="connsiteY133" fmla="*/ 2267999 h 6858000"/>
              <a:gd name="connsiteX134" fmla="*/ 9279158 w 12192000"/>
              <a:gd name="connsiteY134" fmla="*/ 2243734 h 6858000"/>
              <a:gd name="connsiteX135" fmla="*/ 8429350 w 12192000"/>
              <a:gd name="connsiteY135" fmla="*/ 2163219 h 6858000"/>
              <a:gd name="connsiteX136" fmla="*/ 7725955 w 12192000"/>
              <a:gd name="connsiteY136" fmla="*/ 2114967 h 6858000"/>
              <a:gd name="connsiteX137" fmla="*/ 6977065 w 12192000"/>
              <a:gd name="connsiteY137" fmla="*/ 2021218 h 6858000"/>
              <a:gd name="connsiteX138" fmla="*/ 6941221 w 12192000"/>
              <a:gd name="connsiteY138" fmla="*/ 201518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6941221" y="2015186"/>
                </a:moveTo>
                <a:cubicBezTo>
                  <a:pt x="6929158" y="2014876"/>
                  <a:pt x="6917508" y="2018599"/>
                  <a:pt x="6907857" y="2033351"/>
                </a:cubicBezTo>
                <a:cubicBezTo>
                  <a:pt x="6959143" y="2072228"/>
                  <a:pt x="7024491" y="2057614"/>
                  <a:pt x="7093700" y="2101457"/>
                </a:cubicBezTo>
                <a:cubicBezTo>
                  <a:pt x="6981202" y="2087669"/>
                  <a:pt x="6892139" y="2076639"/>
                  <a:pt x="6803079" y="2065612"/>
                </a:cubicBezTo>
                <a:cubicBezTo>
                  <a:pt x="6801424" y="2073332"/>
                  <a:pt x="6799770" y="2081052"/>
                  <a:pt x="6798115" y="2088772"/>
                </a:cubicBezTo>
                <a:cubicBezTo>
                  <a:pt x="6911993" y="2105040"/>
                  <a:pt x="7017322" y="2146951"/>
                  <a:pt x="7128167" y="2176455"/>
                </a:cubicBezTo>
                <a:cubicBezTo>
                  <a:pt x="7117964" y="2194655"/>
                  <a:pt x="7107764" y="2191070"/>
                  <a:pt x="7098663" y="2189968"/>
                </a:cubicBezTo>
                <a:cubicBezTo>
                  <a:pt x="7039381" y="2182798"/>
                  <a:pt x="6980099" y="2175629"/>
                  <a:pt x="6923298" y="2156052"/>
                </a:cubicBezTo>
                <a:cubicBezTo>
                  <a:pt x="6910614" y="2151639"/>
                  <a:pt x="6895172" y="2151639"/>
                  <a:pt x="6888004" y="2164875"/>
                </a:cubicBezTo>
                <a:cubicBezTo>
                  <a:pt x="6877801" y="2183625"/>
                  <a:pt x="6892414" y="2195758"/>
                  <a:pt x="6905375" y="2205958"/>
                </a:cubicBezTo>
                <a:cubicBezTo>
                  <a:pt x="6927985" y="2223606"/>
                  <a:pt x="6955282" y="2218643"/>
                  <a:pt x="6981477" y="2221951"/>
                </a:cubicBezTo>
                <a:cubicBezTo>
                  <a:pt x="7051237" y="2230499"/>
                  <a:pt x="7084601" y="2257245"/>
                  <a:pt x="7100043" y="2318459"/>
                </a:cubicBezTo>
                <a:cubicBezTo>
                  <a:pt x="7038829" y="2293642"/>
                  <a:pt x="6979822" y="2324249"/>
                  <a:pt x="6920540" y="2306877"/>
                </a:cubicBezTo>
                <a:cubicBezTo>
                  <a:pt x="6905099" y="2302466"/>
                  <a:pt x="6880559" y="2309083"/>
                  <a:pt x="6888831" y="2330314"/>
                </a:cubicBezTo>
                <a:cubicBezTo>
                  <a:pt x="6896552" y="2350168"/>
                  <a:pt x="6922195" y="2364505"/>
                  <a:pt x="6876698" y="2360645"/>
                </a:cubicBezTo>
                <a:cubicBezTo>
                  <a:pt x="6844163" y="2357887"/>
                  <a:pt x="6780468" y="2380223"/>
                  <a:pt x="6807214" y="2385736"/>
                </a:cubicBezTo>
                <a:cubicBezTo>
                  <a:pt x="6840853" y="2392631"/>
                  <a:pt x="6873666" y="2402557"/>
                  <a:pt x="6916405" y="2413862"/>
                </a:cubicBezTo>
                <a:cubicBezTo>
                  <a:pt x="6869254" y="2432335"/>
                  <a:pt x="6835338" y="2428475"/>
                  <a:pt x="6799770" y="2413862"/>
                </a:cubicBezTo>
                <a:cubicBezTo>
                  <a:pt x="6756756" y="2396214"/>
                  <a:pt x="6700781" y="2374708"/>
                  <a:pt x="6665762" y="2394561"/>
                </a:cubicBezTo>
                <a:cubicBezTo>
                  <a:pt x="6613373" y="2424340"/>
                  <a:pt x="6569807" y="2405589"/>
                  <a:pt x="6522933" y="2400626"/>
                </a:cubicBezTo>
                <a:cubicBezTo>
                  <a:pt x="6427531" y="2390424"/>
                  <a:pt x="6332953" y="2373328"/>
                  <a:pt x="6237275" y="2365057"/>
                </a:cubicBezTo>
                <a:cubicBezTo>
                  <a:pt x="6198948" y="2361748"/>
                  <a:pt x="6157588" y="2346032"/>
                  <a:pt x="6101338" y="2367538"/>
                </a:cubicBezTo>
                <a:cubicBezTo>
                  <a:pt x="6356116" y="2477556"/>
                  <a:pt x="6629642" y="2470664"/>
                  <a:pt x="6857121" y="2606875"/>
                </a:cubicBezTo>
                <a:cubicBezTo>
                  <a:pt x="6847471" y="2619834"/>
                  <a:pt x="6798391" y="2656782"/>
                  <a:pt x="6818519" y="2659539"/>
                </a:cubicBezTo>
                <a:cubicBezTo>
                  <a:pt x="6875044" y="2667537"/>
                  <a:pt x="6925227" y="2694558"/>
                  <a:pt x="6976790" y="2716892"/>
                </a:cubicBezTo>
                <a:cubicBezTo>
                  <a:pt x="6999125" y="2726543"/>
                  <a:pt x="7026146" y="2739227"/>
                  <a:pt x="7015669" y="2773693"/>
                </a:cubicBezTo>
                <a:cubicBezTo>
                  <a:pt x="6996642" y="2783343"/>
                  <a:pt x="6982580" y="2769833"/>
                  <a:pt x="6966864" y="2768730"/>
                </a:cubicBezTo>
                <a:cubicBezTo>
                  <a:pt x="6950871" y="2767628"/>
                  <a:pt x="6915025" y="2774796"/>
                  <a:pt x="6924953" y="2779483"/>
                </a:cubicBezTo>
                <a:cubicBezTo>
                  <a:pt x="6970172" y="2800715"/>
                  <a:pt x="6888831" y="2851726"/>
                  <a:pt x="6942323" y="2851726"/>
                </a:cubicBezTo>
                <a:cubicBezTo>
                  <a:pt x="7031937" y="2852001"/>
                  <a:pt x="7079638" y="2942441"/>
                  <a:pt x="7165943" y="2944924"/>
                </a:cubicBezTo>
                <a:cubicBezTo>
                  <a:pt x="7179728" y="2945198"/>
                  <a:pt x="7186346" y="2961191"/>
                  <a:pt x="7186071" y="2975254"/>
                </a:cubicBezTo>
                <a:cubicBezTo>
                  <a:pt x="7186071" y="2992074"/>
                  <a:pt x="7173387" y="2995107"/>
                  <a:pt x="7159325" y="2996762"/>
                </a:cubicBezTo>
                <a:cubicBezTo>
                  <a:pt x="7137817" y="2999242"/>
                  <a:pt x="7115483" y="2975254"/>
                  <a:pt x="7087082" y="3007790"/>
                </a:cubicBezTo>
                <a:cubicBezTo>
                  <a:pt x="7138094" y="3026815"/>
                  <a:pt x="7189103" y="3045842"/>
                  <a:pt x="7188276" y="3111191"/>
                </a:cubicBezTo>
                <a:cubicBezTo>
                  <a:pt x="7188001" y="3128836"/>
                  <a:pt x="7209232" y="3135454"/>
                  <a:pt x="7225225" y="3139866"/>
                </a:cubicBezTo>
                <a:cubicBezTo>
                  <a:pt x="7251696" y="3147036"/>
                  <a:pt x="7274028" y="3159720"/>
                  <a:pt x="7288368" y="3184260"/>
                </a:cubicBezTo>
                <a:cubicBezTo>
                  <a:pt x="7288092" y="3188948"/>
                  <a:pt x="7287816" y="3193910"/>
                  <a:pt x="7289471" y="3197771"/>
                </a:cubicBezTo>
                <a:cubicBezTo>
                  <a:pt x="7284784" y="3257053"/>
                  <a:pt x="7246181" y="3255398"/>
                  <a:pt x="7203442" y="3245472"/>
                </a:cubicBezTo>
                <a:cubicBezTo>
                  <a:pt x="7152432" y="3233340"/>
                  <a:pt x="7101973" y="3211281"/>
                  <a:pt x="7048205" y="3232512"/>
                </a:cubicBezTo>
                <a:cubicBezTo>
                  <a:pt x="7124032" y="3260913"/>
                  <a:pt x="7206475" y="3263118"/>
                  <a:pt x="7277614" y="3303652"/>
                </a:cubicBezTo>
                <a:cubicBezTo>
                  <a:pt x="7017322" y="3311097"/>
                  <a:pt x="6787361" y="3183155"/>
                  <a:pt x="6535066" y="3134077"/>
                </a:cubicBezTo>
                <a:cubicBezTo>
                  <a:pt x="6543614" y="3166887"/>
                  <a:pt x="6564017" y="3173505"/>
                  <a:pt x="6582492" y="3178469"/>
                </a:cubicBezTo>
                <a:cubicBezTo>
                  <a:pt x="6675690" y="3203286"/>
                  <a:pt x="6757305" y="3252642"/>
                  <a:pt x="6842233" y="3295379"/>
                </a:cubicBezTo>
                <a:cubicBezTo>
                  <a:pt x="6877249" y="3313026"/>
                  <a:pt x="6902618" y="3330674"/>
                  <a:pt x="6915853" y="3368725"/>
                </a:cubicBezTo>
                <a:cubicBezTo>
                  <a:pt x="6927710" y="3403192"/>
                  <a:pt x="6950596" y="3419185"/>
                  <a:pt x="6993058" y="3409257"/>
                </a:cubicBezTo>
                <a:cubicBezTo>
                  <a:pt x="7027524" y="3400985"/>
                  <a:pt x="7065299" y="3405397"/>
                  <a:pt x="7101421" y="3408430"/>
                </a:cubicBezTo>
                <a:cubicBezTo>
                  <a:pt x="7143057" y="3411739"/>
                  <a:pt x="7189655" y="3450618"/>
                  <a:pt x="7178350" y="3470746"/>
                </a:cubicBezTo>
                <a:cubicBezTo>
                  <a:pt x="7159050" y="3504937"/>
                  <a:pt x="7126789" y="3487842"/>
                  <a:pt x="7098112" y="3483982"/>
                </a:cubicBezTo>
                <a:cubicBezTo>
                  <a:pt x="7065575" y="3479295"/>
                  <a:pt x="7005191" y="3469643"/>
                  <a:pt x="7004088" y="3473780"/>
                </a:cubicBezTo>
                <a:cubicBezTo>
                  <a:pt x="6982854" y="3559532"/>
                  <a:pt x="6833408" y="3484809"/>
                  <a:pt x="6801147" y="3477087"/>
                </a:cubicBezTo>
                <a:cubicBezTo>
                  <a:pt x="6760891" y="3467437"/>
                  <a:pt x="6723115" y="3485085"/>
                  <a:pt x="6684788" y="3489220"/>
                </a:cubicBezTo>
                <a:cubicBezTo>
                  <a:pt x="6650597" y="3493080"/>
                  <a:pt x="6457309" y="3504937"/>
                  <a:pt x="6417328" y="3468539"/>
                </a:cubicBezTo>
                <a:cubicBezTo>
                  <a:pt x="6411813" y="3496940"/>
                  <a:pt x="6423393" y="3508521"/>
                  <a:pt x="6433045" y="3521481"/>
                </a:cubicBezTo>
                <a:cubicBezTo>
                  <a:pt x="6446556" y="3539954"/>
                  <a:pt x="6448762" y="3552914"/>
                  <a:pt x="6423117" y="3567527"/>
                </a:cubicBezTo>
                <a:cubicBezTo>
                  <a:pt x="6350049" y="3609441"/>
                  <a:pt x="6351153" y="3610818"/>
                  <a:pt x="6419258" y="3667620"/>
                </a:cubicBezTo>
                <a:cubicBezTo>
                  <a:pt x="6422568" y="3670100"/>
                  <a:pt x="6421188" y="3678373"/>
                  <a:pt x="6421740" y="3683888"/>
                </a:cubicBezTo>
                <a:cubicBezTo>
                  <a:pt x="6403817" y="3692711"/>
                  <a:pt x="6382861" y="3670652"/>
                  <a:pt x="6361906" y="3694366"/>
                </a:cubicBezTo>
                <a:cubicBezTo>
                  <a:pt x="6453173" y="3798591"/>
                  <a:pt x="6592418" y="3824234"/>
                  <a:pt x="6718429" y="3902544"/>
                </a:cubicBezTo>
                <a:cubicBezTo>
                  <a:pt x="6616407" y="3928462"/>
                  <a:pt x="6555194" y="3838022"/>
                  <a:pt x="6480195" y="3849603"/>
                </a:cubicBezTo>
                <a:cubicBezTo>
                  <a:pt x="6442696" y="3878004"/>
                  <a:pt x="6554091" y="3923499"/>
                  <a:pt x="6447934" y="3937011"/>
                </a:cubicBezTo>
                <a:cubicBezTo>
                  <a:pt x="6493983" y="3961826"/>
                  <a:pt x="6528173" y="3986089"/>
                  <a:pt x="6559882" y="4014767"/>
                </a:cubicBezTo>
                <a:cubicBezTo>
                  <a:pt x="6616407" y="4066053"/>
                  <a:pt x="6627437" y="4099693"/>
                  <a:pt x="6601241" y="4168626"/>
                </a:cubicBezTo>
                <a:cubicBezTo>
                  <a:pt x="6584145" y="4213846"/>
                  <a:pt x="6559054" y="4255483"/>
                  <a:pt x="6581113" y="4309250"/>
                </a:cubicBezTo>
                <a:cubicBezTo>
                  <a:pt x="6596553" y="4346198"/>
                  <a:pt x="6590487" y="4370461"/>
                  <a:pt x="6533136" y="4353918"/>
                </a:cubicBezTo>
                <a:cubicBezTo>
                  <a:pt x="6471372" y="4336270"/>
                  <a:pt x="6448211" y="4369358"/>
                  <a:pt x="6463651" y="4434156"/>
                </a:cubicBezTo>
                <a:cubicBezTo>
                  <a:pt x="6473577" y="4475792"/>
                  <a:pt x="6463099" y="4488475"/>
                  <a:pt x="6420637" y="4483787"/>
                </a:cubicBezTo>
                <a:cubicBezTo>
                  <a:pt x="6373762" y="4478549"/>
                  <a:pt x="6329093" y="4451251"/>
                  <a:pt x="6271190" y="4464487"/>
                </a:cubicBezTo>
                <a:cubicBezTo>
                  <a:pt x="6317512" y="4540039"/>
                  <a:pt x="6416501" y="4518531"/>
                  <a:pt x="6470545" y="4590498"/>
                </a:cubicBezTo>
                <a:cubicBezTo>
                  <a:pt x="6406023" y="4590772"/>
                  <a:pt x="6356666" y="4590498"/>
                  <a:pt x="6308965" y="4574780"/>
                </a:cubicBezTo>
                <a:cubicBezTo>
                  <a:pt x="6289111" y="4568437"/>
                  <a:pt x="6267328" y="4561822"/>
                  <a:pt x="6256301" y="4583603"/>
                </a:cubicBezTo>
                <a:cubicBezTo>
                  <a:pt x="6243340" y="4609798"/>
                  <a:pt x="6270086" y="4619724"/>
                  <a:pt x="6286354" y="4624412"/>
                </a:cubicBezTo>
                <a:cubicBezTo>
                  <a:pt x="6332128" y="4637647"/>
                  <a:pt x="6367144" y="4669081"/>
                  <a:pt x="6404920" y="4693621"/>
                </a:cubicBezTo>
                <a:cubicBezTo>
                  <a:pt x="6487915" y="4747390"/>
                  <a:pt x="6578908" y="4792334"/>
                  <a:pt x="6649220" y="4881120"/>
                </a:cubicBezTo>
                <a:cubicBezTo>
                  <a:pt x="6560709" y="4858509"/>
                  <a:pt x="6494809" y="4805845"/>
                  <a:pt x="6412640" y="4795092"/>
                </a:cubicBezTo>
                <a:cubicBezTo>
                  <a:pt x="6483779" y="4875881"/>
                  <a:pt x="6575322" y="4929098"/>
                  <a:pt x="6661902" y="4987828"/>
                </a:cubicBezTo>
                <a:cubicBezTo>
                  <a:pt x="6686719" y="5004373"/>
                  <a:pt x="6711811" y="5015678"/>
                  <a:pt x="6717325" y="5051798"/>
                </a:cubicBezTo>
                <a:cubicBezTo>
                  <a:pt x="6728079" y="5121834"/>
                  <a:pt x="6760340" y="5179738"/>
                  <a:pt x="6829272" y="5210619"/>
                </a:cubicBezTo>
                <a:cubicBezTo>
                  <a:pt x="6829824" y="5210897"/>
                  <a:pt x="6825965" y="5221375"/>
                  <a:pt x="6823757" y="5228542"/>
                </a:cubicBezTo>
                <a:cubicBezTo>
                  <a:pt x="6781571" y="5230749"/>
                  <a:pt x="6748207" y="5189388"/>
                  <a:pt x="6694439" y="5202899"/>
                </a:cubicBezTo>
                <a:cubicBezTo>
                  <a:pt x="6746002" y="5259148"/>
                  <a:pt x="6789016" y="5309609"/>
                  <a:pt x="6862085" y="5336355"/>
                </a:cubicBezTo>
                <a:cubicBezTo>
                  <a:pt x="6920540" y="5357586"/>
                  <a:pt x="6992783" y="5369994"/>
                  <a:pt x="7035246" y="5438926"/>
                </a:cubicBezTo>
                <a:cubicBezTo>
                  <a:pt x="6985889" y="5452439"/>
                  <a:pt x="6949216" y="5435343"/>
                  <a:pt x="6912268" y="5423210"/>
                </a:cubicBezTo>
                <a:cubicBezTo>
                  <a:pt x="6855743" y="5404461"/>
                  <a:pt x="6799770" y="5383230"/>
                  <a:pt x="6743244" y="5364479"/>
                </a:cubicBezTo>
                <a:cubicBezTo>
                  <a:pt x="6721737" y="5357310"/>
                  <a:pt x="6698299" y="5352346"/>
                  <a:pt x="6684513" y="5386538"/>
                </a:cubicBezTo>
                <a:cubicBezTo>
                  <a:pt x="6756480" y="5393708"/>
                  <a:pt x="6799494" y="5440031"/>
                  <a:pt x="6844713" y="5483595"/>
                </a:cubicBezTo>
                <a:cubicBezTo>
                  <a:pt x="6870082" y="5508135"/>
                  <a:pt x="6890762" y="5540948"/>
                  <a:pt x="6936533" y="5528541"/>
                </a:cubicBezTo>
                <a:cubicBezTo>
                  <a:pt x="6960522" y="5521923"/>
                  <a:pt x="6975687" y="5540396"/>
                  <a:pt x="6973204" y="5563007"/>
                </a:cubicBezTo>
                <a:cubicBezTo>
                  <a:pt x="6964106" y="5642695"/>
                  <a:pt x="7020080" y="5670543"/>
                  <a:pt x="7077983" y="5685983"/>
                </a:cubicBezTo>
                <a:cubicBezTo>
                  <a:pt x="7187726" y="5714935"/>
                  <a:pt x="7278993" y="5783041"/>
                  <a:pt x="7385702" y="5820265"/>
                </a:cubicBezTo>
                <a:cubicBezTo>
                  <a:pt x="7489378" y="5856387"/>
                  <a:pt x="7569615" y="5942139"/>
                  <a:pt x="7673565" y="5987085"/>
                </a:cubicBezTo>
                <a:cubicBezTo>
                  <a:pt x="7748843" y="6019621"/>
                  <a:pt x="7820807" y="6061533"/>
                  <a:pt x="7898289" y="6091035"/>
                </a:cubicBezTo>
                <a:cubicBezTo>
                  <a:pt x="8081651" y="6160795"/>
                  <a:pt x="8268598" y="6216770"/>
                  <a:pt x="8466299" y="6224765"/>
                </a:cubicBezTo>
                <a:cubicBezTo>
                  <a:pt x="8629532" y="6231107"/>
                  <a:pt x="10045419" y="6225043"/>
                  <a:pt x="10620599" y="5317605"/>
                </a:cubicBezTo>
                <a:cubicBezTo>
                  <a:pt x="10631626" y="5313192"/>
                  <a:pt x="10644035" y="5301612"/>
                  <a:pt x="10647894" y="5290581"/>
                </a:cubicBezTo>
                <a:cubicBezTo>
                  <a:pt x="10666370" y="5239020"/>
                  <a:pt x="10711590" y="5216686"/>
                  <a:pt x="10752398" y="5188838"/>
                </a:cubicBezTo>
                <a:cubicBezTo>
                  <a:pt x="10788244" y="5164297"/>
                  <a:pt x="10826296" y="5138654"/>
                  <a:pt x="10841186" y="5097293"/>
                </a:cubicBezTo>
                <a:cubicBezTo>
                  <a:pt x="10860762" y="5042147"/>
                  <a:pt x="10805064" y="5087367"/>
                  <a:pt x="10794861" y="5066412"/>
                </a:cubicBezTo>
                <a:cubicBezTo>
                  <a:pt x="10816092" y="5037737"/>
                  <a:pt x="10848906" y="5011540"/>
                  <a:pt x="10857454" y="4979004"/>
                </a:cubicBezTo>
                <a:cubicBezTo>
                  <a:pt x="10888610" y="4861543"/>
                  <a:pt x="10955890" y="4776065"/>
                  <a:pt x="11056532" y="4709613"/>
                </a:cubicBezTo>
                <a:cubicBezTo>
                  <a:pt x="11085484" y="4690588"/>
                  <a:pt x="11104509" y="4655845"/>
                  <a:pt x="11143939" y="4650332"/>
                </a:cubicBezTo>
                <a:cubicBezTo>
                  <a:pt x="11231622" y="4638199"/>
                  <a:pt x="11204048" y="4543346"/>
                  <a:pt x="11250372" y="4501160"/>
                </a:cubicBezTo>
                <a:cubicBezTo>
                  <a:pt x="11259196" y="4493162"/>
                  <a:pt x="11267190" y="4477447"/>
                  <a:pt x="11265538" y="4466694"/>
                </a:cubicBezTo>
                <a:cubicBezTo>
                  <a:pt x="11263056" y="4451251"/>
                  <a:pt x="11252578" y="4436638"/>
                  <a:pt x="11243755" y="4422850"/>
                </a:cubicBezTo>
                <a:cubicBezTo>
                  <a:pt x="11234654" y="4409065"/>
                  <a:pt x="11220870" y="4396932"/>
                  <a:pt x="11227486" y="4378734"/>
                </a:cubicBezTo>
                <a:cubicBezTo>
                  <a:pt x="11230242" y="4371289"/>
                  <a:pt x="11228314" y="4345371"/>
                  <a:pt x="11248718" y="4365774"/>
                </a:cubicBezTo>
                <a:cubicBezTo>
                  <a:pt x="11304692" y="4421748"/>
                  <a:pt x="11337228" y="4368809"/>
                  <a:pt x="11385204" y="4343440"/>
                </a:cubicBezTo>
                <a:cubicBezTo>
                  <a:pt x="11346603" y="4317245"/>
                  <a:pt x="11311861" y="4298772"/>
                  <a:pt x="11306070" y="4259618"/>
                </a:cubicBezTo>
                <a:cubicBezTo>
                  <a:pt x="11294214" y="4178828"/>
                  <a:pt x="11243480" y="4141880"/>
                  <a:pt x="11166550" y="4134711"/>
                </a:cubicBezTo>
                <a:cubicBezTo>
                  <a:pt x="11194949" y="4056679"/>
                  <a:pt x="11194949" y="4056679"/>
                  <a:pt x="11103130" y="4045924"/>
                </a:cubicBezTo>
                <a:cubicBezTo>
                  <a:pt x="11138425" y="3996293"/>
                  <a:pt x="11138425" y="3983609"/>
                  <a:pt x="11095686" y="3966514"/>
                </a:cubicBezTo>
                <a:cubicBezTo>
                  <a:pt x="11054602" y="3950245"/>
                  <a:pt x="11009106" y="3944730"/>
                  <a:pt x="10971054" y="3919640"/>
                </a:cubicBezTo>
                <a:cubicBezTo>
                  <a:pt x="11006073" y="3856221"/>
                  <a:pt x="11015998" y="3782600"/>
                  <a:pt x="11088241" y="3751718"/>
                </a:cubicBezTo>
                <a:cubicBezTo>
                  <a:pt x="11099546" y="3747030"/>
                  <a:pt x="11107266" y="3728004"/>
                  <a:pt x="11100098" y="3716977"/>
                </a:cubicBezTo>
                <a:cubicBezTo>
                  <a:pt x="11073904" y="3676995"/>
                  <a:pt x="11111404" y="3601168"/>
                  <a:pt x="11029786" y="3592621"/>
                </a:cubicBezTo>
                <a:cubicBezTo>
                  <a:pt x="11019583" y="3591793"/>
                  <a:pt x="11010208" y="3583520"/>
                  <a:pt x="11018206" y="3572767"/>
                </a:cubicBezTo>
                <a:cubicBezTo>
                  <a:pt x="11045779" y="3535268"/>
                  <a:pt x="11012415" y="3537749"/>
                  <a:pt x="10992287" y="3533061"/>
                </a:cubicBezTo>
                <a:cubicBezTo>
                  <a:pt x="10968022" y="3527271"/>
                  <a:pt x="10940448" y="3543816"/>
                  <a:pt x="10917838" y="3523410"/>
                </a:cubicBezTo>
                <a:cubicBezTo>
                  <a:pt x="10923078" y="3501903"/>
                  <a:pt x="10942654" y="3502179"/>
                  <a:pt x="10956441" y="3495287"/>
                </a:cubicBezTo>
                <a:cubicBezTo>
                  <a:pt x="10996698" y="3475433"/>
                  <a:pt x="11029511" y="3451721"/>
                  <a:pt x="11031442" y="3400159"/>
                </a:cubicBezTo>
                <a:cubicBezTo>
                  <a:pt x="11032818" y="3358523"/>
                  <a:pt x="11037230" y="3321850"/>
                  <a:pt x="10981533" y="3309166"/>
                </a:cubicBezTo>
                <a:cubicBezTo>
                  <a:pt x="10958372" y="3303927"/>
                  <a:pt x="10964990" y="3273873"/>
                  <a:pt x="10978225" y="3258982"/>
                </a:cubicBezTo>
                <a:cubicBezTo>
                  <a:pt x="11001938" y="3232512"/>
                  <a:pt x="11021514" y="3197219"/>
                  <a:pt x="11062322" y="3194737"/>
                </a:cubicBezTo>
                <a:cubicBezTo>
                  <a:pt x="11087138" y="3193084"/>
                  <a:pt x="11106164" y="3182053"/>
                  <a:pt x="11125742" y="3169370"/>
                </a:cubicBezTo>
                <a:cubicBezTo>
                  <a:pt x="11139802" y="3160269"/>
                  <a:pt x="11156622" y="3152550"/>
                  <a:pt x="11154968" y="3132974"/>
                </a:cubicBezTo>
                <a:cubicBezTo>
                  <a:pt x="11153315" y="3114223"/>
                  <a:pt x="11137046" y="3106503"/>
                  <a:pt x="11120502" y="3102642"/>
                </a:cubicBezTo>
                <a:cubicBezTo>
                  <a:pt x="11065355" y="3090235"/>
                  <a:pt x="11013518" y="3072037"/>
                  <a:pt x="10967470" y="3030401"/>
                </a:cubicBezTo>
                <a:cubicBezTo>
                  <a:pt x="10998076" y="3008342"/>
                  <a:pt x="11027304" y="2992350"/>
                  <a:pt x="11049914" y="2970015"/>
                </a:cubicBezTo>
                <a:cubicBezTo>
                  <a:pt x="11104509" y="2915972"/>
                  <a:pt x="10642106" y="2745845"/>
                  <a:pt x="10618944" y="2685183"/>
                </a:cubicBezTo>
                <a:cubicBezTo>
                  <a:pt x="10611775" y="2666432"/>
                  <a:pt x="10587235" y="2647132"/>
                  <a:pt x="10566830" y="2641617"/>
                </a:cubicBezTo>
                <a:cubicBezTo>
                  <a:pt x="10471151" y="2615699"/>
                  <a:pt x="10388156" y="2557518"/>
                  <a:pt x="10290271" y="2536011"/>
                </a:cubicBezTo>
                <a:cubicBezTo>
                  <a:pt x="10197900" y="2515607"/>
                  <a:pt x="10106908" y="2488309"/>
                  <a:pt x="10005715" y="2461288"/>
                </a:cubicBezTo>
                <a:cubicBezTo>
                  <a:pt x="10067754" y="2393457"/>
                  <a:pt x="10177772" y="2401454"/>
                  <a:pt x="10203414" y="2303568"/>
                </a:cubicBezTo>
                <a:cubicBezTo>
                  <a:pt x="10103324" y="2278201"/>
                  <a:pt x="9997996" y="2307154"/>
                  <a:pt x="9901487" y="2266895"/>
                </a:cubicBezTo>
                <a:cubicBezTo>
                  <a:pt x="9893216" y="2263312"/>
                  <a:pt x="9881910" y="2266895"/>
                  <a:pt x="9871984" y="2267999"/>
                </a:cubicBezTo>
                <a:cubicBezTo>
                  <a:pt x="9673181" y="2289506"/>
                  <a:pt x="9475204" y="2270758"/>
                  <a:pt x="9279158" y="2243734"/>
                </a:cubicBezTo>
                <a:cubicBezTo>
                  <a:pt x="8996808" y="2205133"/>
                  <a:pt x="8713354" y="2180592"/>
                  <a:pt x="8429350" y="2163219"/>
                </a:cubicBezTo>
                <a:cubicBezTo>
                  <a:pt x="8194701" y="2148882"/>
                  <a:pt x="7959502" y="2142541"/>
                  <a:pt x="7725955" y="2114967"/>
                </a:cubicBezTo>
                <a:cubicBezTo>
                  <a:pt x="7476142" y="2085464"/>
                  <a:pt x="7226605" y="2052100"/>
                  <a:pt x="6977065" y="2021218"/>
                </a:cubicBezTo>
                <a:cubicBezTo>
                  <a:pt x="6965761" y="2019839"/>
                  <a:pt x="6953283" y="2015496"/>
                  <a:pt x="6941221" y="201518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itle 1">
            <a:extLst>
              <a:ext uri="{FF2B5EF4-FFF2-40B4-BE49-F238E27FC236}">
                <a16:creationId xmlns="" xmlns:a16="http://schemas.microsoft.com/office/drawing/2014/main" id="{6DABD5CB-5FB5-EC00-B381-3BE746F15C86}"/>
              </a:ext>
            </a:extLst>
          </p:cNvPr>
          <p:cNvSpPr>
            <a:spLocks noGrp="1"/>
          </p:cNvSpPr>
          <p:nvPr>
            <p:ph type="title"/>
          </p:nvPr>
        </p:nvSpPr>
        <p:spPr>
          <a:xfrm>
            <a:off x="838200" y="365126"/>
            <a:ext cx="7589704" cy="1158874"/>
          </a:xfrm>
        </p:spPr>
        <p:txBody>
          <a:bodyPr>
            <a:normAutofit fontScale="90000"/>
          </a:bodyPr>
          <a:lstStyle/>
          <a:p>
            <a:r>
              <a:rPr kumimoji="0" lang="en-CA" sz="4400" b="1" i="0" u="none" strike="noStrike" kern="1200" cap="none" spc="0" normalizeH="0" baseline="0" noProof="0" dirty="0">
                <a:ln>
                  <a:noFill/>
                </a:ln>
                <a:solidFill>
                  <a:srgbClr val="002060"/>
                </a:solidFill>
                <a:effectLst/>
                <a:uLnTx/>
                <a:uFillTx/>
                <a:latin typeface="Aptos" panose="02110004020202020204"/>
                <a:ea typeface="+mj-ea"/>
                <a:cs typeface="+mj-cs"/>
              </a:rPr>
              <a:t>2:Late-Onset Alzheimer’s</a:t>
            </a:r>
            <a:endParaRPr lang="en-CA" dirty="0"/>
          </a:p>
        </p:txBody>
      </p:sp>
      <p:sp>
        <p:nvSpPr>
          <p:cNvPr id="3" name="Content Placeholder 2">
            <a:extLst>
              <a:ext uri="{FF2B5EF4-FFF2-40B4-BE49-F238E27FC236}">
                <a16:creationId xmlns="" xmlns:a16="http://schemas.microsoft.com/office/drawing/2014/main" id="{01E3D04B-0A4D-5C8D-1A82-A38FA5DD52BD}"/>
              </a:ext>
            </a:extLst>
          </p:cNvPr>
          <p:cNvSpPr>
            <a:spLocks noGrp="1"/>
          </p:cNvSpPr>
          <p:nvPr>
            <p:ph idx="1"/>
          </p:nvPr>
        </p:nvSpPr>
        <p:spPr>
          <a:xfrm>
            <a:off x="309384" y="1349829"/>
            <a:ext cx="7468518" cy="5414527"/>
          </a:xfrm>
        </p:spPr>
        <p:txBody>
          <a:bodyPr>
            <a:normAutofit fontScale="85000" lnSpcReduction="20000"/>
          </a:bodyPr>
          <a:lstStyle/>
          <a:p>
            <a:pPr marL="0" indent="0">
              <a:lnSpc>
                <a:spcPct val="120000"/>
              </a:lnSpc>
              <a:buNone/>
            </a:pPr>
            <a:r>
              <a:rPr lang="en-US" sz="2100" dirty="0"/>
              <a:t>In this type, the brain is affected by age-related changes, such as the buildup of harmful proteins and nerve cell damage. This form of Alzheimer’s generally occurs after the age of 65 and is the most common type.</a:t>
            </a:r>
          </a:p>
          <a:p>
            <a:pPr>
              <a:lnSpc>
                <a:spcPct val="120000"/>
              </a:lnSpc>
              <a:buFont typeface="Wingdings" panose="05000000000000000000" pitchFamily="2" charset="2"/>
              <a:buChar char="q"/>
            </a:pPr>
            <a:r>
              <a:rPr lang="en-US" sz="2100" b="1" dirty="0"/>
              <a:t>Causes and Risk Factors</a:t>
            </a:r>
            <a:r>
              <a:rPr lang="en-US" sz="2100" dirty="0"/>
              <a:t>:</a:t>
            </a:r>
          </a:p>
          <a:p>
            <a:pPr marL="0" indent="0">
              <a:lnSpc>
                <a:spcPct val="120000"/>
              </a:lnSpc>
              <a:buNone/>
            </a:pPr>
            <a:r>
              <a:rPr lang="en-US" sz="2100" b="1" dirty="0"/>
              <a:t>Age:</a:t>
            </a:r>
            <a:r>
              <a:rPr lang="en-US" sz="2100" dirty="0"/>
              <a:t> The risk increases significantly with aging. </a:t>
            </a:r>
            <a:r>
              <a:rPr lang="en-US" sz="2100" b="1" dirty="0"/>
              <a:t>Genetic Factors:</a:t>
            </a:r>
            <a:r>
              <a:rPr lang="en-US" sz="2100" dirty="0"/>
              <a:t> Having the APOE-e4 gene raises the chances but does not guarantee the disease. </a:t>
            </a:r>
            <a:r>
              <a:rPr lang="en-US" sz="2100" b="1" dirty="0"/>
              <a:t>Lifestyle Choices:</a:t>
            </a:r>
            <a:r>
              <a:rPr lang="en-US" sz="2100" dirty="0"/>
              <a:t> Conditions like high blood pressure, smoking, poor diet, and inactivity increase the risk.</a:t>
            </a:r>
          </a:p>
          <a:p>
            <a:pPr>
              <a:lnSpc>
                <a:spcPct val="120000"/>
              </a:lnSpc>
              <a:buFont typeface="Wingdings" panose="05000000000000000000" pitchFamily="2" charset="2"/>
              <a:buChar char="q"/>
            </a:pPr>
            <a:r>
              <a:rPr lang="en-US" sz="2100" b="1" dirty="0"/>
              <a:t>Symptoms:</a:t>
            </a:r>
            <a:endParaRPr lang="en-US" sz="2100" dirty="0"/>
          </a:p>
          <a:p>
            <a:pPr marL="0" indent="0">
              <a:lnSpc>
                <a:spcPct val="120000"/>
              </a:lnSpc>
              <a:buNone/>
            </a:pPr>
            <a:r>
              <a:rPr lang="en-US" sz="2100" dirty="0"/>
              <a:t>Trouble remembering recent events or conversations. Confusion about time, place, or familiar tasks. Behavioral changes like mood swings, apathy, or irritability. Difficulty solving problems or following a plan.</a:t>
            </a:r>
          </a:p>
          <a:p>
            <a:pPr>
              <a:lnSpc>
                <a:spcPct val="120000"/>
              </a:lnSpc>
              <a:buFont typeface="Wingdings" panose="05000000000000000000" pitchFamily="2" charset="2"/>
              <a:buChar char="q"/>
            </a:pPr>
            <a:r>
              <a:rPr lang="en-US" sz="2100" b="1" dirty="0"/>
              <a:t>Progression</a:t>
            </a:r>
            <a:endParaRPr lang="en-US" sz="2100" dirty="0"/>
          </a:p>
          <a:p>
            <a:pPr marL="0" indent="0">
              <a:lnSpc>
                <a:spcPct val="120000"/>
              </a:lnSpc>
              <a:buNone/>
            </a:pPr>
            <a:r>
              <a:rPr lang="en-US" sz="2100" dirty="0"/>
              <a:t>Starts with mild memory lapses and confusion. Gradually leads to challenges in decision-making and motor skills. Severe stages result in the need for full-time care and assistance.</a:t>
            </a:r>
          </a:p>
          <a:p>
            <a:pPr marL="0" marR="0" lvl="0" indent="0" algn="l" defTabSz="914400" rtl="0" eaLnBrk="1" fontAlgn="auto" latinLnBrk="0" hangingPunct="1">
              <a:lnSpc>
                <a:spcPct val="107000"/>
              </a:lnSpc>
              <a:spcBef>
                <a:spcPts val="1000"/>
              </a:spcBef>
              <a:spcAft>
                <a:spcPts val="800"/>
              </a:spcAft>
              <a:buClrTx/>
              <a:buSzTx/>
              <a:buFont typeface="Arial" panose="020B0604020202020204" pitchFamily="34" charset="0"/>
              <a:buNone/>
              <a:tabLst/>
              <a:defRPr/>
            </a:pPr>
            <a:endParaRPr lang="en-CA" sz="1400" dirty="0"/>
          </a:p>
        </p:txBody>
      </p:sp>
      <p:pic>
        <p:nvPicPr>
          <p:cNvPr id="8" name="Picture 7" descr="Two MRIs that depict the brain of a person without Alzheimer's, and a person with Alzheimer's.">
            <a:extLst>
              <a:ext uri="{FF2B5EF4-FFF2-40B4-BE49-F238E27FC236}">
                <a16:creationId xmlns="" xmlns:a16="http://schemas.microsoft.com/office/drawing/2014/main" id="{860B4C9B-791D-B87F-54A4-3B974FAFE666}"/>
              </a:ext>
            </a:extLst>
          </p:cNvPr>
          <p:cNvPicPr>
            <a:picLocks noChangeAspect="1"/>
          </p:cNvPicPr>
          <p:nvPr/>
        </p:nvPicPr>
        <p:blipFill>
          <a:blip r:embed="rId4"/>
          <a:stretch>
            <a:fillRect/>
          </a:stretch>
        </p:blipFill>
        <p:spPr>
          <a:xfrm>
            <a:off x="7969878" y="2055813"/>
            <a:ext cx="4116139" cy="2852938"/>
          </a:xfrm>
          <a:prstGeom prst="rect">
            <a:avLst/>
          </a:prstGeom>
        </p:spPr>
      </p:pic>
      <p:sp>
        <p:nvSpPr>
          <p:cNvPr id="5" name="TextBox 4"/>
          <p:cNvSpPr txBox="1"/>
          <p:nvPr/>
        </p:nvSpPr>
        <p:spPr>
          <a:xfrm>
            <a:off x="8273667" y="5071232"/>
            <a:ext cx="2533879" cy="369332"/>
          </a:xfrm>
          <a:prstGeom prst="rect">
            <a:avLst/>
          </a:prstGeom>
          <a:noFill/>
        </p:spPr>
        <p:txBody>
          <a:bodyPr wrap="square" rtlCol="0">
            <a:spAutoFit/>
          </a:bodyPr>
          <a:lstStyle/>
          <a:p>
            <a:r>
              <a:rPr lang="en-US" dirty="0"/>
              <a:t>AD Society of Canada </a:t>
            </a:r>
            <a:endParaRPr lang="en-CA" dirty="0"/>
          </a:p>
        </p:txBody>
      </p:sp>
      <p:pic>
        <p:nvPicPr>
          <p:cNvPr id="4" name="Audio 3">
            <a:hlinkClick r:id="" action="ppaction://media"/>
            <a:extLst>
              <a:ext uri="{FF2B5EF4-FFF2-40B4-BE49-F238E27FC236}">
                <a16:creationId xmlns="" xmlns:a16="http://schemas.microsoft.com/office/drawing/2014/main" id="{488134E5-A314-CBD3-25ED-C6E57B69C5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32721084"/>
      </p:ext>
    </p:extLst>
  </p:cSld>
  <p:clrMapOvr>
    <a:masterClrMapping/>
  </p:clrMapOvr>
  <mc:AlternateContent xmlns:mc="http://schemas.openxmlformats.org/markup-compatibility/2006" xmlns:p14="http://schemas.microsoft.com/office/powerpoint/2010/main">
    <mc:Choice Requires="p14">
      <p:transition spd="slow" p14:dur="2000" advTm="22698"/>
    </mc:Choice>
    <mc:Fallback xmlns="">
      <p:transition spd="slow" advTm="226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F423AF-7B23-2BF5-5B92-838E218858EB}"/>
              </a:ext>
            </a:extLst>
          </p:cNvPr>
          <p:cNvSpPr>
            <a:spLocks noGrp="1"/>
          </p:cNvSpPr>
          <p:nvPr>
            <p:ph type="title"/>
          </p:nvPr>
        </p:nvSpPr>
        <p:spPr>
          <a:xfrm>
            <a:off x="711200" y="130629"/>
            <a:ext cx="10642600" cy="1560059"/>
          </a:xfrm>
        </p:spPr>
        <p:txBody>
          <a:bodyPr>
            <a:normAutofit fontScale="90000"/>
          </a:bodyPr>
          <a:lstStyle/>
          <a:p>
            <a:pPr marL="228600" lvl="0" indent="-228600">
              <a:lnSpc>
                <a:spcPct val="107000"/>
              </a:lnSpc>
              <a:spcBef>
                <a:spcPts val="1000"/>
              </a:spcBef>
              <a:spcAft>
                <a:spcPts val="800"/>
              </a:spcAft>
              <a:defRPr/>
            </a:pPr>
            <a:r>
              <a:rPr kumimoji="0" lang="en-US" b="1" i="0" u="none" strike="noStrike" kern="1200" cap="none" spc="0" normalizeH="0" baseline="0" noProof="0" dirty="0">
                <a:ln>
                  <a:noFill/>
                </a:ln>
                <a:solidFill>
                  <a:srgbClr val="002060"/>
                </a:solidFill>
                <a:effectLst/>
                <a:uLnTx/>
                <a:uFillTx/>
                <a:latin typeface="+mn-lt"/>
                <a:ea typeface="Calibri" panose="020F0502020204030204" pitchFamily="34" charset="0"/>
                <a:cs typeface="Calibri" panose="020F0502020204030204" pitchFamily="34" charset="0"/>
              </a:rPr>
              <a:t/>
            </a:r>
            <a:br>
              <a:rPr kumimoji="0" lang="en-US" b="1" i="0" u="none" strike="noStrike" kern="1200" cap="none" spc="0" normalizeH="0" baseline="0" noProof="0" dirty="0">
                <a:ln>
                  <a:noFill/>
                </a:ln>
                <a:solidFill>
                  <a:srgbClr val="002060"/>
                </a:solidFill>
                <a:effectLst/>
                <a:uLnTx/>
                <a:uFillTx/>
                <a:latin typeface="+mn-lt"/>
                <a:ea typeface="Calibri" panose="020F0502020204030204" pitchFamily="34" charset="0"/>
                <a:cs typeface="Calibri" panose="020F0502020204030204" pitchFamily="34" charset="0"/>
              </a:rPr>
            </a:br>
            <a:r>
              <a:rPr kumimoji="0" lang="en-US" b="1" i="0" u="none" strike="noStrike" kern="1200" cap="none" spc="0" normalizeH="0" baseline="0" noProof="0" dirty="0">
                <a:ln>
                  <a:noFill/>
                </a:ln>
                <a:solidFill>
                  <a:srgbClr val="002060"/>
                </a:solidFill>
                <a:effectLst/>
                <a:uLnTx/>
                <a:uFillTx/>
                <a:latin typeface="+mn-lt"/>
                <a:ea typeface="Calibri" panose="020F0502020204030204" pitchFamily="34" charset="0"/>
                <a:cs typeface="Calibri" panose="020F0502020204030204" pitchFamily="34" charset="0"/>
              </a:rPr>
              <a:t>3:</a:t>
            </a:r>
            <a:r>
              <a:rPr lang="en-US" b="1" dirty="0">
                <a:solidFill>
                  <a:srgbClr val="002060"/>
                </a:solidFill>
                <a:latin typeface="+mn-lt"/>
                <a:ea typeface="Calibri" panose="020F0502020204030204" pitchFamily="34" charset="0"/>
                <a:cs typeface="Calibri" panose="020F0502020204030204" pitchFamily="34" charset="0"/>
              </a:rPr>
              <a:t> Familial Alzheimer’s Disease (FAD):</a:t>
            </a:r>
            <a:r>
              <a:rPr kumimoji="0" lang="en-CA" sz="2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t/>
            </a:r>
            <a:br>
              <a:rPr kumimoji="0" lang="en-CA" sz="24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Arial" panose="020B0604020202020204" pitchFamily="34" charset="0"/>
              </a:rPr>
            </a:br>
            <a:endParaRPr lang="en-CA" b="1" dirty="0">
              <a:solidFill>
                <a:srgbClr val="002060"/>
              </a:solidFill>
            </a:endParaRPr>
          </a:p>
        </p:txBody>
      </p:sp>
      <p:sp>
        <p:nvSpPr>
          <p:cNvPr id="3" name="Content Placeholder 2">
            <a:extLst>
              <a:ext uri="{FF2B5EF4-FFF2-40B4-BE49-F238E27FC236}">
                <a16:creationId xmlns="" xmlns:a16="http://schemas.microsoft.com/office/drawing/2014/main" id="{A6EA75A5-0746-3F27-10BC-CE627E5898A2}"/>
              </a:ext>
            </a:extLst>
          </p:cNvPr>
          <p:cNvSpPr>
            <a:spLocks noGrp="1"/>
          </p:cNvSpPr>
          <p:nvPr>
            <p:ph idx="1"/>
          </p:nvPr>
        </p:nvSpPr>
        <p:spPr>
          <a:xfrm>
            <a:off x="838200" y="1913086"/>
            <a:ext cx="10515600" cy="3724049"/>
          </a:xfrm>
        </p:spPr>
        <p:txBody>
          <a:bodyPr>
            <a:normAutofit fontScale="92500"/>
          </a:bodyPr>
          <a:lstStyle/>
          <a:p>
            <a:pPr>
              <a:lnSpc>
                <a:spcPct val="107000"/>
              </a:lnSpc>
              <a:spcAft>
                <a:spcPts val="800"/>
              </a:spcAft>
              <a:buFont typeface="Wingdings" panose="05000000000000000000" pitchFamily="2" charset="2"/>
              <a:buChar char="q"/>
            </a:pPr>
            <a:r>
              <a:rPr lang="en-US" dirty="0">
                <a:latin typeface="Calibri" panose="020F0502020204030204" pitchFamily="34" charset="0"/>
                <a:ea typeface="Calibri" panose="020F0502020204030204" pitchFamily="34" charset="0"/>
                <a:cs typeface="Calibri" panose="020F0502020204030204" pitchFamily="34" charset="0"/>
              </a:rPr>
              <a:t>A rare form of Alzheimer’s, inherited in families across multiple generations.</a:t>
            </a:r>
          </a:p>
          <a:p>
            <a:pPr>
              <a:lnSpc>
                <a:spcPct val="107000"/>
              </a:lnSpc>
              <a:spcAft>
                <a:spcPts val="800"/>
              </a:spcAft>
              <a:buFont typeface="Wingdings" panose="05000000000000000000" pitchFamily="2" charset="2"/>
              <a:buChar char="q"/>
            </a:pPr>
            <a:r>
              <a:rPr lang="en-US" dirty="0">
                <a:latin typeface="Calibri" panose="020F0502020204030204" pitchFamily="34" charset="0"/>
                <a:ea typeface="Calibri" panose="020F0502020204030204" pitchFamily="34" charset="0"/>
                <a:cs typeface="Calibri" panose="020F0502020204030204" pitchFamily="34" charset="0"/>
              </a:rPr>
              <a:t>Caused by genetic mutations that are passed from one generation to the next.</a:t>
            </a:r>
          </a:p>
          <a:p>
            <a:pPr>
              <a:lnSpc>
                <a:spcPct val="107000"/>
              </a:lnSpc>
              <a:spcAft>
                <a:spcPts val="800"/>
              </a:spcAft>
              <a:buFont typeface="Wingdings" panose="05000000000000000000" pitchFamily="2" charset="2"/>
              <a:buChar char="q"/>
            </a:pPr>
            <a:r>
              <a:rPr lang="en-US" dirty="0">
                <a:latin typeface="Calibri" panose="020F0502020204030204" pitchFamily="34" charset="0"/>
                <a:ea typeface="Calibri" panose="020F0502020204030204" pitchFamily="34" charset="0"/>
                <a:cs typeface="Calibri" panose="020F0502020204030204" pitchFamily="34" charset="0"/>
              </a:rPr>
              <a:t>Symptoms typically begin earlier in life, between 30 and 60 years of age.</a:t>
            </a:r>
            <a:endParaRPr lang="en-CA" sz="2400" dirty="0">
              <a:effectLst/>
              <a:latin typeface="Calibri" panose="020F0502020204030204" pitchFamily="34" charset="0"/>
              <a:ea typeface="Calibri" panose="020F0502020204030204" pitchFamily="34" charset="0"/>
              <a:cs typeface="Arial" panose="020B0604020202020204" pitchFamily="34" charset="0"/>
            </a:endParaRPr>
          </a:p>
          <a:p>
            <a:pPr>
              <a:buFont typeface="Wingdings" panose="05000000000000000000" pitchFamily="2" charset="2"/>
              <a:buChar char="q"/>
            </a:pPr>
            <a:r>
              <a:rPr lang="en-US" dirty="0"/>
              <a:t> They can experience a mixture of the symptoms as discussed in the previous slide. </a:t>
            </a:r>
            <a:endParaRPr lang="en-CA" dirty="0"/>
          </a:p>
        </p:txBody>
      </p:sp>
      <p:pic>
        <p:nvPicPr>
          <p:cNvPr id="4" name="Audio 3">
            <a:hlinkClick r:id="" action="ppaction://media"/>
            <a:extLst>
              <a:ext uri="{FF2B5EF4-FFF2-40B4-BE49-F238E27FC236}">
                <a16:creationId xmlns="" xmlns:a16="http://schemas.microsoft.com/office/drawing/2014/main" id="{A794B80A-F5FB-8094-BBDE-49B524D8AC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61498528"/>
      </p:ext>
    </p:extLst>
  </p:cSld>
  <p:clrMapOvr>
    <a:masterClrMapping/>
  </p:clrMapOvr>
  <mc:AlternateContent xmlns:mc="http://schemas.openxmlformats.org/markup-compatibility/2006" xmlns:p14="http://schemas.microsoft.com/office/powerpoint/2010/main">
    <mc:Choice Requires="p14">
      <p:transition spd="slow" p14:dur="2000" advTm="19483"/>
    </mc:Choice>
    <mc:Fallback xmlns="">
      <p:transition spd="slow" advTm="19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 xmlns:a16="http://schemas.microsoft.com/office/drawing/2014/main" id="{D009D6D5-DAC2-4A8B-A17A-E206B9012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28ECB060-58C3-17AF-3C08-E627377CE32A}"/>
              </a:ext>
            </a:extLst>
          </p:cNvPr>
          <p:cNvSpPr>
            <a:spLocks noGrp="1"/>
          </p:cNvSpPr>
          <p:nvPr>
            <p:ph type="title"/>
          </p:nvPr>
        </p:nvSpPr>
        <p:spPr>
          <a:xfrm>
            <a:off x="838201" y="365125"/>
            <a:ext cx="5251316" cy="1807305"/>
          </a:xfrm>
        </p:spPr>
        <p:txBody>
          <a:bodyPr>
            <a:normAutofit/>
          </a:bodyPr>
          <a:lstStyle/>
          <a:p>
            <a:pPr marL="228600" marR="0" lvl="0" indent="-228600" defTabSz="914400" rtl="0" eaLnBrk="1" fontAlgn="auto" latinLnBrk="0" hangingPunct="1">
              <a:spcBef>
                <a:spcPts val="1000"/>
              </a:spcBef>
              <a:spcAft>
                <a:spcPts val="800"/>
              </a:spcAft>
              <a:tabLst/>
              <a:defRPr/>
            </a:pPr>
            <a:r>
              <a:rPr kumimoji="0" lang="en-US" sz="4100" b="1" i="0" u="none" strike="noStrike" kern="1200" cap="none" spc="0" normalizeH="0" baseline="0" noProof="0" dirty="0">
                <a:ln>
                  <a:noFill/>
                </a:ln>
                <a:effectLst/>
                <a:uLnTx/>
                <a:uFillTx/>
                <a:latin typeface="+mn-lt"/>
                <a:ea typeface="Calibri" panose="020F0502020204030204" pitchFamily="34" charset="0"/>
                <a:cs typeface="Calibri" panose="020F0502020204030204" pitchFamily="34" charset="0"/>
              </a:rPr>
              <a:t>Neurodevelopmental Basis of </a:t>
            </a:r>
            <a:r>
              <a:rPr lang="en-US" sz="4100" b="1" dirty="0">
                <a:latin typeface="+mn-lt"/>
                <a:ea typeface="Calibri" panose="020F0502020204030204" pitchFamily="34" charset="0"/>
                <a:cs typeface="Calibri" panose="020F0502020204030204" pitchFamily="34" charset="0"/>
              </a:rPr>
              <a:t>Alzheimer’s</a:t>
            </a:r>
            <a:r>
              <a:rPr kumimoji="0" lang="en-US" sz="4100" b="1" i="0" u="none" strike="noStrike" kern="1200" cap="none" spc="0" normalizeH="0" baseline="0" noProof="0" dirty="0">
                <a:ln>
                  <a:noFill/>
                </a:ln>
                <a:effectLst/>
                <a:uLnTx/>
                <a:uFillTx/>
                <a:latin typeface="+mn-lt"/>
                <a:ea typeface="Calibri" panose="020F0502020204030204" pitchFamily="34" charset="0"/>
                <a:cs typeface="Calibri" panose="020F0502020204030204" pitchFamily="34" charset="0"/>
              </a:rPr>
              <a:t>.</a:t>
            </a:r>
            <a:r>
              <a:rPr kumimoji="0" lang="en-CA" sz="4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
            </a:r>
            <a:br>
              <a:rPr kumimoji="0" lang="en-CA" sz="4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br>
            <a:endParaRPr lang="en-CA" sz="4100" dirty="0"/>
          </a:p>
        </p:txBody>
      </p:sp>
      <p:sp>
        <p:nvSpPr>
          <p:cNvPr id="3" name="Content Placeholder 2">
            <a:extLst>
              <a:ext uri="{FF2B5EF4-FFF2-40B4-BE49-F238E27FC236}">
                <a16:creationId xmlns="" xmlns:a16="http://schemas.microsoft.com/office/drawing/2014/main" id="{AF50E982-B7DE-4A3F-6405-F37F58FFDEB0}"/>
              </a:ext>
            </a:extLst>
          </p:cNvPr>
          <p:cNvSpPr>
            <a:spLocks noGrp="1"/>
          </p:cNvSpPr>
          <p:nvPr>
            <p:ph idx="1"/>
          </p:nvPr>
        </p:nvSpPr>
        <p:spPr>
          <a:xfrm>
            <a:off x="838200" y="1813303"/>
            <a:ext cx="5717583" cy="4035954"/>
          </a:xfrm>
        </p:spPr>
        <p:txBody>
          <a:bodyPr>
            <a:noAutofit/>
          </a:bodyPr>
          <a:lstStyle/>
          <a:p>
            <a:pPr>
              <a:spcAft>
                <a:spcPts val="800"/>
              </a:spcAft>
              <a:buFont typeface="Wingdings" panose="05000000000000000000" pitchFamily="2" charset="2"/>
              <a:buChar char="q"/>
            </a:pPr>
            <a:r>
              <a:rPr lang="en-US" sz="1600" dirty="0">
                <a:ea typeface="Calibri" panose="020F0502020204030204" pitchFamily="34" charset="0"/>
                <a:cs typeface="Calibri" panose="020F0502020204030204" pitchFamily="34" charset="0"/>
              </a:rPr>
              <a:t> </a:t>
            </a:r>
            <a:r>
              <a:rPr lang="en-US" sz="1600" b="1" dirty="0">
                <a:solidFill>
                  <a:srgbClr val="C00000"/>
                </a:solidFill>
                <a:ea typeface="Calibri" panose="020F0502020204030204" pitchFamily="34" charset="0"/>
                <a:cs typeface="Calibri" panose="020F0502020204030204" pitchFamily="34" charset="0"/>
              </a:rPr>
              <a:t>The Brain and Alzheimer’s:</a:t>
            </a:r>
          </a:p>
          <a:p>
            <a:pPr marL="0" indent="0">
              <a:spcAft>
                <a:spcPts val="800"/>
              </a:spcAft>
              <a:buNone/>
            </a:pPr>
            <a:r>
              <a:rPr lang="en-US" sz="1600" dirty="0">
                <a:ea typeface="Calibri" panose="020F0502020204030204" pitchFamily="34" charset="0"/>
                <a:cs typeface="Calibri" panose="020F0502020204030204" pitchFamily="34" charset="0"/>
              </a:rPr>
              <a:t>Your brain is like a supercomputer made of billions of tiny cells called neurons. These neurons communicate with each other to help you think, remember, and learn. In Alzheimer’s disease, these cells get damaged and stop working properly.</a:t>
            </a:r>
          </a:p>
          <a:p>
            <a:pPr>
              <a:spcAft>
                <a:spcPts val="800"/>
              </a:spcAft>
              <a:buFont typeface="Wingdings" panose="05000000000000000000" pitchFamily="2" charset="2"/>
              <a:buChar char="q"/>
            </a:pPr>
            <a:r>
              <a:rPr lang="en-US" sz="1600" b="1" dirty="0">
                <a:solidFill>
                  <a:srgbClr val="C00000"/>
                </a:solidFill>
                <a:ea typeface="Calibri" panose="020F0502020204030204" pitchFamily="34" charset="0"/>
                <a:cs typeface="Calibri" panose="020F0502020204030204" pitchFamily="34" charset="0"/>
              </a:rPr>
              <a:t>What Does Neurodevelopment Mean?</a:t>
            </a:r>
          </a:p>
          <a:p>
            <a:pPr marL="0" indent="0">
              <a:spcAft>
                <a:spcPts val="800"/>
              </a:spcAft>
              <a:buNone/>
            </a:pPr>
            <a:r>
              <a:rPr lang="en-US" sz="1600" dirty="0">
                <a:ea typeface="Calibri" panose="020F0502020204030204" pitchFamily="34" charset="0"/>
                <a:cs typeface="Calibri" panose="020F0502020204030204" pitchFamily="34" charset="0"/>
              </a:rPr>
              <a:t>Neurodevelopment is how the brain grows and forms connections during childhood. It’s like building the brain’s “wiring system.” The way your brain develops when you’re young can affect how strong or weak these connections are when you get older. Scientists now believe that these early brain-building processes might influence who develops Alzheimer’s later in life.</a:t>
            </a:r>
          </a:p>
          <a:p>
            <a:pPr marL="0" indent="0">
              <a:spcAft>
                <a:spcPts val="800"/>
              </a:spcAft>
              <a:buNone/>
            </a:pPr>
            <a:endParaRPr lang="en-US" sz="1600" dirty="0">
              <a:ea typeface="Calibri" panose="020F0502020204030204" pitchFamily="34" charset="0"/>
              <a:cs typeface="Calibri" panose="020F0502020204030204" pitchFamily="34" charset="0"/>
            </a:endParaRPr>
          </a:p>
        </p:txBody>
      </p:sp>
      <p:pic>
        <p:nvPicPr>
          <p:cNvPr id="5" name="Picture 4" descr="Neuron system in 3D rendering">
            <a:extLst>
              <a:ext uri="{FF2B5EF4-FFF2-40B4-BE49-F238E27FC236}">
                <a16:creationId xmlns="" xmlns:a16="http://schemas.microsoft.com/office/drawing/2014/main" id="{D6875BB6-F79D-B409-318B-3659CC51EF21}"/>
              </a:ext>
            </a:extLst>
          </p:cNvPr>
          <p:cNvPicPr>
            <a:picLocks noChangeAspect="1"/>
          </p:cNvPicPr>
          <p:nvPr/>
        </p:nvPicPr>
        <p:blipFill rotWithShape="1">
          <a:blip r:embed="rId4"/>
          <a:srcRect l="28572" r="12521" b="-1"/>
          <a:stretch/>
        </p:blipFill>
        <p:spPr>
          <a:xfrm>
            <a:off x="6555783" y="10"/>
            <a:ext cx="5636217" cy="652477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4" name="Audio 3">
            <a:hlinkClick r:id="" action="ppaction://media"/>
            <a:extLst>
              <a:ext uri="{FF2B5EF4-FFF2-40B4-BE49-F238E27FC236}">
                <a16:creationId xmlns="" xmlns:a16="http://schemas.microsoft.com/office/drawing/2014/main" id="{9DCEF9DA-3E98-CFF2-96B4-5D55BCCC43C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5966485"/>
      </p:ext>
    </p:extLst>
  </p:cSld>
  <p:clrMapOvr>
    <a:masterClrMapping/>
  </p:clrMapOvr>
  <mc:AlternateContent xmlns:mc="http://schemas.openxmlformats.org/markup-compatibility/2006" xmlns:p14="http://schemas.microsoft.com/office/powerpoint/2010/main">
    <mc:Choice Requires="p14">
      <p:transition spd="slow" p14:dur="2000" advTm="56638"/>
    </mc:Choice>
    <mc:Fallback xmlns="">
      <p:transition spd="slow" advTm="56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xmlns="" id="{D009D6D5-DAC2-4A8B-A17A-E206B9012D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xmlns="" id="{28ECB060-58C3-17AF-3C08-E627377CE32A}"/>
              </a:ext>
            </a:extLst>
          </p:cNvPr>
          <p:cNvSpPr>
            <a:spLocks noGrp="1"/>
          </p:cNvSpPr>
          <p:nvPr>
            <p:ph type="title"/>
          </p:nvPr>
        </p:nvSpPr>
        <p:spPr>
          <a:xfrm>
            <a:off x="838201" y="365125"/>
            <a:ext cx="9989456" cy="1807305"/>
          </a:xfrm>
        </p:spPr>
        <p:txBody>
          <a:bodyPr>
            <a:normAutofit/>
          </a:bodyPr>
          <a:lstStyle/>
          <a:p>
            <a:pPr marL="228600" marR="0" lvl="0" indent="-228600" defTabSz="914400" rtl="0" eaLnBrk="1" fontAlgn="auto" latinLnBrk="0" hangingPunct="1">
              <a:spcBef>
                <a:spcPts val="1000"/>
              </a:spcBef>
              <a:spcAft>
                <a:spcPts val="800"/>
              </a:spcAft>
              <a:tabLst/>
              <a:defRPr/>
            </a:pPr>
            <a:r>
              <a:rPr kumimoji="0" lang="en-US" sz="4100" b="1" i="0" u="none" strike="noStrike" kern="1200" cap="none" spc="0" normalizeH="0" baseline="0" noProof="0" dirty="0">
                <a:ln>
                  <a:noFill/>
                </a:ln>
                <a:effectLst/>
                <a:uLnTx/>
                <a:uFillTx/>
                <a:latin typeface="+mn-lt"/>
                <a:ea typeface="Calibri" panose="020F0502020204030204" pitchFamily="34" charset="0"/>
                <a:cs typeface="Calibri" panose="020F0502020204030204" pitchFamily="34" charset="0"/>
              </a:rPr>
              <a:t>Neurodevelopmental Basis of </a:t>
            </a:r>
            <a:r>
              <a:rPr lang="en-US" sz="4100" b="1" dirty="0" smtClean="0">
                <a:latin typeface="+mn-lt"/>
                <a:ea typeface="Calibri" panose="020F0502020204030204" pitchFamily="34" charset="0"/>
                <a:cs typeface="Calibri" panose="020F0502020204030204" pitchFamily="34" charset="0"/>
              </a:rPr>
              <a:t>Alzheimer’s</a:t>
            </a:r>
            <a:r>
              <a:rPr kumimoji="0" lang="en-US" sz="4100" b="1" i="0" u="none" strike="noStrike" kern="1200" cap="none" spc="0" normalizeH="0" baseline="0" noProof="0" dirty="0" smtClean="0">
                <a:ln>
                  <a:noFill/>
                </a:ln>
                <a:effectLst/>
                <a:uLnTx/>
                <a:uFillTx/>
                <a:latin typeface="+mn-lt"/>
                <a:ea typeface="Calibri" panose="020F0502020204030204" pitchFamily="34" charset="0"/>
                <a:cs typeface="Calibri" panose="020F0502020204030204" pitchFamily="34" charset="0"/>
              </a:rPr>
              <a:t>.</a:t>
            </a:r>
            <a:r>
              <a:rPr kumimoji="0" lang="en-CA" sz="4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t/>
            </a:r>
            <a:br>
              <a:rPr kumimoji="0" lang="en-CA" sz="4100" b="0"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Arial" panose="020B0604020202020204" pitchFamily="34" charset="0"/>
              </a:rPr>
            </a:br>
            <a:endParaRPr lang="en-CA" sz="4100" dirty="0"/>
          </a:p>
        </p:txBody>
      </p:sp>
      <p:pic>
        <p:nvPicPr>
          <p:cNvPr id="6" name="Content Placeholder 5" descr="A close-up of a neuron&#10;&#10;Description automatically generated">
            <a:extLst>
              <a:ext uri="{FF2B5EF4-FFF2-40B4-BE49-F238E27FC236}">
                <a16:creationId xmlns:a16="http://schemas.microsoft.com/office/drawing/2014/main" xmlns="" id="{7DAE1218-02AE-9CBA-0680-45B2FE53ECE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8644" y="1551674"/>
            <a:ext cx="5657985" cy="4339772"/>
          </a:xfrm>
          <a:prstGeom prst="rect">
            <a:avLst/>
          </a:prstGeom>
          <a:ln>
            <a:noFill/>
          </a:ln>
          <a:effectLst>
            <a:softEdge rad="112500"/>
          </a:effectLst>
        </p:spPr>
      </p:pic>
      <p:pic>
        <p:nvPicPr>
          <p:cNvPr id="8" name="Picture 7" descr="A close-up of several neurons&#10;&#10;Description automatically generated">
            <a:extLst>
              <a:ext uri="{FF2B5EF4-FFF2-40B4-BE49-F238E27FC236}">
                <a16:creationId xmlns:a16="http://schemas.microsoft.com/office/drawing/2014/main" xmlns="" id="{06136BF7-FFF4-CDD7-11FC-96AEC9D8D5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6539" y="1275159"/>
            <a:ext cx="5251316" cy="5169581"/>
          </a:xfrm>
          <a:prstGeom prst="rect">
            <a:avLst/>
          </a:prstGeom>
          <a:ln>
            <a:noFill/>
          </a:ln>
          <a:effectLst>
            <a:softEdge rad="112500"/>
          </a:effectLst>
        </p:spPr>
      </p:pic>
      <p:sp>
        <p:nvSpPr>
          <p:cNvPr id="3" name="TextBox 2">
            <a:extLst>
              <a:ext uri="{FF2B5EF4-FFF2-40B4-BE49-F238E27FC236}">
                <a16:creationId xmlns:a16="http://schemas.microsoft.com/office/drawing/2014/main" xmlns="" id="{9D2A9D2E-86F9-3396-8C45-5232D8BF4968}"/>
              </a:ext>
            </a:extLst>
          </p:cNvPr>
          <p:cNvSpPr txBox="1"/>
          <p:nvPr/>
        </p:nvSpPr>
        <p:spPr>
          <a:xfrm>
            <a:off x="1385535" y="5977895"/>
            <a:ext cx="3352800" cy="923330"/>
          </a:xfrm>
          <a:prstGeom prst="rect">
            <a:avLst/>
          </a:prstGeom>
          <a:noFill/>
        </p:spPr>
        <p:txBody>
          <a:bodyPr wrap="square" rtlCol="0">
            <a:spAutoFit/>
          </a:bodyPr>
          <a:lstStyle/>
          <a:p>
            <a:r>
              <a:rPr lang="en-CA" dirty="0">
                <a:solidFill>
                  <a:schemeClr val="accent1">
                    <a:lumMod val="50000"/>
                  </a:schemeClr>
                </a:solidFill>
              </a:rPr>
              <a:t>https://mcgovern.mit.edu/2019/02/28/ask-the-brain-how-do-neurons-communicate</a:t>
            </a:r>
            <a:r>
              <a:rPr lang="en-CA" dirty="0"/>
              <a:t>/</a:t>
            </a:r>
          </a:p>
        </p:txBody>
      </p:sp>
      <p:sp>
        <p:nvSpPr>
          <p:cNvPr id="4" name="TextBox 3">
            <a:extLst>
              <a:ext uri="{FF2B5EF4-FFF2-40B4-BE49-F238E27FC236}">
                <a16:creationId xmlns:a16="http://schemas.microsoft.com/office/drawing/2014/main" xmlns="" id="{345CC3A8-6A35-B50C-4564-EA04DCD50DB0}"/>
              </a:ext>
            </a:extLst>
          </p:cNvPr>
          <p:cNvSpPr txBox="1"/>
          <p:nvPr/>
        </p:nvSpPr>
        <p:spPr>
          <a:xfrm>
            <a:off x="7628821" y="6298118"/>
            <a:ext cx="2569028" cy="646331"/>
          </a:xfrm>
          <a:prstGeom prst="rect">
            <a:avLst/>
          </a:prstGeom>
          <a:noFill/>
        </p:spPr>
        <p:txBody>
          <a:bodyPr wrap="square" rtlCol="0">
            <a:spAutoFit/>
          </a:bodyPr>
          <a:lstStyle/>
          <a:p>
            <a:r>
              <a:rPr lang="en-CA" dirty="0">
                <a:solidFill>
                  <a:schemeClr val="accent4">
                    <a:lumMod val="50000"/>
                  </a:schemeClr>
                </a:solidFill>
              </a:rPr>
              <a:t>https://giphy.com/explore/brain-neurons</a:t>
            </a:r>
          </a:p>
        </p:txBody>
      </p:sp>
    </p:spTree>
    <p:extLst>
      <p:ext uri="{BB962C8B-B14F-4D97-AF65-F5344CB8AC3E}">
        <p14:creationId xmlns:p14="http://schemas.microsoft.com/office/powerpoint/2010/main" val="5445745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People holding hands">
            <a:extLst>
              <a:ext uri="{FF2B5EF4-FFF2-40B4-BE49-F238E27FC236}">
                <a16:creationId xmlns="" xmlns:a16="http://schemas.microsoft.com/office/drawing/2014/main" id="{6568D36E-785A-5B71-01CC-420E8DD8B0EA}"/>
              </a:ext>
            </a:extLst>
          </p:cNvPr>
          <p:cNvPicPr>
            <a:picLocks noChangeAspect="1"/>
          </p:cNvPicPr>
          <p:nvPr/>
        </p:nvPicPr>
        <p:blipFill rotWithShape="1">
          <a:blip r:embed="rId4"/>
          <a:srcRect t="7538" r="23010" b="1211"/>
          <a:stretch/>
        </p:blipFill>
        <p:spPr>
          <a:xfrm>
            <a:off x="3523488" y="10"/>
            <a:ext cx="8668512" cy="6857990"/>
          </a:xfrm>
          <a:prstGeom prst="rect">
            <a:avLst/>
          </a:prstGeom>
        </p:spPr>
      </p:pic>
      <p:sp>
        <p:nvSpPr>
          <p:cNvPr id="40" name="Rectangle 39">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80B8F0FF-B52C-9B6C-8B77-758B90F32523}"/>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b="1">
                <a:solidFill>
                  <a:schemeClr val="bg1"/>
                </a:solidFill>
                <a:effectLst/>
              </a:rPr>
              <a:t>Treatment</a:t>
            </a:r>
            <a:endParaRPr lang="en-US" sz="4800">
              <a:solidFill>
                <a:schemeClr val="bg1"/>
              </a:solidFill>
            </a:endParaRPr>
          </a:p>
        </p:txBody>
      </p:sp>
      <p:sp>
        <p:nvSpPr>
          <p:cNvPr id="42" name="Rectangle 41">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Audio 2">
            <a:hlinkClick r:id="" action="ppaction://media"/>
            <a:extLst>
              <a:ext uri="{FF2B5EF4-FFF2-40B4-BE49-F238E27FC236}">
                <a16:creationId xmlns="" xmlns:a16="http://schemas.microsoft.com/office/drawing/2014/main" id="{2DC0FF99-7150-663C-CCAD-38240E2A91C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8755715"/>
      </p:ext>
    </p:extLst>
  </p:cSld>
  <p:clrMapOvr>
    <a:masterClrMapping/>
  </p:clrMapOvr>
  <mc:AlternateContent xmlns:mc="http://schemas.openxmlformats.org/markup-compatibility/2006" xmlns:p14="http://schemas.microsoft.com/office/powerpoint/2010/main">
    <mc:Choice Requires="p14">
      <p:transition spd="slow" p14:dur="2000" advTm="4530"/>
    </mc:Choice>
    <mc:Fallback xmlns="">
      <p:transition spd="slow" advTm="4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45" name="Rectangle 1044">
            <a:extLst>
              <a:ext uri="{FF2B5EF4-FFF2-40B4-BE49-F238E27FC236}">
                <a16:creationId xmlns="" xmlns:a16="http://schemas.microsoft.com/office/drawing/2014/main" id="{0E3596DD-156A-473E-9BB3-C6A29F7574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Freeform: Shape 1046">
            <a:extLst>
              <a:ext uri="{FF2B5EF4-FFF2-40B4-BE49-F238E27FC236}">
                <a16:creationId xmlns="" xmlns:a16="http://schemas.microsoft.com/office/drawing/2014/main" id="{2C46C4D6-C474-4E92-B52E-944C1118F7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 xmlns:a16="http://schemas.microsoft.com/office/drawing/2014/main" id="{13A514A0-CB77-FFEB-F546-B48BCFD72550}"/>
              </a:ext>
            </a:extLst>
          </p:cNvPr>
          <p:cNvSpPr>
            <a:spLocks noGrp="1"/>
          </p:cNvSpPr>
          <p:nvPr>
            <p:ph type="title"/>
          </p:nvPr>
        </p:nvSpPr>
        <p:spPr>
          <a:xfrm>
            <a:off x="838201" y="643467"/>
            <a:ext cx="3888526" cy="1800526"/>
          </a:xfrm>
        </p:spPr>
        <p:txBody>
          <a:bodyPr>
            <a:normAutofit/>
          </a:bodyPr>
          <a:lstStyle/>
          <a:p>
            <a:r>
              <a:rPr kumimoji="0" lang="en-US" b="1" i="0" u="none" strike="noStrike" kern="1200" cap="none" spc="0" normalizeH="0" baseline="0" noProof="0" dirty="0">
                <a:ln>
                  <a:noFill/>
                </a:ln>
                <a:effectLst/>
                <a:uLnTx/>
                <a:uFillTx/>
                <a:latin typeface="Aptos" panose="02110004020202020204"/>
                <a:ea typeface="+mj-ea"/>
                <a:cs typeface="+mj-cs"/>
              </a:rPr>
              <a:t>Treatments…</a:t>
            </a:r>
            <a:endParaRPr lang="en-CA" dirty="0"/>
          </a:p>
        </p:txBody>
      </p:sp>
      <p:sp>
        <p:nvSpPr>
          <p:cNvPr id="1030" name="Content Placeholder 2">
            <a:extLst>
              <a:ext uri="{FF2B5EF4-FFF2-40B4-BE49-F238E27FC236}">
                <a16:creationId xmlns="" xmlns:a16="http://schemas.microsoft.com/office/drawing/2014/main" id="{6689B643-1073-4F15-AD25-6AC18324D0EA}"/>
              </a:ext>
            </a:extLst>
          </p:cNvPr>
          <p:cNvSpPr>
            <a:spLocks noGrp="1"/>
          </p:cNvSpPr>
          <p:nvPr>
            <p:ph idx="1"/>
          </p:nvPr>
        </p:nvSpPr>
        <p:spPr>
          <a:xfrm>
            <a:off x="838200" y="1944915"/>
            <a:ext cx="7391400" cy="4232048"/>
          </a:xfrm>
        </p:spPr>
        <p:txBody>
          <a:bodyPr>
            <a:normAutofit fontScale="85000" lnSpcReduction="20000"/>
          </a:bodyPr>
          <a:lstStyle/>
          <a:p>
            <a:pPr marL="0" lvl="0" indent="0">
              <a:spcAft>
                <a:spcPts val="800"/>
              </a:spcAft>
              <a:buNone/>
              <a:defRPr/>
            </a:pPr>
            <a:endParaRPr kumimoji="0" lang="en-CA" sz="18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endParaRPr>
          </a:p>
          <a:p>
            <a:pPr marL="0" lvl="0" indent="0">
              <a:spcAft>
                <a:spcPts val="800"/>
              </a:spcAft>
              <a:buNone/>
              <a:defRPr/>
            </a:pPr>
            <a:r>
              <a:rPr kumimoji="0" lang="en-CA" sz="2000" b="1"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There are Several </a:t>
            </a:r>
            <a:r>
              <a:rPr lang="en-CA" sz="2000" b="1" kern="100" dirty="0">
                <a:solidFill>
                  <a:prstClr val="black"/>
                </a:solidFill>
                <a:ea typeface="Aptos" panose="020B0004020202020204" pitchFamily="34" charset="0"/>
                <a:cs typeface="Times New Roman" panose="02020603050405020304" pitchFamily="18" charset="0"/>
              </a:rPr>
              <a:t>C</a:t>
            </a:r>
            <a:r>
              <a:rPr kumimoji="0" lang="en-CA" sz="2000" b="1" i="0" u="none" strike="noStrike" kern="100" cap="none" spc="0" normalizeH="0" baseline="0" noProof="0" dirty="0" err="1">
                <a:ln>
                  <a:noFill/>
                </a:ln>
                <a:solidFill>
                  <a:prstClr val="black"/>
                </a:solidFill>
                <a:effectLst/>
                <a:uLnTx/>
                <a:uFillTx/>
                <a:ea typeface="Aptos" panose="020B0004020202020204" pitchFamily="34" charset="0"/>
                <a:cs typeface="Times New Roman" panose="02020603050405020304" pitchFamily="18" charset="0"/>
              </a:rPr>
              <a:t>linical</a:t>
            </a:r>
            <a:r>
              <a:rPr kumimoji="0" lang="en-CA" sz="2000" b="1"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 Treatment </a:t>
            </a:r>
            <a:r>
              <a:rPr lang="en-CA" sz="2000" b="1" kern="100" dirty="0">
                <a:solidFill>
                  <a:prstClr val="black"/>
                </a:solidFill>
                <a:ea typeface="Aptos" panose="020B0004020202020204" pitchFamily="34" charset="0"/>
                <a:cs typeface="Times New Roman" panose="02020603050405020304" pitchFamily="18" charset="0"/>
              </a:rPr>
              <a:t>O</a:t>
            </a:r>
            <a:r>
              <a:rPr kumimoji="0" lang="en-CA" sz="2000" b="1" i="0" u="none" strike="noStrike" kern="100" cap="none" spc="0" normalizeH="0" baseline="0" noProof="0" dirty="0" err="1">
                <a:ln>
                  <a:noFill/>
                </a:ln>
                <a:solidFill>
                  <a:prstClr val="black"/>
                </a:solidFill>
                <a:effectLst/>
                <a:uLnTx/>
                <a:uFillTx/>
                <a:ea typeface="Aptos" panose="020B0004020202020204" pitchFamily="34" charset="0"/>
                <a:cs typeface="Times New Roman" panose="02020603050405020304" pitchFamily="18" charset="0"/>
              </a:rPr>
              <a:t>ptions</a:t>
            </a:r>
            <a:r>
              <a:rPr kumimoji="0" lang="en-CA" sz="2000" b="1"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 </a:t>
            </a:r>
          </a:p>
          <a:p>
            <a:pPr marL="0" lvl="0" indent="0">
              <a:spcAft>
                <a:spcPts val="800"/>
              </a:spcAft>
              <a:buNone/>
              <a:defRPr/>
            </a:pPr>
            <a:r>
              <a:rPr kumimoji="0" lang="en-CA" sz="20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However, my </a:t>
            </a:r>
            <a:r>
              <a:rPr lang="en-CA" sz="2000" kern="100" dirty="0">
                <a:solidFill>
                  <a:prstClr val="black"/>
                </a:solidFill>
                <a:ea typeface="Aptos" panose="020B0004020202020204" pitchFamily="34" charset="0"/>
                <a:cs typeface="Times New Roman" panose="02020603050405020304" pitchFamily="18" charset="0"/>
              </a:rPr>
              <a:t>centre of attention </a:t>
            </a:r>
            <a:r>
              <a:rPr kumimoji="0" lang="en-CA" sz="20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will be on </a:t>
            </a:r>
            <a:r>
              <a:rPr kumimoji="0" lang="en-CA" sz="2000" b="1" i="0" u="none" strike="noStrike" kern="100" cap="none" spc="0" normalizeH="0" baseline="0" noProof="0" dirty="0">
                <a:ln>
                  <a:noFill/>
                </a:ln>
                <a:solidFill>
                  <a:srgbClr val="0070C0"/>
                </a:solidFill>
                <a:effectLst/>
                <a:uLnTx/>
                <a:uFillTx/>
                <a:ea typeface="Aptos" panose="020B0004020202020204" pitchFamily="34" charset="0"/>
                <a:cs typeface="Times New Roman" panose="02020603050405020304" pitchFamily="18" charset="0"/>
              </a:rPr>
              <a:t>Current </a:t>
            </a:r>
            <a:r>
              <a:rPr lang="en-CA" sz="2000" b="1" kern="100" dirty="0">
                <a:solidFill>
                  <a:srgbClr val="0070C0"/>
                </a:solidFill>
                <a:ea typeface="Aptos" panose="020B0004020202020204" pitchFamily="34" charset="0"/>
                <a:cs typeface="Times New Roman" panose="02020603050405020304" pitchFamily="18" charset="0"/>
              </a:rPr>
              <a:t>A</a:t>
            </a:r>
            <a:r>
              <a:rPr kumimoji="0" lang="en-CA" sz="2000" b="1" i="0" u="none" strike="noStrike" kern="100" cap="none" spc="0" normalizeH="0" baseline="0" noProof="0" dirty="0" err="1">
                <a:ln>
                  <a:noFill/>
                </a:ln>
                <a:solidFill>
                  <a:srgbClr val="0070C0"/>
                </a:solidFill>
                <a:effectLst/>
                <a:uLnTx/>
                <a:uFillTx/>
                <a:ea typeface="Aptos" panose="020B0004020202020204" pitchFamily="34" charset="0"/>
                <a:cs typeface="Times New Roman" panose="02020603050405020304" pitchFamily="18" charset="0"/>
              </a:rPr>
              <a:t>dvanced</a:t>
            </a:r>
            <a:r>
              <a:rPr kumimoji="0" lang="en-CA" sz="2000" b="1" i="0" u="none" strike="noStrike" kern="100" cap="none" spc="0" normalizeH="0" baseline="0" noProof="0" dirty="0">
                <a:ln>
                  <a:noFill/>
                </a:ln>
                <a:solidFill>
                  <a:srgbClr val="0070C0"/>
                </a:solidFill>
                <a:effectLst/>
                <a:uLnTx/>
                <a:uFillTx/>
                <a:ea typeface="Aptos" panose="020B0004020202020204" pitchFamily="34" charset="0"/>
                <a:cs typeface="Times New Roman" panose="02020603050405020304" pitchFamily="18" charset="0"/>
              </a:rPr>
              <a:t> </a:t>
            </a:r>
            <a:r>
              <a:rPr lang="en-CA" sz="2000" b="1" kern="100" dirty="0">
                <a:solidFill>
                  <a:srgbClr val="0070C0"/>
                </a:solidFill>
                <a:ea typeface="Aptos" panose="020B0004020202020204" pitchFamily="34" charset="0"/>
                <a:cs typeface="Times New Roman" panose="02020603050405020304" pitchFamily="18" charset="0"/>
              </a:rPr>
              <a:t>T</a:t>
            </a:r>
            <a:r>
              <a:rPr kumimoji="0" lang="en-CA" sz="2000" b="1" i="0" u="none" strike="noStrike" kern="100" cap="none" spc="0" normalizeH="0" baseline="0" noProof="0" dirty="0" err="1">
                <a:ln>
                  <a:noFill/>
                </a:ln>
                <a:solidFill>
                  <a:srgbClr val="0070C0"/>
                </a:solidFill>
                <a:effectLst/>
                <a:uLnTx/>
                <a:uFillTx/>
                <a:ea typeface="Aptos" panose="020B0004020202020204" pitchFamily="34" charset="0"/>
                <a:cs typeface="Times New Roman" panose="02020603050405020304" pitchFamily="18" charset="0"/>
              </a:rPr>
              <a:t>reatment</a:t>
            </a:r>
            <a:r>
              <a:rPr kumimoji="0" lang="en-CA" sz="2000" b="1" i="0" u="none" strike="noStrike" kern="100" cap="none" spc="0" normalizeH="0" baseline="0" noProof="0" dirty="0">
                <a:ln>
                  <a:noFill/>
                </a:ln>
                <a:solidFill>
                  <a:srgbClr val="0070C0"/>
                </a:solidFill>
                <a:effectLst/>
                <a:uLnTx/>
                <a:uFillTx/>
                <a:ea typeface="Aptos" panose="020B0004020202020204" pitchFamily="34" charset="0"/>
                <a:cs typeface="Times New Roman" panose="02020603050405020304" pitchFamily="18" charset="0"/>
              </a:rPr>
              <a:t> </a:t>
            </a:r>
            <a:r>
              <a:rPr kumimoji="0" lang="en-CA" sz="20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and understanding the </a:t>
            </a:r>
            <a:r>
              <a:rPr kumimoji="0" lang="en-CA" sz="2000" b="1" u="none" strike="noStrike" kern="100" cap="none" spc="0" normalizeH="0" baseline="0" noProof="0" dirty="0">
                <a:ln>
                  <a:noFill/>
                </a:ln>
                <a:solidFill>
                  <a:srgbClr val="0070C0"/>
                </a:solidFill>
                <a:effectLst/>
                <a:uLnTx/>
                <a:uFillTx/>
                <a:ea typeface="Aptos" panose="020B0004020202020204" pitchFamily="34" charset="0"/>
                <a:cs typeface="Times New Roman" panose="02020603050405020304" pitchFamily="18" charset="0"/>
              </a:rPr>
              <a:t>Mechanisms of Neurodevelopment</a:t>
            </a:r>
            <a:r>
              <a:rPr kumimoji="0" lang="en-CA" sz="20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 </a:t>
            </a:r>
            <a:r>
              <a:rPr kumimoji="0" lang="en-CA" sz="2000" b="1" i="0" u="none" strike="noStrike" kern="100" cap="none" spc="0" normalizeH="0" baseline="0" noProof="0" dirty="0">
                <a:ln>
                  <a:noFill/>
                </a:ln>
                <a:solidFill>
                  <a:srgbClr val="0070C0"/>
                </a:solidFill>
                <a:effectLst/>
                <a:uLnTx/>
                <a:uFillTx/>
                <a:ea typeface="Aptos" panose="020B0004020202020204" pitchFamily="34" charset="0"/>
                <a:cs typeface="Times New Roman" panose="02020603050405020304" pitchFamily="18" charset="0"/>
              </a:rPr>
              <a:t>Degeneration</a:t>
            </a:r>
            <a:r>
              <a:rPr kumimoji="0" lang="en-CA" sz="2000" b="0" i="0" u="none" strike="noStrike" kern="100" cap="none" spc="0" normalizeH="0" baseline="0" noProof="0" dirty="0">
                <a:ln>
                  <a:noFill/>
                </a:ln>
                <a:solidFill>
                  <a:prstClr val="black"/>
                </a:solidFill>
                <a:effectLst/>
                <a:uLnTx/>
                <a:uFillTx/>
                <a:ea typeface="Aptos" panose="020B0004020202020204" pitchFamily="34" charset="0"/>
                <a:cs typeface="Times New Roman" panose="02020603050405020304" pitchFamily="18" charset="0"/>
              </a:rPr>
              <a:t>, </a:t>
            </a:r>
            <a:r>
              <a:rPr kumimoji="0" lang="en-CA" sz="2000" b="1" i="0" u="none" strike="noStrike" kern="100" cap="none" spc="0" normalizeH="0" baseline="0" noProof="0" dirty="0">
                <a:ln>
                  <a:noFill/>
                </a:ln>
                <a:solidFill>
                  <a:srgbClr val="0070C0"/>
                </a:solidFill>
                <a:effectLst/>
                <a:uLnTx/>
                <a:uFillTx/>
                <a:ea typeface="Aptos" panose="020B0004020202020204" pitchFamily="34" charset="0"/>
                <a:cs typeface="Times New Roman" panose="02020603050405020304" pitchFamily="18" charset="0"/>
              </a:rPr>
              <a:t>and </a:t>
            </a:r>
            <a:r>
              <a:rPr kumimoji="0" lang="en-CA" sz="2000" b="1" i="0" u="none" strike="noStrike" kern="100" cap="none" spc="0" normalizeH="0" baseline="0" noProof="0" dirty="0" err="1">
                <a:ln>
                  <a:noFill/>
                </a:ln>
                <a:solidFill>
                  <a:srgbClr val="0070C0"/>
                </a:solidFill>
                <a:effectLst/>
                <a:uLnTx/>
                <a:uFillTx/>
                <a:ea typeface="Aptos" panose="020B0004020202020204" pitchFamily="34" charset="0"/>
                <a:cs typeface="Times New Roman" panose="02020603050405020304" pitchFamily="18" charset="0"/>
              </a:rPr>
              <a:t>Alzherim’s</a:t>
            </a:r>
            <a:r>
              <a:rPr kumimoji="0" lang="en-CA" sz="2000" b="1" i="0" u="none" strike="noStrike" kern="100" cap="none" spc="0" normalizeH="0" baseline="0" noProof="0" dirty="0">
                <a:ln>
                  <a:noFill/>
                </a:ln>
                <a:solidFill>
                  <a:srgbClr val="0070C0"/>
                </a:solidFill>
                <a:effectLst/>
                <a:uLnTx/>
                <a:uFillTx/>
                <a:ea typeface="Aptos" panose="020B0004020202020204" pitchFamily="34" charset="0"/>
                <a:cs typeface="Times New Roman" panose="02020603050405020304" pitchFamily="18" charset="0"/>
              </a:rPr>
              <a:t> Disease .</a:t>
            </a:r>
          </a:p>
          <a:p>
            <a:r>
              <a:rPr kumimoji="0" lang="en-US" sz="2000" b="1" i="0" u="none" strike="noStrike" kern="1200" cap="none" spc="0" normalizeH="0" baseline="0" noProof="0" dirty="0">
                <a:ln>
                  <a:noFill/>
                </a:ln>
                <a:solidFill>
                  <a:srgbClr val="0070C0"/>
                </a:solidFill>
                <a:effectLst/>
                <a:uLnTx/>
                <a:uFillTx/>
                <a:ea typeface="Calibri" panose="020F0502020204030204" pitchFamily="34" charset="0"/>
                <a:cs typeface="Calibri" panose="020F0502020204030204" pitchFamily="34" charset="0"/>
              </a:rPr>
              <a:t>1: Medications. </a:t>
            </a:r>
            <a:endParaRPr lang="en-US" sz="2000" b="1" dirty="0"/>
          </a:p>
          <a:p>
            <a:pPr marL="0" indent="0">
              <a:buNone/>
            </a:pPr>
            <a:r>
              <a:rPr lang="en-US" sz="2000" dirty="0"/>
              <a:t>These drugs target memory, thinking, and behavior:</a:t>
            </a:r>
          </a:p>
          <a:p>
            <a:r>
              <a:rPr lang="en-US" sz="2000" b="1" dirty="0"/>
              <a:t>Cholinesterase Inhibitors</a:t>
            </a:r>
            <a:endParaRPr lang="en-US" sz="2000" dirty="0"/>
          </a:p>
          <a:p>
            <a:pPr lvl="1"/>
            <a:r>
              <a:rPr lang="en-US" sz="2000" dirty="0"/>
              <a:t>Examples: Donepezil (Aricept), </a:t>
            </a:r>
            <a:r>
              <a:rPr lang="en-US" sz="2000" dirty="0" err="1"/>
              <a:t>Rivastigmine</a:t>
            </a:r>
            <a:r>
              <a:rPr lang="en-US" sz="2000" dirty="0"/>
              <a:t> (Exelon), </a:t>
            </a:r>
            <a:r>
              <a:rPr lang="en-US" sz="2000" dirty="0" err="1"/>
              <a:t>Galantamine</a:t>
            </a:r>
            <a:r>
              <a:rPr lang="en-US" sz="2000" dirty="0"/>
              <a:t> (</a:t>
            </a:r>
            <a:r>
              <a:rPr lang="en-US" sz="2000" dirty="0" err="1"/>
              <a:t>Razadyne</a:t>
            </a:r>
            <a:r>
              <a:rPr lang="en-US" sz="2000" dirty="0"/>
              <a:t>).</a:t>
            </a:r>
          </a:p>
          <a:p>
            <a:pPr lvl="1"/>
            <a:r>
              <a:rPr lang="en-US" sz="2000" dirty="0"/>
              <a:t>How they help: Boost levels of acetylcholine, a chemical important for memory and learning.</a:t>
            </a:r>
          </a:p>
          <a:p>
            <a:r>
              <a:rPr lang="en-US" sz="2000" b="1" dirty="0" err="1"/>
              <a:t>Memantine</a:t>
            </a:r>
            <a:r>
              <a:rPr lang="en-US" sz="2000" b="1" dirty="0"/>
              <a:t> (Namenda):</a:t>
            </a:r>
            <a:endParaRPr lang="en-US" sz="2000" dirty="0"/>
          </a:p>
          <a:p>
            <a:pPr lvl="1"/>
            <a:r>
              <a:rPr lang="en-US" sz="2000" dirty="0"/>
              <a:t>Helps regulate glutamate, a chemical involved in learning and memory.</a:t>
            </a:r>
          </a:p>
          <a:p>
            <a:pPr lvl="1"/>
            <a:r>
              <a:rPr lang="en-US" sz="2000" dirty="0"/>
              <a:t>Often used for moderate to severe stages of Alzheimer’s.</a:t>
            </a:r>
          </a:p>
          <a:p>
            <a:pPr marL="0" indent="0">
              <a:buNone/>
            </a:pPr>
            <a:endParaRPr lang="en-CA" sz="1400" dirty="0"/>
          </a:p>
        </p:txBody>
      </p:sp>
      <p:pic>
        <p:nvPicPr>
          <p:cNvPr id="4" name="Picture 4" descr="RX Prescription Medicine Symbol Stock Illustration - Illustration of  paperwork, medicine: 70668105">
            <a:extLst>
              <a:ext uri="{FF2B5EF4-FFF2-40B4-BE49-F238E27FC236}">
                <a16:creationId xmlns="" xmlns:a16="http://schemas.microsoft.com/office/drawing/2014/main" id="{3039B167-1B5B-32B0-556D-2D85CBE8608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229600" y="1799771"/>
            <a:ext cx="3892534" cy="3715658"/>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 xmlns:a16="http://schemas.microsoft.com/office/drawing/2014/main" id="{151F052A-92C0-2104-C2D1-D18002DF4D8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9068984"/>
      </p:ext>
    </p:extLst>
  </p:cSld>
  <p:clrMapOvr>
    <a:masterClrMapping/>
  </p:clrMapOvr>
  <mc:AlternateContent xmlns:mc="http://schemas.openxmlformats.org/markup-compatibility/2006" xmlns:p14="http://schemas.microsoft.com/office/powerpoint/2010/main">
    <mc:Choice Requires="p14">
      <p:transition spd="slow" p14:dur="2000" advTm="24289"/>
    </mc:Choice>
    <mc:Fallback xmlns="">
      <p:transition spd="slow" advTm="24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16CD46-56E2-8F6F-9CA0-C23EF001008A}"/>
              </a:ext>
            </a:extLst>
          </p:cNvPr>
          <p:cNvSpPr>
            <a:spLocks noGrp="1"/>
          </p:cNvSpPr>
          <p:nvPr>
            <p:ph type="title"/>
          </p:nvPr>
        </p:nvSpPr>
        <p:spPr>
          <a:xfrm>
            <a:off x="761840" y="986971"/>
            <a:ext cx="4544762" cy="711201"/>
          </a:xfrm>
        </p:spPr>
        <p:txBody>
          <a:bodyPr anchor="t">
            <a:normAutofit/>
          </a:bodyPr>
          <a:lstStyle/>
          <a:p>
            <a:r>
              <a:rPr kumimoji="0" lang="en-US" sz="4000" b="1" i="0" u="none" strike="noStrike" kern="1200" cap="none" spc="0" normalizeH="0" baseline="0" noProof="0" dirty="0">
                <a:ln>
                  <a:noFill/>
                </a:ln>
                <a:solidFill>
                  <a:prstClr val="black"/>
                </a:solidFill>
                <a:effectLst/>
                <a:uLnTx/>
                <a:uFillTx/>
                <a:latin typeface="Aptos" panose="02110004020202020204"/>
                <a:ea typeface="+mj-ea"/>
                <a:cs typeface="+mj-cs"/>
              </a:rPr>
              <a:t>Treatments…</a:t>
            </a:r>
            <a:endParaRPr lang="en-CA" sz="3200" b="1" dirty="0">
              <a:latin typeface="+mn-lt"/>
            </a:endParaRPr>
          </a:p>
        </p:txBody>
      </p:sp>
      <p:cxnSp>
        <p:nvCxnSpPr>
          <p:cNvPr id="22" name="Straight Connector 21">
            <a:extLst>
              <a:ext uri="{FF2B5EF4-FFF2-40B4-BE49-F238E27FC236}">
                <a16:creationId xmlns="" xmlns:a16="http://schemas.microsoft.com/office/drawing/2014/main" id="{FC23E3B9-5ABF-58B3-E2B0-E9A5DAA9003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F4548B5E-1413-8A00-A3E6-249F0ED00A60}"/>
              </a:ext>
            </a:extLst>
          </p:cNvPr>
          <p:cNvSpPr>
            <a:spLocks noGrp="1"/>
          </p:cNvSpPr>
          <p:nvPr>
            <p:ph idx="1"/>
          </p:nvPr>
        </p:nvSpPr>
        <p:spPr>
          <a:xfrm>
            <a:off x="761840" y="1698171"/>
            <a:ext cx="6413846" cy="4455941"/>
          </a:xfrm>
        </p:spPr>
        <p:txBody>
          <a:bodyPr>
            <a:normAutofit/>
          </a:bodyPr>
          <a:lstStyle/>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lang="en-CA" sz="1800" b="1" dirty="0">
                <a:solidFill>
                  <a:srgbClr val="0070C0"/>
                </a:solidFill>
                <a:latin typeface="Aptos" panose="02110004020202020204"/>
                <a:ea typeface="Calibri" panose="020F0502020204030204" pitchFamily="34" charset="0"/>
                <a:cs typeface="Calibri" panose="020F0502020204030204" pitchFamily="34" charset="0"/>
              </a:rPr>
              <a:t>2</a:t>
            </a:r>
            <a:r>
              <a:rPr kumimoji="0" lang="en-CA" sz="1800" b="1" i="0" u="none" strike="noStrike" kern="1200" cap="none" spc="0" normalizeH="0" baseline="0" dirty="0">
                <a:ln>
                  <a:noFill/>
                </a:ln>
                <a:solidFill>
                  <a:srgbClr val="0070C0"/>
                </a:solidFill>
                <a:effectLst/>
                <a:uLnTx/>
                <a:uFillTx/>
                <a:ea typeface="Calibri" panose="020F0502020204030204" pitchFamily="34" charset="0"/>
                <a:cs typeface="Calibri" panose="020F0502020204030204" pitchFamily="34" charset="0"/>
              </a:rPr>
              <a:t>: </a:t>
            </a:r>
            <a:r>
              <a:rPr kumimoji="0" lang="en-US" sz="1800" b="1" i="0" u="none" strike="noStrike" kern="1200" cap="none" spc="0" normalizeH="0" baseline="0" noProof="0" dirty="0" err="1">
                <a:ln>
                  <a:noFill/>
                </a:ln>
                <a:solidFill>
                  <a:srgbClr val="0070C0"/>
                </a:solidFill>
                <a:effectLst/>
                <a:uLnTx/>
                <a:uFillTx/>
                <a:ea typeface="Calibri" panose="020F0502020204030204" pitchFamily="34" charset="0"/>
                <a:cs typeface="Calibri" panose="020F0502020204030204" pitchFamily="34" charset="0"/>
              </a:rPr>
              <a:t>Vagus</a:t>
            </a:r>
            <a:r>
              <a:rPr kumimoji="0" lang="en-US" sz="1800" b="1" i="0" u="none" strike="noStrike" kern="1200" cap="none" spc="0" normalizeH="0" baseline="0" noProof="0" dirty="0">
                <a:ln>
                  <a:noFill/>
                </a:ln>
                <a:solidFill>
                  <a:srgbClr val="0070C0"/>
                </a:solidFill>
                <a:effectLst/>
                <a:uLnTx/>
                <a:uFillTx/>
                <a:ea typeface="Calibri" panose="020F0502020204030204" pitchFamily="34" charset="0"/>
                <a:cs typeface="Calibri" panose="020F0502020204030204" pitchFamily="34" charset="0"/>
              </a:rPr>
              <a:t> Nerve Stimulator </a:t>
            </a:r>
            <a:endParaRPr kumimoji="0" lang="en-CA" sz="1800" b="1" i="0" u="none" strike="noStrike" kern="1200" cap="none" spc="0" normalizeH="0" baseline="0" noProof="0" dirty="0">
              <a:ln>
                <a:noFill/>
              </a:ln>
              <a:solidFill>
                <a:srgbClr val="156082"/>
              </a:solidFill>
              <a:effectLst/>
              <a:uLnTx/>
              <a:uFillTx/>
              <a:ea typeface="Calibri" panose="020F0502020204030204" pitchFamily="34" charset="0"/>
              <a:cs typeface="Arial" panose="020B0604020202020204" pitchFamily="34" charset="0"/>
            </a:endParaRPr>
          </a:p>
          <a:p>
            <a:pPr marR="0" lvl="0" algn="l" defTabSz="914400" rtl="0" eaLnBrk="1" fontAlgn="base" latinLnBrk="0" hangingPunct="1">
              <a:lnSpc>
                <a:spcPct val="90000"/>
              </a:lnSpc>
              <a:spcBef>
                <a:spcPts val="1000"/>
              </a:spcBef>
              <a:spcAft>
                <a:spcPts val="800"/>
              </a:spcAft>
              <a:buClrTx/>
              <a:buSzTx/>
              <a:buFont typeface="Wingdings" panose="05000000000000000000" pitchFamily="2" charset="2"/>
              <a:buChar char="q"/>
              <a:tabLst/>
              <a:defRPr/>
            </a:pPr>
            <a:r>
              <a:rPr kumimoji="0" lang="en-CA" sz="18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Let’s talk about </a:t>
            </a:r>
            <a:r>
              <a:rPr kumimoji="0" lang="en-CA" sz="1800" b="0" i="0" u="none" strike="noStrike" kern="1200" cap="none" spc="0" normalizeH="0" baseline="0" noProof="0" dirty="0" err="1">
                <a:ln>
                  <a:noFill/>
                </a:ln>
                <a:solidFill>
                  <a:prstClr val="black"/>
                </a:solidFill>
                <a:effectLst/>
                <a:uLnTx/>
                <a:uFillTx/>
                <a:ea typeface="Times New Roman" panose="02020603050405020304" pitchFamily="18" charset="0"/>
                <a:cs typeface="Calibri" panose="020F0502020204030204" pitchFamily="34" charset="0"/>
              </a:rPr>
              <a:t>Vagus</a:t>
            </a:r>
            <a:r>
              <a:rPr kumimoji="0" lang="en-CA" sz="18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Nerves first. There is one </a:t>
            </a:r>
            <a:r>
              <a:rPr kumimoji="0" lang="en-CA" sz="1800" b="0" i="0" u="none" strike="noStrike" kern="1200" cap="none" spc="0" normalizeH="0" baseline="0" noProof="0" dirty="0" err="1">
                <a:ln>
                  <a:noFill/>
                </a:ln>
                <a:solidFill>
                  <a:prstClr val="black"/>
                </a:solidFill>
                <a:effectLst/>
                <a:uLnTx/>
                <a:uFillTx/>
                <a:ea typeface="Times New Roman" panose="02020603050405020304" pitchFamily="18" charset="0"/>
                <a:cs typeface="Calibri" panose="020F0502020204030204" pitchFamily="34" charset="0"/>
              </a:rPr>
              <a:t>vagus</a:t>
            </a:r>
            <a:r>
              <a:rPr kumimoji="0" lang="en-CA" sz="18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nerve on each side of the body. </a:t>
            </a:r>
            <a:endParaRPr kumimoji="0" lang="en-CA" sz="18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R="0" lvl="0" algn="l" defTabSz="914400" rtl="0" eaLnBrk="1" fontAlgn="base" latinLnBrk="0" hangingPunct="1">
              <a:lnSpc>
                <a:spcPct val="90000"/>
              </a:lnSpc>
              <a:spcBef>
                <a:spcPts val="1000"/>
              </a:spcBef>
              <a:spcAft>
                <a:spcPts val="800"/>
              </a:spcAft>
              <a:buClrTx/>
              <a:buSzTx/>
              <a:buFont typeface="Wingdings" panose="05000000000000000000" pitchFamily="2" charset="2"/>
              <a:buChar char="q"/>
              <a:tabLst/>
              <a:defRPr/>
            </a:pPr>
            <a:r>
              <a:rPr kumimoji="0" lang="en-CA" sz="18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The </a:t>
            </a:r>
            <a:r>
              <a:rPr kumimoji="0" lang="en-CA" sz="1800" b="0" i="0" u="none" strike="noStrike" kern="1200" cap="none" spc="0" normalizeH="0" baseline="0" noProof="0" dirty="0" err="1">
                <a:ln>
                  <a:noFill/>
                </a:ln>
                <a:solidFill>
                  <a:prstClr val="black"/>
                </a:solidFill>
                <a:effectLst/>
                <a:uLnTx/>
                <a:uFillTx/>
                <a:ea typeface="Times New Roman" panose="02020603050405020304" pitchFamily="18" charset="0"/>
                <a:cs typeface="Calibri" panose="020F0502020204030204" pitchFamily="34" charset="0"/>
              </a:rPr>
              <a:t>vagus</a:t>
            </a:r>
            <a:r>
              <a:rPr kumimoji="0" lang="en-CA" sz="18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nerve runs from the lower part of the brain which goes to the neck to the chest and stomach. </a:t>
            </a:r>
            <a:endParaRPr kumimoji="0" lang="en-CA" sz="18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R="0" lvl="0" algn="l" defTabSz="914400" rtl="0" eaLnBrk="1" fontAlgn="base" latinLnBrk="0" hangingPunct="1">
              <a:lnSpc>
                <a:spcPct val="90000"/>
              </a:lnSpc>
              <a:spcBef>
                <a:spcPts val="1000"/>
              </a:spcBef>
              <a:spcAft>
                <a:spcPts val="800"/>
              </a:spcAft>
              <a:buClrTx/>
              <a:buSzTx/>
              <a:buFont typeface="Wingdings" panose="05000000000000000000" pitchFamily="2" charset="2"/>
              <a:buChar char="q"/>
              <a:tabLst/>
              <a:defRPr/>
            </a:pPr>
            <a:r>
              <a:rPr kumimoji="0" lang="en-CA" sz="18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It regulates our Heart Rate, Blood </a:t>
            </a:r>
            <a:r>
              <a:rPr lang="en-CA" sz="1800" dirty="0">
                <a:solidFill>
                  <a:prstClr val="black"/>
                </a:solidFill>
                <a:ea typeface="Times New Roman" panose="02020603050405020304" pitchFamily="18" charset="0"/>
                <a:cs typeface="Calibri" panose="020F0502020204030204" pitchFamily="34" charset="0"/>
              </a:rPr>
              <a:t>P</a:t>
            </a:r>
            <a:r>
              <a:rPr kumimoji="0" lang="en-CA" sz="1800" b="0" i="0" u="none" strike="noStrike" kern="1200" cap="none" spc="0" normalizeH="0" baseline="0" noProof="0" dirty="0" err="1">
                <a:ln>
                  <a:noFill/>
                </a:ln>
                <a:solidFill>
                  <a:prstClr val="black"/>
                </a:solidFill>
                <a:effectLst/>
                <a:uLnTx/>
                <a:uFillTx/>
                <a:ea typeface="Times New Roman" panose="02020603050405020304" pitchFamily="18" charset="0"/>
                <a:cs typeface="Calibri" panose="020F0502020204030204" pitchFamily="34" charset="0"/>
              </a:rPr>
              <a:t>ressure</a:t>
            </a:r>
            <a:r>
              <a:rPr kumimoji="0" lang="en-CA" sz="18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and Breathing by sending Signals between your Brain, Heart and Lungs. </a:t>
            </a:r>
            <a:endParaRPr kumimoji="0" lang="en-CA" sz="18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R="0" lvl="0" algn="l" defTabSz="914400" rtl="0" eaLnBrk="1" fontAlgn="base" latinLnBrk="0" hangingPunct="1">
              <a:lnSpc>
                <a:spcPct val="90000"/>
              </a:lnSpc>
              <a:spcBef>
                <a:spcPts val="1000"/>
              </a:spcBef>
              <a:spcAft>
                <a:spcPts val="800"/>
              </a:spcAft>
              <a:buClrTx/>
              <a:buSzTx/>
              <a:buFont typeface="Wingdings" panose="05000000000000000000" pitchFamily="2" charset="2"/>
              <a:buChar char="q"/>
              <a:tabLst/>
              <a:defRPr/>
            </a:pPr>
            <a:r>
              <a:rPr kumimoji="0" lang="en-CA" sz="18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It can also affect your Mood, Memory and Cognition by sending Electrical </a:t>
            </a:r>
            <a:r>
              <a:rPr lang="en-CA" sz="1800" dirty="0">
                <a:solidFill>
                  <a:prstClr val="black"/>
                </a:solidFill>
                <a:ea typeface="Times New Roman" panose="02020603050405020304" pitchFamily="18" charset="0"/>
                <a:cs typeface="Calibri" panose="020F0502020204030204" pitchFamily="34" charset="0"/>
              </a:rPr>
              <a:t>S</a:t>
            </a:r>
            <a:r>
              <a:rPr kumimoji="0" lang="en-CA" sz="1800" b="0" i="0" u="none" strike="noStrike" kern="1200" cap="none" spc="0" normalizeH="0" baseline="0" noProof="0" dirty="0" err="1">
                <a:ln>
                  <a:noFill/>
                </a:ln>
                <a:solidFill>
                  <a:prstClr val="black"/>
                </a:solidFill>
                <a:effectLst/>
                <a:uLnTx/>
                <a:uFillTx/>
                <a:ea typeface="Times New Roman" panose="02020603050405020304" pitchFamily="18" charset="0"/>
                <a:cs typeface="Calibri" panose="020F0502020204030204" pitchFamily="34" charset="0"/>
              </a:rPr>
              <a:t>ignals</a:t>
            </a:r>
            <a:r>
              <a:rPr kumimoji="0" lang="en-CA" sz="1800" b="0" i="0" u="none" strike="noStrike" kern="1200" cap="none" spc="0" normalizeH="0" baseline="0" noProof="0" dirty="0">
                <a:ln>
                  <a:noFill/>
                </a:ln>
                <a:solidFill>
                  <a:prstClr val="black"/>
                </a:solidFill>
                <a:effectLst/>
                <a:uLnTx/>
                <a:uFillTx/>
                <a:ea typeface="Times New Roman" panose="02020603050405020304" pitchFamily="18" charset="0"/>
                <a:cs typeface="Calibri" panose="020F0502020204030204" pitchFamily="34" charset="0"/>
              </a:rPr>
              <a:t> between Brain and Limbic System.</a:t>
            </a:r>
            <a:endParaRPr lang="en-CA" sz="1300" dirty="0"/>
          </a:p>
        </p:txBody>
      </p:sp>
      <p:pic>
        <p:nvPicPr>
          <p:cNvPr id="4" name="Picture 3" descr="Vagus nerve stimulation pulse generator">
            <a:extLst>
              <a:ext uri="{FF2B5EF4-FFF2-40B4-BE49-F238E27FC236}">
                <a16:creationId xmlns="" xmlns:a16="http://schemas.microsoft.com/office/drawing/2014/main" id="{79E3684C-5022-318B-DE76-AB839B805428}"/>
              </a:ext>
            </a:extLst>
          </p:cNvPr>
          <p:cNvPicPr>
            <a:picLocks noChangeAspect="1"/>
          </p:cNvPicPr>
          <p:nvPr/>
        </p:nvPicPr>
        <p:blipFill rotWithShape="1">
          <a:blip r:embed="rId4">
            <a:extLst>
              <a:ext uri="{28A0092B-C50C-407E-A947-70E740481C1C}">
                <a14:useLocalDpi xmlns:a14="http://schemas.microsoft.com/office/drawing/2010/main" val="0"/>
              </a:ext>
            </a:extLst>
          </a:blip>
          <a:srcRect l="15392" r="9035"/>
          <a:stretch/>
        </p:blipFill>
        <p:spPr bwMode="auto">
          <a:xfrm>
            <a:off x="7175686" y="-2"/>
            <a:ext cx="4817277" cy="6139653"/>
          </a:xfrm>
          <a:prstGeom prst="rect">
            <a:avLst/>
          </a:prstGeom>
          <a:noFill/>
        </p:spPr>
      </p:pic>
      <p:sp>
        <p:nvSpPr>
          <p:cNvPr id="5" name="TextBox 4">
            <a:extLst>
              <a:ext uri="{FF2B5EF4-FFF2-40B4-BE49-F238E27FC236}">
                <a16:creationId xmlns="" xmlns:a16="http://schemas.microsoft.com/office/drawing/2014/main" id="{E506A842-5F64-BD45-F0B6-FAABAD4264A8}"/>
              </a:ext>
            </a:extLst>
          </p:cNvPr>
          <p:cNvSpPr txBox="1"/>
          <p:nvPr/>
        </p:nvSpPr>
        <p:spPr>
          <a:xfrm>
            <a:off x="8040914" y="6139653"/>
            <a:ext cx="3686629" cy="923330"/>
          </a:xfrm>
          <a:prstGeom prst="rect">
            <a:avLst/>
          </a:prstGeom>
          <a:noFill/>
        </p:spPr>
        <p:txBody>
          <a:bodyPr wrap="square" rtlCol="0">
            <a:spAutoFit/>
          </a:bodyPr>
          <a:lstStyle/>
          <a:p>
            <a:r>
              <a:rPr lang="en-CA" dirty="0"/>
              <a:t>(</a:t>
            </a:r>
            <a:r>
              <a:rPr lang="en-CA" dirty="0">
                <a:hlinkClick r:id="rId5"/>
              </a:rPr>
              <a:t>www.mayoclinic.orgvagus-nerve-stimulation/about/).1</a:t>
            </a:r>
            <a:endParaRPr lang="en-CA" dirty="0"/>
          </a:p>
          <a:p>
            <a:endParaRPr lang="en-CA" dirty="0"/>
          </a:p>
        </p:txBody>
      </p:sp>
      <p:pic>
        <p:nvPicPr>
          <p:cNvPr id="6" name="Audio 5">
            <a:hlinkClick r:id="" action="ppaction://media"/>
            <a:extLst>
              <a:ext uri="{FF2B5EF4-FFF2-40B4-BE49-F238E27FC236}">
                <a16:creationId xmlns="" xmlns:a16="http://schemas.microsoft.com/office/drawing/2014/main" id="{203B22F6-D42F-4830-D1D6-4F05F3C31B3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3505346"/>
      </p:ext>
    </p:extLst>
  </p:cSld>
  <p:clrMapOvr>
    <a:masterClrMapping/>
  </p:clrMapOvr>
  <mc:AlternateContent xmlns:mc="http://schemas.openxmlformats.org/markup-compatibility/2006" xmlns:p14="http://schemas.microsoft.com/office/powerpoint/2010/main">
    <mc:Choice Requires="p14">
      <p:transition spd="slow" p14:dur="2000" advTm="17585"/>
    </mc:Choice>
    <mc:Fallback xmlns="">
      <p:transition spd="slow" advTm="17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mple being pipetted into a petri dish">
            <a:extLst>
              <a:ext uri="{FF2B5EF4-FFF2-40B4-BE49-F238E27FC236}">
                <a16:creationId xmlns="" xmlns:a16="http://schemas.microsoft.com/office/drawing/2014/main" id="{9013106E-3B11-C44E-0C11-BC33B0F357BA}"/>
              </a:ext>
            </a:extLst>
          </p:cNvPr>
          <p:cNvPicPr>
            <a:picLocks noChangeAspect="1"/>
          </p:cNvPicPr>
          <p:nvPr/>
        </p:nvPicPr>
        <p:blipFill rotWithShape="1">
          <a:blip r:embed="rId6">
            <a:alphaModFix/>
          </a:blip>
          <a:srcRect t="17929" b="6820"/>
          <a:stretch/>
        </p:blipFill>
        <p:spPr>
          <a:xfrm>
            <a:off x="20" y="10"/>
            <a:ext cx="12191979" cy="6857990"/>
          </a:xfrm>
          <a:prstGeom prst="rect">
            <a:avLst/>
          </a:prstGeom>
        </p:spPr>
      </p:pic>
      <p:sp>
        <p:nvSpPr>
          <p:cNvPr id="9" name="Rectangle 8">
            <a:extLst>
              <a:ext uri="{FF2B5EF4-FFF2-40B4-BE49-F238E27FC236}">
                <a16:creationId xmlns="" xmlns:a16="http://schemas.microsoft.com/office/drawing/2014/main" id="{EB0222B5-B739-82A9-5CCC-C5585AE12A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4344663" y="-4344657"/>
            <a:ext cx="3512260" cy="12201589"/>
          </a:xfrm>
          <a:prstGeom prst="rect">
            <a:avLst/>
          </a:prstGeom>
          <a:gradFill flip="none" rotWithShape="1">
            <a:gsLst>
              <a:gs pos="10000">
                <a:srgbClr val="000000">
                  <a:alpha val="0"/>
                </a:srgbClr>
              </a:gs>
              <a:gs pos="66000">
                <a:srgbClr val="000000">
                  <a:alpha val="46000"/>
                </a:srgbClr>
              </a:gs>
              <a:gs pos="100000">
                <a:srgbClr val="000000">
                  <a:alpha val="60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 xmlns:a16="http://schemas.microsoft.com/office/drawing/2014/main" id="{D40DAB82-B2E1-5799-9E1B-49D98CB324B6}"/>
              </a:ext>
            </a:extLst>
          </p:cNvPr>
          <p:cNvSpPr>
            <a:spLocks noGrp="1"/>
          </p:cNvSpPr>
          <p:nvPr>
            <p:ph type="ctrTitle"/>
          </p:nvPr>
        </p:nvSpPr>
        <p:spPr>
          <a:xfrm>
            <a:off x="116114" y="871146"/>
            <a:ext cx="5196115" cy="1509197"/>
          </a:xfrm>
        </p:spPr>
        <p:txBody>
          <a:bodyPr anchor="t">
            <a:normAutofit fontScale="90000"/>
          </a:bodyPr>
          <a:lstStyle/>
          <a:p>
            <a:pPr algn="l"/>
            <a:r>
              <a:rPr lang="en-US" sz="4400" b="1" dirty="0">
                <a:solidFill>
                  <a:schemeClr val="accent2">
                    <a:lumMod val="60000"/>
                    <a:lumOff val="40000"/>
                  </a:schemeClr>
                </a:solidFill>
                <a:latin typeface="+mn-lt"/>
              </a:rPr>
              <a:t>Alzheimer’s Disease and Advanced Research Therapy</a:t>
            </a:r>
            <a:endParaRPr lang="en-CA" sz="4400" b="1" dirty="0">
              <a:solidFill>
                <a:schemeClr val="accent2">
                  <a:lumMod val="60000"/>
                  <a:lumOff val="40000"/>
                </a:schemeClr>
              </a:solidFill>
              <a:latin typeface="+mn-lt"/>
            </a:endParaRPr>
          </a:p>
        </p:txBody>
      </p:sp>
      <p:sp>
        <p:nvSpPr>
          <p:cNvPr id="11" name="Rectangle 10">
            <a:extLst>
              <a:ext uri="{FF2B5EF4-FFF2-40B4-BE49-F238E27FC236}">
                <a16:creationId xmlns="" xmlns:a16="http://schemas.microsoft.com/office/drawing/2014/main" id="{5BE23E75-E7E9-4D9F-6D25-5512363F8621}"/>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4878570" y="-449383"/>
            <a:ext cx="2425271" cy="12201588"/>
          </a:xfrm>
          <a:prstGeom prst="rect">
            <a:avLst/>
          </a:prstGeom>
          <a:gradFill flip="none" rotWithShape="1">
            <a:gsLst>
              <a:gs pos="10000">
                <a:srgbClr val="000000">
                  <a:alpha val="0"/>
                </a:srgbClr>
              </a:gs>
              <a:gs pos="66000">
                <a:srgbClr val="000000">
                  <a:alpha val="35000"/>
                </a:srgbClr>
              </a:gs>
              <a:gs pos="100000">
                <a:srgbClr val="000000">
                  <a:alpha val="4500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Subtitle 2">
            <a:extLst>
              <a:ext uri="{FF2B5EF4-FFF2-40B4-BE49-F238E27FC236}">
                <a16:creationId xmlns="" xmlns:a16="http://schemas.microsoft.com/office/drawing/2014/main" id="{193BDA38-E43A-09F8-2D5D-DE84B6C793A7}"/>
              </a:ext>
            </a:extLst>
          </p:cNvPr>
          <p:cNvSpPr>
            <a:spLocks noGrp="1"/>
          </p:cNvSpPr>
          <p:nvPr>
            <p:ph type="subTitle" idx="1"/>
          </p:nvPr>
        </p:nvSpPr>
        <p:spPr>
          <a:xfrm>
            <a:off x="232228" y="4383405"/>
            <a:ext cx="6901303" cy="1306195"/>
          </a:xfrm>
        </p:spPr>
        <p:txBody>
          <a:bodyPr anchor="b">
            <a:normAutofit fontScale="92500" lnSpcReduction="20000"/>
          </a:bodyPr>
          <a:lstStyle/>
          <a:p>
            <a:pPr algn="l"/>
            <a:r>
              <a:rPr lang="en-US" sz="3200" b="1" dirty="0">
                <a:solidFill>
                  <a:schemeClr val="bg1"/>
                </a:solidFill>
              </a:rPr>
              <a:t>Presented by: </a:t>
            </a:r>
          </a:p>
          <a:p>
            <a:pPr algn="l"/>
            <a:r>
              <a:rPr lang="en-US" sz="3000" b="1" dirty="0">
                <a:solidFill>
                  <a:srgbClr val="FFC000"/>
                </a:solidFill>
              </a:rPr>
              <a:t>Muhammad Usman Mirza</a:t>
            </a:r>
          </a:p>
          <a:p>
            <a:pPr algn="l"/>
            <a:r>
              <a:rPr lang="en-US" sz="3000" b="1" dirty="0">
                <a:solidFill>
                  <a:srgbClr val="FFC000"/>
                </a:solidFill>
              </a:rPr>
              <a:t>Grade. 8B</a:t>
            </a:r>
            <a:endParaRPr lang="en-CA" sz="3000" b="1" dirty="0">
              <a:solidFill>
                <a:srgbClr val="FFC000"/>
              </a:solidFill>
            </a:endParaRPr>
          </a:p>
        </p:txBody>
      </p:sp>
      <p:cxnSp>
        <p:nvCxnSpPr>
          <p:cNvPr id="16" name="Straight Connector 15">
            <a:extLst>
              <a:ext uri="{FF2B5EF4-FFF2-40B4-BE49-F238E27FC236}">
                <a16:creationId xmlns="" xmlns:a16="http://schemas.microsoft.com/office/drawing/2014/main" id="{61B115DB-65EB-3FC3-7284-CFDF4ADC60B6}"/>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6" name="Audio 25">
            <a:hlinkClick r:id="" action="ppaction://media"/>
            <a:extLst>
              <a:ext uri="{FF2B5EF4-FFF2-40B4-BE49-F238E27FC236}">
                <a16:creationId xmlns="" xmlns:a16="http://schemas.microsoft.com/office/drawing/2014/main" id="{451D0F1E-A13C-98A8-0085-FDDA08318851}"/>
              </a:ext>
            </a:extLst>
          </p:cNvPr>
          <p:cNvPicPr>
            <a:picLocks noChangeAspect="1"/>
          </p:cNvPicPr>
          <p:nvPr>
            <a:audioFile r:link="rId3"/>
            <p:extLst>
              <p:ext uri="{DAA4B4D4-6D71-4841-9C94-3DE7FCFB9230}">
                <p14:media xmlns:p14="http://schemas.microsoft.com/office/powerpoint/2010/main" r:embed="rId2"/>
              </p:ext>
            </p:extLst>
          </p:nvPr>
        </p:nvPicPr>
        <p:blipFill>
          <a:blip r:embed="rId7"/>
          <a:srcRect l="-161075" t="-161075" r="-161075" b="-161075"/>
          <a:stretch>
            <a:fillRect/>
          </a:stretch>
        </p:blipFill>
        <p:spPr>
          <a:xfrm>
            <a:off x="10052304" y="4718304"/>
            <a:ext cx="2057400" cy="2057400"/>
          </a:xfrm>
          <a:prstGeom prst="ellipse">
            <a:avLst/>
          </a:prstGeom>
        </p:spPr>
      </p:pic>
    </p:spTree>
    <p:custDataLst>
      <p:tags r:id="rId1"/>
    </p:custDataLst>
    <p:extLst>
      <p:ext uri="{BB962C8B-B14F-4D97-AF65-F5344CB8AC3E}">
        <p14:creationId xmlns:p14="http://schemas.microsoft.com/office/powerpoint/2010/main" val="3154978653"/>
      </p:ext>
    </p:extLst>
  </p:cSld>
  <p:clrMapOvr>
    <a:masterClrMapping/>
  </p:clrMapOvr>
  <mc:AlternateContent xmlns:mc="http://schemas.openxmlformats.org/markup-compatibility/2006" xmlns:p14="http://schemas.microsoft.com/office/powerpoint/2010/main">
    <mc:Choice Requires="p14">
      <p:transition spd="slow" p14:dur="2000" advTm="9781"/>
    </mc:Choice>
    <mc:Fallback xmlns="">
      <p:transition spd="slow" advTm="9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par>
                                <p:cTn id="7" presetID="10" presetClass="entr" presetSubtype="0" fill="hold" grpId="0" nodeType="withEffect">
                                  <p:stCondLst>
                                    <p:cond delay="1000"/>
                                  </p:stCondLst>
                                  <p:iterate>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700"/>
                                        <p:tgtEl>
                                          <p:spTgt spid="2"/>
                                        </p:tgtEl>
                                      </p:cBhvr>
                                    </p:animEffect>
                                  </p:childTnLst>
                                </p:cTn>
                              </p:par>
                              <p:par>
                                <p:cTn id="10" presetID="10" presetClass="entr" presetSubtype="0" fill="hold" grpId="0" nodeType="withEffect">
                                  <p:stCondLst>
                                    <p:cond delay="1500"/>
                                  </p:stCondLst>
                                  <p:iterate>
                                    <p:tmPct val="10000"/>
                                  </p:iterate>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700"/>
                                        <p:tgtEl>
                                          <p:spTgt spid="3">
                                            <p:txEl>
                                              <p:pRg st="0" end="0"/>
                                            </p:txEl>
                                          </p:spTgt>
                                        </p:tgtEl>
                                      </p:cBhvr>
                                    </p:animEffect>
                                  </p:childTnLst>
                                </p:cTn>
                              </p:par>
                              <p:par>
                                <p:cTn id="13" presetID="10" presetClass="entr" presetSubtype="0" fill="hold" grpId="0" nodeType="withEffect">
                                  <p:stCondLst>
                                    <p:cond delay="1500"/>
                                  </p:stCondLst>
                                  <p:iterate>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7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1500"/>
                                  </p:stCondLst>
                                  <p:iterate>
                                    <p:tmPct val="10000"/>
                                  </p:iterate>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7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6"/>
                </p:tgtEl>
              </p:cMediaNode>
            </p:audio>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16CD46-56E2-8F6F-9CA0-C23EF001008A}"/>
              </a:ext>
            </a:extLst>
          </p:cNvPr>
          <p:cNvSpPr>
            <a:spLocks noGrp="1"/>
          </p:cNvSpPr>
          <p:nvPr>
            <p:ph type="title"/>
          </p:nvPr>
        </p:nvSpPr>
        <p:spPr>
          <a:xfrm>
            <a:off x="761840" y="986971"/>
            <a:ext cx="4544762" cy="711201"/>
          </a:xfrm>
        </p:spPr>
        <p:txBody>
          <a:bodyPr anchor="t">
            <a:normAutofit/>
          </a:bodyPr>
          <a:lstStyle/>
          <a:p>
            <a:r>
              <a:rPr lang="en-US" sz="3200" b="1" dirty="0">
                <a:latin typeface="+mn-lt"/>
              </a:rPr>
              <a:t>Treatments…</a:t>
            </a:r>
            <a:endParaRPr lang="en-CA" sz="3200" b="1" dirty="0">
              <a:latin typeface="+mn-lt"/>
            </a:endParaRPr>
          </a:p>
        </p:txBody>
      </p:sp>
      <p:cxnSp>
        <p:nvCxnSpPr>
          <p:cNvPr id="22" name="Straight Connector 21">
            <a:extLst>
              <a:ext uri="{FF2B5EF4-FFF2-40B4-BE49-F238E27FC236}">
                <a16:creationId xmlns="" xmlns:a16="http://schemas.microsoft.com/office/drawing/2014/main" id="{FC23E3B9-5ABF-58B3-E2B0-E9A5DAA9003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F4548B5E-1413-8A00-A3E6-249F0ED00A60}"/>
              </a:ext>
            </a:extLst>
          </p:cNvPr>
          <p:cNvSpPr>
            <a:spLocks noGrp="1"/>
          </p:cNvSpPr>
          <p:nvPr>
            <p:ph idx="1"/>
          </p:nvPr>
        </p:nvSpPr>
        <p:spPr>
          <a:xfrm>
            <a:off x="761839" y="1698171"/>
            <a:ext cx="7482275" cy="4455941"/>
          </a:xfrm>
        </p:spPr>
        <p:txBody>
          <a:bodyPr>
            <a:normAutofit fontScale="85000" lnSpcReduction="20000"/>
          </a:bodyPr>
          <a:lstStyle/>
          <a:p>
            <a:pPr marL="0" indent="0">
              <a:spcAft>
                <a:spcPts val="800"/>
              </a:spcAft>
              <a:buNone/>
            </a:pPr>
            <a:r>
              <a:rPr lang="en-US" sz="2000" b="1" dirty="0">
                <a:solidFill>
                  <a:srgbClr val="0070C0"/>
                </a:solidFill>
                <a:latin typeface="Aptos" panose="02110004020202020204"/>
                <a:ea typeface="Calibri" panose="020F0502020204030204" pitchFamily="34" charset="0"/>
                <a:cs typeface="Calibri" panose="020F0502020204030204" pitchFamily="34" charset="0"/>
              </a:rPr>
              <a:t>2</a:t>
            </a:r>
            <a:r>
              <a:rPr kumimoji="0" lang="en-US" sz="2000" b="1" i="0" u="none" strike="noStrike" kern="1200" cap="none" spc="0" normalizeH="0" baseline="0" noProof="0" dirty="0">
                <a:ln>
                  <a:noFill/>
                </a:ln>
                <a:solidFill>
                  <a:srgbClr val="0070C0"/>
                </a:solidFill>
                <a:effectLst/>
                <a:uLnTx/>
                <a:uFillTx/>
                <a:latin typeface="Aptos" panose="02110004020202020204"/>
                <a:ea typeface="Calibri" panose="020F0502020204030204" pitchFamily="34" charset="0"/>
                <a:cs typeface="Calibri" panose="020F0502020204030204" pitchFamily="34" charset="0"/>
              </a:rPr>
              <a:t> : Vagus Nerve Stimulator </a:t>
            </a:r>
            <a:endParaRPr lang="en-CA" sz="2000" b="1" dirty="0">
              <a:solidFill>
                <a:srgbClr val="0070C0"/>
              </a:solidFill>
              <a:effectLst/>
              <a:ea typeface="Calibri" panose="020F0502020204030204" pitchFamily="34" charset="0"/>
              <a:cs typeface="Arial" panose="020B0604020202020204" pitchFamily="34" charset="0"/>
            </a:endParaRPr>
          </a:p>
          <a:p>
            <a:pPr marL="0" indent="0">
              <a:buNone/>
            </a:pPr>
            <a:r>
              <a:rPr lang="en-US" sz="2000" dirty="0"/>
              <a:t>This is a experimental approach being studied for its potential to help with Alzheimer’s disease </a:t>
            </a:r>
            <a:r>
              <a:rPr lang="en-US" sz="2000" b="1" dirty="0"/>
              <a:t>and Depression, </a:t>
            </a:r>
          </a:p>
          <a:p>
            <a:pPr marL="0" indent="0">
              <a:buNone/>
            </a:pPr>
            <a:r>
              <a:rPr lang="en-US" sz="2000" dirty="0"/>
              <a:t>This Device </a:t>
            </a:r>
            <a:r>
              <a:rPr lang="en-US" sz="2000" b="1" dirty="0"/>
              <a:t>Stimulates the </a:t>
            </a:r>
            <a:r>
              <a:rPr lang="en-US" sz="2000" b="1" dirty="0" err="1"/>
              <a:t>Vagus</a:t>
            </a:r>
            <a:r>
              <a:rPr lang="en-US" sz="2000" b="1" dirty="0"/>
              <a:t> Nerve </a:t>
            </a:r>
            <a:r>
              <a:rPr lang="en-US" sz="2000" dirty="0"/>
              <a:t>with </a:t>
            </a:r>
            <a:r>
              <a:rPr lang="en-US" sz="2000" b="1" dirty="0"/>
              <a:t>Electrical Impulses. </a:t>
            </a:r>
          </a:p>
          <a:p>
            <a:pPr marL="0" indent="0">
              <a:buNone/>
            </a:pPr>
            <a:r>
              <a:rPr lang="en-US" sz="2000" dirty="0"/>
              <a:t>FDA-approved, </a:t>
            </a:r>
            <a:r>
              <a:rPr lang="en-US" sz="2000" b="1" dirty="0"/>
              <a:t>VNS:</a:t>
            </a:r>
            <a:r>
              <a:rPr lang="en-US" sz="2000" dirty="0"/>
              <a:t> Uses a device (like a small pacemaker) to send mild electrical signals to the </a:t>
            </a:r>
            <a:r>
              <a:rPr lang="en-US" sz="2000" dirty="0" err="1"/>
              <a:t>vagus</a:t>
            </a:r>
            <a:r>
              <a:rPr lang="en-US" sz="2000" dirty="0"/>
              <a:t> nerve, either through an implant or a non-invasive device. </a:t>
            </a:r>
          </a:p>
          <a:p>
            <a:pPr marL="0" indent="0">
              <a:buNone/>
            </a:pPr>
            <a:r>
              <a:rPr lang="en-US" sz="2400" b="1" dirty="0">
                <a:solidFill>
                  <a:srgbClr val="0070C0"/>
                </a:solidFill>
              </a:rPr>
              <a:t>Side-effects:  </a:t>
            </a:r>
          </a:p>
          <a:p>
            <a:pPr>
              <a:buFont typeface="Wingdings" panose="05000000000000000000" pitchFamily="2" charset="2"/>
              <a:buChar char="q"/>
            </a:pPr>
            <a:r>
              <a:rPr lang="en-US" sz="2000" b="1" dirty="0"/>
              <a:t>Voice changes</a:t>
            </a:r>
            <a:r>
              <a:rPr lang="en-US" sz="2000" dirty="0"/>
              <a:t>, </a:t>
            </a:r>
          </a:p>
          <a:p>
            <a:pPr>
              <a:buFont typeface="Wingdings" panose="05000000000000000000" pitchFamily="2" charset="2"/>
              <a:buChar char="q"/>
            </a:pPr>
            <a:r>
              <a:rPr lang="en-US" sz="2000" b="1" dirty="0"/>
              <a:t>Throat Pain</a:t>
            </a:r>
            <a:r>
              <a:rPr lang="en-US" sz="2000" dirty="0"/>
              <a:t>, </a:t>
            </a:r>
          </a:p>
          <a:p>
            <a:pPr>
              <a:buFont typeface="Wingdings" panose="05000000000000000000" pitchFamily="2" charset="2"/>
              <a:buChar char="q"/>
            </a:pPr>
            <a:r>
              <a:rPr lang="en-US" sz="2000" b="1" dirty="0"/>
              <a:t>Cough</a:t>
            </a:r>
            <a:r>
              <a:rPr lang="en-US" sz="2000" dirty="0"/>
              <a:t>, </a:t>
            </a:r>
          </a:p>
          <a:p>
            <a:pPr>
              <a:buFont typeface="Wingdings" panose="05000000000000000000" pitchFamily="2" charset="2"/>
              <a:buChar char="q"/>
            </a:pPr>
            <a:r>
              <a:rPr lang="en-US" sz="2000" b="1" dirty="0"/>
              <a:t>Headaches, </a:t>
            </a:r>
          </a:p>
          <a:p>
            <a:pPr>
              <a:buFont typeface="Wingdings" panose="05000000000000000000" pitchFamily="2" charset="2"/>
              <a:buChar char="q"/>
            </a:pPr>
            <a:r>
              <a:rPr lang="en-US" sz="2000" b="1" dirty="0"/>
              <a:t>Shortness of Breath</a:t>
            </a:r>
            <a:r>
              <a:rPr lang="en-US" sz="2000" dirty="0"/>
              <a:t>, </a:t>
            </a:r>
          </a:p>
          <a:p>
            <a:pPr>
              <a:buFont typeface="Wingdings" panose="05000000000000000000" pitchFamily="2" charset="2"/>
              <a:buChar char="q"/>
            </a:pPr>
            <a:r>
              <a:rPr lang="en-US" sz="2000" b="1" dirty="0"/>
              <a:t>Difficulty Swallowing</a:t>
            </a:r>
            <a:r>
              <a:rPr lang="en-US" sz="2000" dirty="0"/>
              <a:t>, </a:t>
            </a:r>
          </a:p>
          <a:p>
            <a:pPr>
              <a:buFont typeface="Wingdings" panose="05000000000000000000" pitchFamily="2" charset="2"/>
              <a:buChar char="q"/>
            </a:pPr>
            <a:r>
              <a:rPr lang="en-US" sz="2000" dirty="0"/>
              <a:t>and </a:t>
            </a:r>
            <a:r>
              <a:rPr lang="en-US" sz="2000" b="1" dirty="0"/>
              <a:t>Skin itching.</a:t>
            </a:r>
            <a:endParaRPr lang="en-CA" sz="2000" b="1" dirty="0"/>
          </a:p>
        </p:txBody>
      </p:sp>
      <p:pic>
        <p:nvPicPr>
          <p:cNvPr id="4" name="Picture 3" descr="Vagus nerve stimulation pulse generator">
            <a:extLst>
              <a:ext uri="{FF2B5EF4-FFF2-40B4-BE49-F238E27FC236}">
                <a16:creationId xmlns="" xmlns:a16="http://schemas.microsoft.com/office/drawing/2014/main" id="{79E3684C-5022-318B-DE76-AB839B805428}"/>
              </a:ext>
            </a:extLst>
          </p:cNvPr>
          <p:cNvPicPr>
            <a:picLocks noChangeAspect="1"/>
          </p:cNvPicPr>
          <p:nvPr/>
        </p:nvPicPr>
        <p:blipFill rotWithShape="1">
          <a:blip r:embed="rId4">
            <a:extLst>
              <a:ext uri="{28A0092B-C50C-407E-A947-70E740481C1C}">
                <a14:useLocalDpi xmlns:a14="http://schemas.microsoft.com/office/drawing/2010/main" val="0"/>
              </a:ext>
            </a:extLst>
          </a:blip>
          <a:srcRect l="15392" r="9035"/>
          <a:stretch/>
        </p:blipFill>
        <p:spPr bwMode="auto">
          <a:xfrm>
            <a:off x="7639981" y="101601"/>
            <a:ext cx="4544762" cy="6110288"/>
          </a:xfrm>
          <a:prstGeom prst="rect">
            <a:avLst/>
          </a:prstGeom>
          <a:noFill/>
        </p:spPr>
      </p:pic>
      <p:sp>
        <p:nvSpPr>
          <p:cNvPr id="6" name="TextBox 5">
            <a:extLst>
              <a:ext uri="{FF2B5EF4-FFF2-40B4-BE49-F238E27FC236}">
                <a16:creationId xmlns="" xmlns:a16="http://schemas.microsoft.com/office/drawing/2014/main" id="{BA07A20D-803E-C072-DBE7-546753D4EFB1}"/>
              </a:ext>
            </a:extLst>
          </p:cNvPr>
          <p:cNvSpPr txBox="1"/>
          <p:nvPr/>
        </p:nvSpPr>
        <p:spPr>
          <a:xfrm>
            <a:off x="8527142" y="6211889"/>
            <a:ext cx="2721429" cy="923330"/>
          </a:xfrm>
          <a:prstGeom prst="rect">
            <a:avLst/>
          </a:prstGeom>
          <a:noFill/>
        </p:spPr>
        <p:txBody>
          <a:bodyPr wrap="square">
            <a:spAutoFit/>
          </a:bodyPr>
          <a:lstStyle/>
          <a:p>
            <a:r>
              <a:rPr lang="en-CA" dirty="0"/>
              <a:t>(</a:t>
            </a:r>
            <a:r>
              <a:rPr lang="en-CA" dirty="0">
                <a:hlinkClick r:id="rId5"/>
              </a:rPr>
              <a:t>www.mayoclinic.org/vagus-nerve-stimulation)1</a:t>
            </a:r>
            <a:endParaRPr lang="en-CA" dirty="0"/>
          </a:p>
          <a:p>
            <a:endParaRPr lang="en-CA" dirty="0"/>
          </a:p>
        </p:txBody>
      </p:sp>
      <p:pic>
        <p:nvPicPr>
          <p:cNvPr id="5" name="Audio 4">
            <a:hlinkClick r:id="" action="ppaction://media"/>
            <a:extLst>
              <a:ext uri="{FF2B5EF4-FFF2-40B4-BE49-F238E27FC236}">
                <a16:creationId xmlns="" xmlns:a16="http://schemas.microsoft.com/office/drawing/2014/main" id="{C59489B9-FCF4-71B2-536F-E485E25BCA7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35216469"/>
      </p:ext>
    </p:extLst>
  </p:cSld>
  <p:clrMapOvr>
    <a:masterClrMapping/>
  </p:clrMapOvr>
  <mc:AlternateContent xmlns:mc="http://schemas.openxmlformats.org/markup-compatibility/2006" xmlns:p14="http://schemas.microsoft.com/office/powerpoint/2010/main">
    <mc:Choice Requires="p14">
      <p:transition spd="slow" p14:dur="2000" advTm="21970"/>
    </mc:Choice>
    <mc:Fallback xmlns="">
      <p:transition spd="slow" advTm="21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16CD46-56E2-8F6F-9CA0-C23EF001008A}"/>
              </a:ext>
            </a:extLst>
          </p:cNvPr>
          <p:cNvSpPr>
            <a:spLocks noGrp="1"/>
          </p:cNvSpPr>
          <p:nvPr>
            <p:ph type="title"/>
          </p:nvPr>
        </p:nvSpPr>
        <p:spPr>
          <a:xfrm>
            <a:off x="761840" y="986971"/>
            <a:ext cx="4544762" cy="711201"/>
          </a:xfrm>
        </p:spPr>
        <p:txBody>
          <a:bodyPr anchor="t">
            <a:normAutofit/>
          </a:bodyPr>
          <a:lstStyle/>
          <a:p>
            <a:r>
              <a:rPr lang="en-US" sz="3200" b="1" dirty="0">
                <a:latin typeface="+mn-lt"/>
              </a:rPr>
              <a:t>Treatments…</a:t>
            </a:r>
            <a:endParaRPr lang="en-CA" sz="3200" b="1" dirty="0">
              <a:latin typeface="+mn-lt"/>
            </a:endParaRPr>
          </a:p>
        </p:txBody>
      </p:sp>
      <p:cxnSp>
        <p:nvCxnSpPr>
          <p:cNvPr id="22" name="Straight Connector 21">
            <a:extLst>
              <a:ext uri="{FF2B5EF4-FFF2-40B4-BE49-F238E27FC236}">
                <a16:creationId xmlns="" xmlns:a16="http://schemas.microsoft.com/office/drawing/2014/main" id="{FC23E3B9-5ABF-58B3-E2B0-E9A5DAA9003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F4548B5E-1413-8A00-A3E6-249F0ED00A60}"/>
              </a:ext>
            </a:extLst>
          </p:cNvPr>
          <p:cNvSpPr>
            <a:spLocks noGrp="1"/>
          </p:cNvSpPr>
          <p:nvPr>
            <p:ph idx="1"/>
          </p:nvPr>
        </p:nvSpPr>
        <p:spPr>
          <a:xfrm>
            <a:off x="365232" y="1950368"/>
            <a:ext cx="6465225" cy="4455941"/>
          </a:xfrm>
        </p:spPr>
        <p:txBody>
          <a:bodyPr>
            <a:normAutofit/>
          </a:bodyPr>
          <a:lstStyle/>
          <a:p>
            <a:pPr marL="0" lvl="0" indent="0">
              <a:spcAft>
                <a:spcPts val="800"/>
              </a:spcAft>
              <a:buNone/>
              <a:defRPr/>
            </a:pPr>
            <a:r>
              <a:rPr lang="en-US" sz="2000" b="1" dirty="0">
                <a:solidFill>
                  <a:srgbClr val="0070C0"/>
                </a:solidFill>
                <a:ea typeface="Calibri" panose="020F0502020204030204" pitchFamily="34" charset="0"/>
                <a:cs typeface="Calibri" panose="020F0502020204030204" pitchFamily="34" charset="0"/>
              </a:rPr>
              <a:t>3 </a:t>
            </a:r>
            <a:r>
              <a:rPr lang="en-US" sz="2400" b="1" dirty="0">
                <a:solidFill>
                  <a:srgbClr val="0070C0"/>
                </a:solidFill>
                <a:ea typeface="Calibri" panose="020F0502020204030204" pitchFamily="34" charset="0"/>
                <a:cs typeface="Calibri" panose="020F0502020204030204" pitchFamily="34" charset="0"/>
              </a:rPr>
              <a:t>: Antiepileptic Drugs. </a:t>
            </a:r>
            <a:r>
              <a:rPr lang="en-US" sz="2000" dirty="0">
                <a:solidFill>
                  <a:prstClr val="black"/>
                </a:solidFill>
                <a:ea typeface="Calibri" panose="020F0502020204030204" pitchFamily="34" charset="0"/>
                <a:cs typeface="Calibri" panose="020F0502020204030204" pitchFamily="34" charset="0"/>
              </a:rPr>
              <a:t>These drugs help to reduce </a:t>
            </a:r>
            <a:r>
              <a:rPr lang="en-US" sz="2000" dirty="0" smtClean="0">
                <a:solidFill>
                  <a:prstClr val="black"/>
                </a:solidFill>
                <a:ea typeface="Calibri" panose="020F0502020204030204" pitchFamily="34" charset="0"/>
                <a:cs typeface="Calibri" panose="020F0502020204030204" pitchFamily="34" charset="0"/>
              </a:rPr>
              <a:t>some. </a:t>
            </a:r>
            <a:r>
              <a:rPr lang="en-US" sz="2000" dirty="0">
                <a:solidFill>
                  <a:prstClr val="black"/>
                </a:solidFill>
                <a:ea typeface="Calibri" panose="020F0502020204030204" pitchFamily="34" charset="0"/>
                <a:cs typeface="Calibri" panose="020F0502020204030204" pitchFamily="34" charset="0"/>
              </a:rPr>
              <a:t>There are around </a:t>
            </a:r>
            <a:r>
              <a:rPr lang="en-US" sz="2000" b="1" dirty="0">
                <a:solidFill>
                  <a:prstClr val="black"/>
                </a:solidFill>
                <a:ea typeface="Calibri" panose="020F0502020204030204" pitchFamily="34" charset="0"/>
                <a:cs typeface="Calibri" panose="020F0502020204030204" pitchFamily="34" charset="0"/>
              </a:rPr>
              <a:t>30 approved drugs </a:t>
            </a:r>
            <a:r>
              <a:rPr lang="en-US" sz="2000" dirty="0">
                <a:solidFill>
                  <a:prstClr val="black"/>
                </a:solidFill>
                <a:ea typeface="Calibri" panose="020F0502020204030204" pitchFamily="34" charset="0"/>
                <a:cs typeface="Calibri" panose="020F0502020204030204" pitchFamily="34" charset="0"/>
              </a:rPr>
              <a:t>for the treatment of Alzheimer’s.</a:t>
            </a:r>
            <a:endParaRPr lang="en-CA" sz="2000" dirty="0">
              <a:solidFill>
                <a:prstClr val="black"/>
              </a:solidFill>
              <a:ea typeface="Calibri" panose="020F0502020204030204" pitchFamily="34" charset="0"/>
              <a:cs typeface="Arial" panose="020B0604020202020204" pitchFamily="34" charset="0"/>
            </a:endParaRPr>
          </a:p>
          <a:p>
            <a:pPr marL="0" lvl="0" indent="0">
              <a:spcAft>
                <a:spcPts val="800"/>
              </a:spcAft>
              <a:buNone/>
              <a:defRPr/>
            </a:pPr>
            <a:endParaRPr lang="en-CA" sz="2400" b="1" dirty="0">
              <a:solidFill>
                <a:srgbClr val="0070C0"/>
              </a:solidFill>
              <a:ea typeface="Times New Roman" panose="02020603050405020304" pitchFamily="18" charset="0"/>
              <a:cs typeface="Calibri" panose="020F0502020204030204" pitchFamily="34" charset="0"/>
            </a:endParaRPr>
          </a:p>
          <a:p>
            <a:pPr marL="0" lvl="0" indent="0">
              <a:spcAft>
                <a:spcPts val="800"/>
              </a:spcAft>
              <a:buNone/>
              <a:defRPr/>
            </a:pPr>
            <a:r>
              <a:rPr lang="en-CA" sz="2400" b="1" dirty="0">
                <a:solidFill>
                  <a:srgbClr val="0070C0"/>
                </a:solidFill>
                <a:ea typeface="Times New Roman" panose="02020603050405020304" pitchFamily="18" charset="0"/>
                <a:cs typeface="Calibri" panose="020F0502020204030204" pitchFamily="34" charset="0"/>
              </a:rPr>
              <a:t>4: </a:t>
            </a:r>
            <a:r>
              <a:rPr lang="en-CA" sz="2400" b="1" dirty="0" err="1">
                <a:solidFill>
                  <a:srgbClr val="0070C0"/>
                </a:solidFill>
                <a:ea typeface="Times New Roman" panose="02020603050405020304" pitchFamily="18" charset="0"/>
                <a:cs typeface="Calibri" panose="020F0502020204030204" pitchFamily="34" charset="0"/>
              </a:rPr>
              <a:t>Ketogenic</a:t>
            </a:r>
            <a:r>
              <a:rPr lang="en-CA" sz="2400" b="1" dirty="0">
                <a:solidFill>
                  <a:srgbClr val="0070C0"/>
                </a:solidFill>
                <a:ea typeface="Times New Roman" panose="02020603050405020304" pitchFamily="18" charset="0"/>
                <a:cs typeface="Calibri" panose="020F0502020204030204" pitchFamily="34" charset="0"/>
              </a:rPr>
              <a:t> Diet. </a:t>
            </a:r>
            <a:r>
              <a:rPr lang="en-CA" sz="2000" dirty="0">
                <a:solidFill>
                  <a:prstClr val="black"/>
                </a:solidFill>
                <a:ea typeface="Times New Roman" panose="02020603050405020304" pitchFamily="18" charset="0"/>
                <a:cs typeface="Calibri" panose="020F0502020204030204" pitchFamily="34" charset="0"/>
              </a:rPr>
              <a:t>Another Treatment for </a:t>
            </a:r>
            <a:r>
              <a:rPr lang="en-CA" sz="2000" dirty="0" err="1">
                <a:solidFill>
                  <a:prstClr val="black"/>
                </a:solidFill>
                <a:ea typeface="Times New Roman" panose="02020603050405020304" pitchFamily="18" charset="0"/>
                <a:cs typeface="Calibri" panose="020F0502020204030204" pitchFamily="34" charset="0"/>
              </a:rPr>
              <a:t>Alzheirm’s</a:t>
            </a:r>
            <a:r>
              <a:rPr lang="en-CA" sz="2000" dirty="0">
                <a:solidFill>
                  <a:prstClr val="black"/>
                </a:solidFill>
                <a:ea typeface="Times New Roman" panose="02020603050405020304" pitchFamily="18" charset="0"/>
                <a:cs typeface="Calibri" panose="020F0502020204030204" pitchFamily="34" charset="0"/>
              </a:rPr>
              <a:t> which works on to </a:t>
            </a:r>
            <a:r>
              <a:rPr lang="en-CA" sz="2000" b="1" dirty="0">
                <a:solidFill>
                  <a:prstClr val="black"/>
                </a:solidFill>
                <a:ea typeface="Times New Roman" panose="02020603050405020304" pitchFamily="18" charset="0"/>
                <a:cs typeface="Calibri" panose="020F0502020204030204" pitchFamily="34" charset="0"/>
              </a:rPr>
              <a:t>Change in Diet.</a:t>
            </a:r>
          </a:p>
          <a:p>
            <a:pPr marL="0" indent="0">
              <a:spcAft>
                <a:spcPts val="800"/>
              </a:spcAft>
              <a:buNone/>
            </a:pPr>
            <a:r>
              <a:rPr kumimoji="0" lang="en-US" sz="2000" b="1" i="0" u="none" strike="noStrike" kern="1200" cap="none" spc="0" normalizeH="0" baseline="0" noProof="0" dirty="0">
                <a:ln>
                  <a:noFill/>
                </a:ln>
                <a:solidFill>
                  <a:srgbClr val="0070C0"/>
                </a:solidFill>
                <a:effectLst/>
                <a:uLnTx/>
                <a:uFillTx/>
                <a:latin typeface="Aptos" panose="02110004020202020204"/>
                <a:ea typeface="Calibri" panose="020F0502020204030204" pitchFamily="34" charset="0"/>
                <a:cs typeface="Calibri" panose="020F0502020204030204" pitchFamily="34" charset="0"/>
              </a:rPr>
              <a:t>  </a:t>
            </a:r>
            <a:endParaRPr lang="en-CA" sz="2000" b="1" dirty="0">
              <a:solidFill>
                <a:srgbClr val="0070C0"/>
              </a:solidFill>
              <a:effectLst/>
              <a:ea typeface="Calibri" panose="020F0502020204030204" pitchFamily="34" charset="0"/>
              <a:cs typeface="Arial" panose="020B0604020202020204" pitchFamily="34" charset="0"/>
            </a:endParaRPr>
          </a:p>
        </p:txBody>
      </p:sp>
      <p:pic>
        <p:nvPicPr>
          <p:cNvPr id="1026" name="Picture 2" descr="Microscopic image of a mouse brain showing blood vessels, nerve cells and the plaques that are associated with Alzheimer’s disea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505" y="1227391"/>
            <a:ext cx="4054206" cy="339969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970705" y="4717628"/>
            <a:ext cx="4406747" cy="646331"/>
          </a:xfrm>
          <a:prstGeom prst="rect">
            <a:avLst/>
          </a:prstGeom>
          <a:noFill/>
        </p:spPr>
        <p:txBody>
          <a:bodyPr wrap="square" rtlCol="0">
            <a:spAutoFit/>
          </a:bodyPr>
          <a:lstStyle/>
          <a:p>
            <a:r>
              <a:rPr lang="en-US" dirty="0"/>
              <a:t>Credit: Alvin </a:t>
            </a:r>
            <a:r>
              <a:rPr lang="en-US" dirty="0" err="1"/>
              <a:t>Gogineni</a:t>
            </a:r>
            <a:r>
              <a:rPr lang="en-US" dirty="0"/>
              <a:t>, Genentech</a:t>
            </a:r>
          </a:p>
          <a:p>
            <a:endParaRPr lang="en-CA" dirty="0"/>
          </a:p>
        </p:txBody>
      </p:sp>
      <p:pic>
        <p:nvPicPr>
          <p:cNvPr id="4" name="Audio 3">
            <a:hlinkClick r:id="" action="ppaction://media"/>
            <a:extLst>
              <a:ext uri="{FF2B5EF4-FFF2-40B4-BE49-F238E27FC236}">
                <a16:creationId xmlns="" xmlns:a16="http://schemas.microsoft.com/office/drawing/2014/main" id="{7F2DB5FE-81E3-A110-CBD0-6C183700F69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91356228"/>
      </p:ext>
    </p:extLst>
  </p:cSld>
  <p:clrMapOvr>
    <a:masterClrMapping/>
  </p:clrMapOvr>
  <mc:AlternateContent xmlns:mc="http://schemas.openxmlformats.org/markup-compatibility/2006" xmlns:p14="http://schemas.microsoft.com/office/powerpoint/2010/main">
    <mc:Choice Requires="p14">
      <p:transition spd="slow" p14:dur="2000" advTm="15461"/>
    </mc:Choice>
    <mc:Fallback xmlns="">
      <p:transition spd="slow" advTm="15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 name="Rectangle 40">
            <a:extLst>
              <a:ext uri="{FF2B5EF4-FFF2-40B4-BE49-F238E27FC236}">
                <a16:creationId xmlns="" xmlns:a16="http://schemas.microsoft.com/office/drawing/2014/main" id="{FFCDD23B-75C8-427B-BD08-53C8156CD7C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 xmlns:a16="http://schemas.microsoft.com/office/drawing/2014/main" id="{AFFC87AC-C919-4FE5-BAC3-39509E00115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64" y="5282206"/>
            <a:ext cx="12192264" cy="1163844"/>
          </a:xfrm>
          <a:prstGeom prst="rect">
            <a:avLst/>
          </a:prstGeom>
          <a:gradFill>
            <a:gsLst>
              <a:gs pos="28000">
                <a:schemeClr val="accent1">
                  <a:lumMod val="75000"/>
                  <a:alpha val="11000"/>
                </a:schemeClr>
              </a:gs>
              <a:gs pos="100000">
                <a:srgbClr val="000000">
                  <a:alpha val="77000"/>
                </a:srgbClr>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 xmlns:a16="http://schemas.microsoft.com/office/drawing/2014/main" id="{AB5E08C4-8CDD-4623-A5B8-E998C6DEE3B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2" y="5282206"/>
            <a:ext cx="12191998" cy="1586485"/>
          </a:xfrm>
          <a:prstGeom prst="rect">
            <a:avLst/>
          </a:prstGeom>
          <a:gradFill>
            <a:gsLst>
              <a:gs pos="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08D6A371-108C-587F-49B8-D400A2359DAF}"/>
              </a:ext>
            </a:extLst>
          </p:cNvPr>
          <p:cNvSpPr>
            <a:spLocks noGrp="1"/>
          </p:cNvSpPr>
          <p:nvPr>
            <p:ph type="title"/>
          </p:nvPr>
        </p:nvSpPr>
        <p:spPr>
          <a:xfrm>
            <a:off x="699715" y="5492491"/>
            <a:ext cx="7091299" cy="898581"/>
          </a:xfrm>
        </p:spPr>
        <p:txBody>
          <a:bodyPr vert="horz" lIns="91440" tIns="45720" rIns="91440" bIns="45720" rtlCol="0" anchor="ctr">
            <a:normAutofit/>
          </a:bodyPr>
          <a:lstStyle/>
          <a:p>
            <a:r>
              <a:rPr lang="en-US" sz="4000" b="1" kern="1200" dirty="0">
                <a:solidFill>
                  <a:srgbClr val="FFFFFF"/>
                </a:solidFill>
                <a:latin typeface="+mj-lt"/>
                <a:ea typeface="+mj-ea"/>
                <a:cs typeface="+mj-cs"/>
              </a:rPr>
              <a:t>Introduction of the MEN1 Gene </a:t>
            </a:r>
          </a:p>
        </p:txBody>
      </p:sp>
      <p:sp>
        <p:nvSpPr>
          <p:cNvPr id="31" name="Rectangle 30">
            <a:extLst>
              <a:ext uri="{FF2B5EF4-FFF2-40B4-BE49-F238E27FC236}">
                <a16:creationId xmlns="" xmlns:a16="http://schemas.microsoft.com/office/drawing/2014/main" id="{15F33878-D502-4FFA-8ACE-F2AECDB2A23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0800000" flipH="1">
            <a:off x="8128857" y="5282206"/>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Two proteolytic fragments of menin coordinate the nuclear transcription and  postsynaptic clustering of neurotransmitter receptors during synaptogenesis  between Lymnaea neurons | Scientific Reports">
            <a:extLst>
              <a:ext uri="{FF2B5EF4-FFF2-40B4-BE49-F238E27FC236}">
                <a16:creationId xmlns="" xmlns:a16="http://schemas.microsoft.com/office/drawing/2014/main" id="{AAB43053-DF68-0BF7-3B33-9A3DD2E49AD2}"/>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866544" y="743650"/>
            <a:ext cx="6067425" cy="4351338"/>
          </a:xfrm>
          <a:prstGeom prst="rect">
            <a:avLst/>
          </a:prstGeom>
          <a:noFill/>
          <a:extLst>
            <a:ext uri="{909E8E84-426E-40DD-AFC4-6F175D3DCCD1}">
              <a14:hiddenFill xmlns:a14="http://schemas.microsoft.com/office/drawing/2010/main">
                <a:solidFill>
                  <a:srgbClr val="FFFFFF"/>
                </a:solidFill>
              </a14:hiddenFill>
            </a:ext>
          </a:extLst>
        </p:spPr>
      </p:pic>
      <p:sp>
        <p:nvSpPr>
          <p:cNvPr id="12" name="Down Arrow 7">
            <a:extLst>
              <a:ext uri="{FF2B5EF4-FFF2-40B4-BE49-F238E27FC236}">
                <a16:creationId xmlns="" xmlns:a16="http://schemas.microsoft.com/office/drawing/2014/main" id="{D4771268-CB57-404A-9271-370EB28F609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381125" y="2782669"/>
            <a:ext cx="1809750" cy="646331"/>
          </a:xfrm>
          <a:prstGeom prst="rect">
            <a:avLst/>
          </a:prstGeom>
          <a:noFill/>
        </p:spPr>
        <p:txBody>
          <a:bodyPr wrap="square" rtlCol="0">
            <a:spAutoFit/>
          </a:bodyPr>
          <a:lstStyle/>
          <a:p>
            <a:r>
              <a:rPr lang="en-US" sz="3600" dirty="0">
                <a:solidFill>
                  <a:srgbClr val="FFFFFF"/>
                </a:solidFill>
                <a:latin typeface="Aptos Display" panose="02110004020202020204"/>
              </a:rPr>
              <a:t>Menin</a:t>
            </a:r>
            <a:r>
              <a:rPr lang="en-US" dirty="0">
                <a:solidFill>
                  <a:srgbClr val="FFFFFF"/>
                </a:solidFill>
              </a:rPr>
              <a:t> </a:t>
            </a:r>
            <a:endParaRPr lang="en-CA" dirty="0"/>
          </a:p>
        </p:txBody>
      </p:sp>
      <p:pic>
        <p:nvPicPr>
          <p:cNvPr id="3" name="Audio 2">
            <a:hlinkClick r:id="" action="ppaction://media"/>
            <a:extLst>
              <a:ext uri="{FF2B5EF4-FFF2-40B4-BE49-F238E27FC236}">
                <a16:creationId xmlns="" xmlns:a16="http://schemas.microsoft.com/office/drawing/2014/main" id="{71136515-8451-DBFF-597E-C31C64095B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4362495"/>
      </p:ext>
    </p:extLst>
  </p:cSld>
  <p:clrMapOvr>
    <a:masterClrMapping/>
  </p:clrMapOvr>
  <mc:AlternateContent xmlns:mc="http://schemas.openxmlformats.org/markup-compatibility/2006" xmlns:p14="http://schemas.microsoft.com/office/powerpoint/2010/main">
    <mc:Choice Requires="p14">
      <p:transition spd="slow" p14:dur="2000" advTm="4436"/>
    </mc:Choice>
    <mc:Fallback xmlns="">
      <p:transition spd="slow" advTm="4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xmlns="" id="{94E4D846-3AFC-4F86-8C35-24B0542A26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looking through a microscope&#10;&#10;Description automatically generated">
            <a:extLst>
              <a:ext uri="{FF2B5EF4-FFF2-40B4-BE49-F238E27FC236}">
                <a16:creationId xmlns:a16="http://schemas.microsoft.com/office/drawing/2014/main" xmlns="" id="{2808AA38-5360-A369-EDF3-1A1A7EF8DFB5}"/>
              </a:ext>
            </a:extLst>
          </p:cNvPr>
          <p:cNvPicPr>
            <a:picLocks noChangeAspect="1"/>
          </p:cNvPicPr>
          <p:nvPr/>
        </p:nvPicPr>
        <p:blipFill rotWithShape="1">
          <a:blip r:embed="rId2">
            <a:extLst>
              <a:ext uri="{28A0092B-C50C-407E-A947-70E740481C1C}">
                <a14:useLocalDpi xmlns:a14="http://schemas.microsoft.com/office/drawing/2010/main" val="0"/>
              </a:ext>
            </a:extLst>
          </a:blip>
          <a:srcRect l="35364" b="9091"/>
          <a:stretch/>
        </p:blipFill>
        <p:spPr>
          <a:xfrm>
            <a:off x="14534" y="10"/>
            <a:ext cx="7987064" cy="6857990"/>
          </a:xfrm>
          <a:prstGeom prst="rect">
            <a:avLst/>
          </a:prstGeom>
        </p:spPr>
      </p:pic>
      <p:sp>
        <p:nvSpPr>
          <p:cNvPr id="19" name="Rectangle 18">
            <a:extLst>
              <a:ext uri="{FF2B5EF4-FFF2-40B4-BE49-F238E27FC236}">
                <a16:creationId xmlns:a16="http://schemas.microsoft.com/office/drawing/2014/main" xmlns="" id="{284781B9-12CB-45C3-907A-9ED93FF72C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2435399" y="0"/>
            <a:ext cx="9756601" cy="6858000"/>
          </a:xfrm>
          <a:prstGeom prst="rect">
            <a:avLst/>
          </a:prstGeom>
          <a:gradFill>
            <a:gsLst>
              <a:gs pos="53000">
                <a:schemeClr val="bg1"/>
              </a:gs>
              <a:gs pos="35000">
                <a:schemeClr val="bg1">
                  <a:alpha val="76000"/>
                </a:schemeClr>
              </a:gs>
              <a:gs pos="19000">
                <a:schemeClr val="bg1">
                  <a:alpha val="40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27B66DF5-5288-9A51-E336-66D7F30804D2}"/>
              </a:ext>
            </a:extLst>
          </p:cNvPr>
          <p:cNvSpPr>
            <a:spLocks noGrp="1"/>
          </p:cNvSpPr>
          <p:nvPr>
            <p:ph type="title"/>
          </p:nvPr>
        </p:nvSpPr>
        <p:spPr>
          <a:xfrm>
            <a:off x="6560457" y="1161288"/>
            <a:ext cx="5248157" cy="1124712"/>
          </a:xfrm>
        </p:spPr>
        <p:txBody>
          <a:bodyPr anchor="b">
            <a:normAutofit fontScale="90000"/>
          </a:bodyPr>
          <a:lstStyle/>
          <a:p>
            <a:r>
              <a:rPr lang="en-CA" sz="2400" b="1" dirty="0">
                <a:effectLst/>
                <a:latin typeface="Calibri" panose="020F0502020204030204" pitchFamily="34" charset="0"/>
                <a:ea typeface="Calibri" panose="020F0502020204030204" pitchFamily="34" charset="0"/>
                <a:cs typeface="Arial" panose="020B0604020202020204" pitchFamily="34" charset="0"/>
              </a:rPr>
              <a:t/>
            </a:r>
            <a:br>
              <a:rPr lang="en-CA" sz="2400" b="1" dirty="0">
                <a:effectLst/>
                <a:latin typeface="Calibri" panose="020F0502020204030204" pitchFamily="34" charset="0"/>
                <a:ea typeface="Calibri" panose="020F0502020204030204" pitchFamily="34" charset="0"/>
                <a:cs typeface="Arial" panose="020B0604020202020204" pitchFamily="34" charset="0"/>
              </a:rPr>
            </a:br>
            <a:r>
              <a:rPr lang="en-CA" b="1" dirty="0">
                <a:latin typeface="Aptos Display" panose="02110004020202020204"/>
              </a:rPr>
              <a:t>Introduction of MEN1</a:t>
            </a:r>
            <a:endParaRPr lang="en-CA" b="1" dirty="0">
              <a:solidFill>
                <a:srgbClr val="002060"/>
              </a:solidFill>
            </a:endParaRPr>
          </a:p>
        </p:txBody>
      </p:sp>
      <p:sp>
        <p:nvSpPr>
          <p:cNvPr id="21" name="Rectangle 20">
            <a:extLst>
              <a:ext uri="{FF2B5EF4-FFF2-40B4-BE49-F238E27FC236}">
                <a16:creationId xmlns:a16="http://schemas.microsoft.com/office/drawing/2014/main" xmlns=""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8687333"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xmlns=""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453018" y="2443480"/>
            <a:ext cx="321868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95A8257A-5B9F-997A-351A-4AFE2CE9AE57}"/>
              </a:ext>
            </a:extLst>
          </p:cNvPr>
          <p:cNvSpPr>
            <a:spLocks noGrp="1"/>
          </p:cNvSpPr>
          <p:nvPr>
            <p:ph idx="1"/>
          </p:nvPr>
        </p:nvSpPr>
        <p:spPr>
          <a:xfrm>
            <a:off x="5558971" y="2632137"/>
            <a:ext cx="6400800" cy="3834763"/>
          </a:xfrm>
        </p:spPr>
        <p:txBody>
          <a:bodyPr anchor="t">
            <a:normAutofit fontScale="92500" lnSpcReduction="20000"/>
          </a:bodyPr>
          <a:lstStyle/>
          <a:p>
            <a:r>
              <a:rPr lang="en-US" sz="2500" dirty="0"/>
              <a:t>MEN1 (Multiple endocrine </a:t>
            </a:r>
            <a:r>
              <a:rPr lang="en-US" sz="2500" dirty="0" err="1"/>
              <a:t>neoplasia</a:t>
            </a:r>
            <a:r>
              <a:rPr lang="en-US" sz="2500" dirty="0"/>
              <a:t> type 1)</a:t>
            </a:r>
          </a:p>
          <a:p>
            <a:r>
              <a:rPr lang="en-US" sz="2500" dirty="0"/>
              <a:t> Encodes </a:t>
            </a:r>
            <a:r>
              <a:rPr lang="en-US" sz="2500" dirty="0" err="1"/>
              <a:t>menin</a:t>
            </a:r>
            <a:r>
              <a:rPr lang="en-US" sz="2500" dirty="0"/>
              <a:t> protein </a:t>
            </a:r>
          </a:p>
          <a:p>
            <a:pPr lvl="1"/>
            <a:r>
              <a:rPr lang="en-US" sz="2500" dirty="0"/>
              <a:t>Nuclear protein </a:t>
            </a:r>
          </a:p>
          <a:p>
            <a:pPr lvl="1"/>
            <a:r>
              <a:rPr lang="en-US" sz="2500" dirty="0" err="1"/>
              <a:t>Tumour</a:t>
            </a:r>
            <a:r>
              <a:rPr lang="en-US" sz="2500" dirty="0"/>
              <a:t> suppressor </a:t>
            </a:r>
          </a:p>
          <a:p>
            <a:r>
              <a:rPr lang="en-US" sz="2500" dirty="0"/>
              <a:t>Plays a role in cholinergic transmission, Induce synapse formation and plasticity</a:t>
            </a:r>
          </a:p>
          <a:p>
            <a:r>
              <a:rPr lang="en-US" sz="2400" dirty="0">
                <a:latin typeface="Arial" panose="020B0604020202020204" pitchFamily="34" charset="0"/>
                <a:cs typeface="Arial" panose="020B0604020202020204" pitchFamily="34" charset="0"/>
              </a:rPr>
              <a:t>Evidence for the presence of </a:t>
            </a:r>
            <a:r>
              <a:rPr lang="en-US" sz="2400" dirty="0" err="1">
                <a:latin typeface="Arial" panose="020B0604020202020204" pitchFamily="34" charset="0"/>
                <a:cs typeface="Arial" panose="020B0604020202020204" pitchFamily="34" charset="0"/>
              </a:rPr>
              <a:t>menin</a:t>
            </a:r>
            <a:r>
              <a:rPr lang="en-US" sz="2400" dirty="0">
                <a:latin typeface="Arial" panose="020B0604020202020204" pitchFamily="34" charset="0"/>
                <a:cs typeface="Arial" panose="020B0604020202020204" pitchFamily="34" charset="0"/>
              </a:rPr>
              <a:t> in humans and its relationship with tau </a:t>
            </a:r>
            <a:r>
              <a:rPr lang="en-US" sz="2400" dirty="0" smtClean="0">
                <a:latin typeface="Arial" panose="020B0604020202020204" pitchFamily="34" charset="0"/>
                <a:cs typeface="Arial" panose="020B0604020202020204" pitchFamily="34" charset="0"/>
              </a:rPr>
              <a:t>protein</a:t>
            </a:r>
          </a:p>
          <a:p>
            <a:pPr marL="0" indent="0">
              <a:buNone/>
            </a:pPr>
            <a:r>
              <a:rPr lang="en-US" sz="2400" dirty="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              </a:t>
            </a:r>
            <a:r>
              <a:rPr lang="en-US" sz="1600" b="1" dirty="0" smtClean="0">
                <a:latin typeface="Arial" panose="020B0604020202020204" pitchFamily="34" charset="0"/>
                <a:cs typeface="Arial" panose="020B0604020202020204" pitchFamily="34" charset="0"/>
              </a:rPr>
              <a:t>Two Question: </a:t>
            </a:r>
            <a:r>
              <a:rPr lang="en-US" sz="1600" dirty="0" smtClean="0">
                <a:latin typeface="Arial" panose="020B0604020202020204" pitchFamily="34" charset="0"/>
                <a:cs typeface="Arial" panose="020B0604020202020204" pitchFamily="34" charset="0"/>
              </a:rPr>
              <a:t>1-Is </a:t>
            </a:r>
            <a:r>
              <a:rPr lang="en-CA" sz="1600" dirty="0" err="1" smtClean="0">
                <a:latin typeface="Arial" panose="020B0604020202020204" pitchFamily="34" charset="0"/>
                <a:cs typeface="Arial" panose="020B0604020202020204" pitchFamily="34" charset="0"/>
              </a:rPr>
              <a:t>Menin</a:t>
            </a:r>
            <a:r>
              <a:rPr lang="en-CA" sz="1600" dirty="0" smtClean="0">
                <a:latin typeface="Arial" panose="020B0604020202020204" pitchFamily="34" charset="0"/>
                <a:cs typeface="Arial" panose="020B0604020202020204" pitchFamily="34" charset="0"/>
              </a:rPr>
              <a:t> present in Human Brain?</a:t>
            </a:r>
          </a:p>
          <a:p>
            <a:pPr marL="0" indent="0">
              <a:buNone/>
            </a:pPr>
            <a:r>
              <a:rPr lang="en-US" sz="1600" dirty="0">
                <a:latin typeface="Arial" panose="020B0604020202020204" pitchFamily="34" charset="0"/>
                <a:cs typeface="Arial" panose="020B0604020202020204" pitchFamily="34" charset="0"/>
              </a:rPr>
              <a:t> </a:t>
            </a:r>
            <a:r>
              <a:rPr lang="en-US" sz="1600" dirty="0" smtClean="0">
                <a:latin typeface="Arial" panose="020B0604020202020204" pitchFamily="34" charset="0"/>
                <a:cs typeface="Arial" panose="020B0604020202020204" pitchFamily="34" charset="0"/>
              </a:rPr>
              <a:t>                                              2- Does </a:t>
            </a:r>
            <a:r>
              <a:rPr lang="en-US" sz="1600" dirty="0" err="1" smtClean="0">
                <a:latin typeface="Arial" panose="020B0604020202020204" pitchFamily="34" charset="0"/>
                <a:cs typeface="Arial" panose="020B0604020202020204" pitchFamily="34" charset="0"/>
              </a:rPr>
              <a:t>Menin</a:t>
            </a:r>
            <a:r>
              <a:rPr lang="en-US" sz="1600" dirty="0" smtClean="0">
                <a:latin typeface="Arial" panose="020B0604020202020204" pitchFamily="34" charset="0"/>
                <a:cs typeface="Arial" panose="020B0604020202020204" pitchFamily="34" charset="0"/>
              </a:rPr>
              <a:t> have to anything to do with </a:t>
            </a:r>
            <a:endParaRPr lang="en-CA" sz="1600" dirty="0">
              <a:latin typeface="Arial" panose="020B0604020202020204" pitchFamily="34" charset="0"/>
              <a:cs typeface="Arial" panose="020B0604020202020204" pitchFamily="34" charset="0"/>
            </a:endParaRPr>
          </a:p>
          <a:p>
            <a:pPr marL="0" indent="0">
              <a:buNone/>
            </a:pPr>
            <a:r>
              <a:rPr lang="en-US" sz="1800" b="1" dirty="0"/>
              <a:t> </a:t>
            </a:r>
            <a:r>
              <a:rPr lang="en-US" sz="1800" b="1" dirty="0" smtClean="0"/>
              <a:t>                                                   </a:t>
            </a:r>
            <a:r>
              <a:rPr lang="en-US" sz="1800" dirty="0" smtClean="0"/>
              <a:t>Tau, a protein that causes Bain damage?</a:t>
            </a:r>
          </a:p>
          <a:p>
            <a:pPr marL="0" indent="0">
              <a:buNone/>
            </a:pPr>
            <a:endParaRPr lang="en-US" sz="1800" dirty="0" smtClean="0"/>
          </a:p>
          <a:p>
            <a:pPr marL="0" indent="0">
              <a:buNone/>
            </a:pPr>
            <a:endParaRPr lang="en-US" sz="1800" dirty="0" smtClean="0"/>
          </a:p>
          <a:p>
            <a:pPr marL="0" indent="0">
              <a:buNone/>
            </a:pPr>
            <a:endParaRPr lang="en-US" sz="1800" b="1" dirty="0"/>
          </a:p>
        </p:txBody>
      </p:sp>
    </p:spTree>
    <p:extLst>
      <p:ext uri="{BB962C8B-B14F-4D97-AF65-F5344CB8AC3E}">
        <p14:creationId xmlns:p14="http://schemas.microsoft.com/office/powerpoint/2010/main" val="26687908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7" name="Rectangle 2066">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The Transparent-Mouse Trials: Lab Notes | The New Yorker">
            <a:extLst>
              <a:ext uri="{FF2B5EF4-FFF2-40B4-BE49-F238E27FC236}">
                <a16:creationId xmlns="" xmlns:a16="http://schemas.microsoft.com/office/drawing/2014/main" id="{5B9AAA52-D4FA-8A1D-8F38-B099572BCB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17" r="1707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069" name="Rectangle 2068">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36E4C504-5F5B-A2C2-F0E7-B709FA5D89A2}"/>
              </a:ext>
            </a:extLst>
          </p:cNvPr>
          <p:cNvSpPr>
            <a:spLocks noGrp="1"/>
          </p:cNvSpPr>
          <p:nvPr>
            <p:ph type="title"/>
          </p:nvPr>
        </p:nvSpPr>
        <p:spPr>
          <a:xfrm>
            <a:off x="838200" y="365125"/>
            <a:ext cx="3822189" cy="1899912"/>
          </a:xfrm>
        </p:spPr>
        <p:txBody>
          <a:bodyPr>
            <a:normAutofit/>
          </a:bodyPr>
          <a:lstStyle/>
          <a:p>
            <a:r>
              <a:rPr lang="en-US" sz="4000"/>
              <a:t>Menin and learning and memory</a:t>
            </a:r>
          </a:p>
        </p:txBody>
      </p:sp>
      <p:sp>
        <p:nvSpPr>
          <p:cNvPr id="22" name="Content Placeholder 2">
            <a:extLst>
              <a:ext uri="{FF2B5EF4-FFF2-40B4-BE49-F238E27FC236}">
                <a16:creationId xmlns="" xmlns:a16="http://schemas.microsoft.com/office/drawing/2014/main" id="{FDC0001A-8A8F-134B-84C6-B2230CC2C724}"/>
              </a:ext>
            </a:extLst>
          </p:cNvPr>
          <p:cNvSpPr>
            <a:spLocks noGrp="1"/>
          </p:cNvSpPr>
          <p:nvPr>
            <p:ph idx="1"/>
          </p:nvPr>
        </p:nvSpPr>
        <p:spPr>
          <a:xfrm>
            <a:off x="838200" y="2434201"/>
            <a:ext cx="3822189" cy="3742762"/>
          </a:xfrm>
        </p:spPr>
        <p:txBody>
          <a:bodyPr>
            <a:normAutofit/>
          </a:bodyPr>
          <a:lstStyle/>
          <a:p>
            <a:r>
              <a:rPr lang="en-US" sz="2500" dirty="0"/>
              <a:t>Gene knockout of MEN1 gene in the CA1 region of the </a:t>
            </a:r>
            <a:r>
              <a:rPr lang="en-US" sz="2500"/>
              <a:t>hippocampus </a:t>
            </a:r>
            <a:endParaRPr lang="en-US" sz="2500" dirty="0"/>
          </a:p>
          <a:p>
            <a:r>
              <a:rPr lang="en-US" sz="2500" dirty="0"/>
              <a:t>Contextual fear conditioning test </a:t>
            </a:r>
          </a:p>
          <a:p>
            <a:pPr lvl="1"/>
            <a:r>
              <a:rPr lang="en-US" sz="2500" dirty="0"/>
              <a:t>Learning and memory deficits  </a:t>
            </a:r>
          </a:p>
          <a:p>
            <a:r>
              <a:rPr lang="en-US" sz="2500" dirty="0"/>
              <a:t>Reintroduction of MEN1 recovered these deficits</a:t>
            </a:r>
          </a:p>
        </p:txBody>
      </p:sp>
      <p:pic>
        <p:nvPicPr>
          <p:cNvPr id="3" name="Audio 2">
            <a:hlinkClick r:id="" action="ppaction://media"/>
            <a:extLst>
              <a:ext uri="{FF2B5EF4-FFF2-40B4-BE49-F238E27FC236}">
                <a16:creationId xmlns="" xmlns:a16="http://schemas.microsoft.com/office/drawing/2014/main" id="{6F517D1B-F4B9-EBED-93DE-23450335F46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47072953"/>
      </p:ext>
    </p:extLst>
  </p:cSld>
  <p:clrMapOvr>
    <a:masterClrMapping/>
  </p:clrMapOvr>
  <mc:AlternateContent xmlns:mc="http://schemas.openxmlformats.org/markup-compatibility/2006" xmlns:p14="http://schemas.microsoft.com/office/powerpoint/2010/main">
    <mc:Choice Requires="p14">
      <p:transition spd="slow" p14:dur="2000" advTm="28232"/>
    </mc:Choice>
    <mc:Fallback xmlns="">
      <p:transition spd="slow" advTm="28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 xmlns:a16="http://schemas.microsoft.com/office/drawing/2014/main" id="{E49D7415-2F11-44C2-B6AA-13A25B6814B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computer screen shot of a chart&#10;&#10;Description automatically generated">
            <a:extLst>
              <a:ext uri="{FF2B5EF4-FFF2-40B4-BE49-F238E27FC236}">
                <a16:creationId xmlns="" xmlns:a16="http://schemas.microsoft.com/office/drawing/2014/main" id="{C82F8DED-8E65-ABDF-0B92-6F3A24AF8E2B}"/>
              </a:ext>
            </a:extLst>
          </p:cNvPr>
          <p:cNvPicPr>
            <a:picLocks noChangeAspect="1"/>
          </p:cNvPicPr>
          <p:nvPr/>
        </p:nvPicPr>
        <p:blipFill>
          <a:blip r:embed="rId4"/>
          <a:srcRect r="7228"/>
          <a:stretch/>
        </p:blipFill>
        <p:spPr>
          <a:xfrm>
            <a:off x="20" y="10"/>
            <a:ext cx="6044164" cy="6857990"/>
          </a:xfrm>
          <a:prstGeom prst="rect">
            <a:avLst/>
          </a:prstGeom>
        </p:spPr>
      </p:pic>
      <p:sp>
        <p:nvSpPr>
          <p:cNvPr id="2" name="Title 1">
            <a:extLst>
              <a:ext uri="{FF2B5EF4-FFF2-40B4-BE49-F238E27FC236}">
                <a16:creationId xmlns="" xmlns:a16="http://schemas.microsoft.com/office/drawing/2014/main" id="{86A69209-B75D-3FDB-4A1D-E4618A8FCE16}"/>
              </a:ext>
            </a:extLst>
          </p:cNvPr>
          <p:cNvSpPr>
            <a:spLocks noGrp="1"/>
          </p:cNvSpPr>
          <p:nvPr>
            <p:ph type="title"/>
          </p:nvPr>
        </p:nvSpPr>
        <p:spPr>
          <a:xfrm>
            <a:off x="6590775" y="672084"/>
            <a:ext cx="4800600" cy="1307592"/>
          </a:xfrm>
        </p:spPr>
        <p:txBody>
          <a:bodyPr>
            <a:normAutofit/>
          </a:bodyPr>
          <a:lstStyle/>
          <a:p>
            <a:r>
              <a:rPr lang="en-US" sz="3700" dirty="0"/>
              <a:t>MEN1 Role in Learning &amp; Memory</a:t>
            </a:r>
          </a:p>
        </p:txBody>
      </p:sp>
      <p:sp>
        <p:nvSpPr>
          <p:cNvPr id="3" name="Content Placeholder 2">
            <a:extLst>
              <a:ext uri="{FF2B5EF4-FFF2-40B4-BE49-F238E27FC236}">
                <a16:creationId xmlns="" xmlns:a16="http://schemas.microsoft.com/office/drawing/2014/main" id="{A7DD2111-7DB7-B5BD-5389-0ABF92E06BC4}"/>
              </a:ext>
            </a:extLst>
          </p:cNvPr>
          <p:cNvSpPr>
            <a:spLocks noGrp="1"/>
          </p:cNvSpPr>
          <p:nvPr>
            <p:ph idx="1"/>
          </p:nvPr>
        </p:nvSpPr>
        <p:spPr>
          <a:xfrm>
            <a:off x="6696186" y="2221992"/>
            <a:ext cx="4800600" cy="3739896"/>
          </a:xfrm>
        </p:spPr>
        <p:txBody>
          <a:bodyPr vert="horz" lIns="91440" tIns="45720" rIns="91440" bIns="45720" rtlCol="0">
            <a:normAutofit/>
          </a:bodyPr>
          <a:lstStyle/>
          <a:p>
            <a:pPr>
              <a:lnSpc>
                <a:spcPct val="100000"/>
              </a:lnSpc>
              <a:spcBef>
                <a:spcPts val="1800"/>
              </a:spcBef>
            </a:pPr>
            <a:r>
              <a:rPr lang="en-CA" sz="1700">
                <a:latin typeface="Arial"/>
                <a:cs typeface="Arial"/>
              </a:rPr>
              <a:t>In vitro MEN1 knockdown in </a:t>
            </a:r>
            <a:r>
              <a:rPr lang="en-CA" sz="1700" err="1">
                <a:latin typeface="Arial"/>
                <a:cs typeface="Arial"/>
              </a:rPr>
              <a:t>Lymnaea</a:t>
            </a:r>
            <a:r>
              <a:rPr lang="en-CA" sz="1700">
                <a:latin typeface="Arial"/>
                <a:cs typeface="Arial"/>
              </a:rPr>
              <a:t> blocks synapse formation</a:t>
            </a:r>
            <a:endParaRPr lang="en-US" sz="1700">
              <a:latin typeface="Arial"/>
              <a:cs typeface="Arial"/>
            </a:endParaRPr>
          </a:p>
          <a:p>
            <a:pPr>
              <a:lnSpc>
                <a:spcPct val="100000"/>
              </a:lnSpc>
              <a:spcBef>
                <a:spcPts val="1800"/>
              </a:spcBef>
            </a:pPr>
            <a:r>
              <a:rPr lang="en-CA" sz="1700">
                <a:ea typeface="+mn-lt"/>
                <a:cs typeface="+mn-lt"/>
              </a:rPr>
              <a:t>MEN1 knockdown specifically in the hippocampus results in learning and memory deficit</a:t>
            </a:r>
            <a:endParaRPr lang="en-US" sz="1700">
              <a:latin typeface="Arial"/>
              <a:cs typeface="Arial"/>
            </a:endParaRPr>
          </a:p>
          <a:p>
            <a:pPr>
              <a:lnSpc>
                <a:spcPct val="100000"/>
              </a:lnSpc>
              <a:spcBef>
                <a:spcPts val="1800"/>
              </a:spcBef>
            </a:pPr>
            <a:r>
              <a:rPr lang="en-CA" sz="1700">
                <a:ea typeface="+mn-lt"/>
                <a:cs typeface="+mn-lt"/>
              </a:rPr>
              <a:t>Rescue following the re-introduction of MEN1 in the intact animals</a:t>
            </a:r>
            <a:endParaRPr lang="en-CA" sz="1700">
              <a:latin typeface="Calisto MT"/>
              <a:cs typeface="Arial"/>
            </a:endParaRPr>
          </a:p>
          <a:p>
            <a:pPr>
              <a:lnSpc>
                <a:spcPct val="100000"/>
              </a:lnSpc>
              <a:spcBef>
                <a:spcPts val="1800"/>
              </a:spcBef>
            </a:pPr>
            <a:r>
              <a:rPr lang="en-CA" sz="1700">
                <a:ea typeface="+mn-lt"/>
                <a:cs typeface="+mn-lt"/>
              </a:rPr>
              <a:t>Decreased </a:t>
            </a:r>
            <a:r>
              <a:rPr lang="en-CA" sz="1700" err="1">
                <a:ea typeface="+mn-lt"/>
                <a:cs typeface="+mn-lt"/>
              </a:rPr>
              <a:t>nAChR</a:t>
            </a:r>
            <a:r>
              <a:rPr lang="en-CA" sz="1700">
                <a:ea typeface="+mn-lt"/>
                <a:cs typeface="+mn-lt"/>
              </a:rPr>
              <a:t> α5 subunit expression, the clustering of α7 subunit containing </a:t>
            </a:r>
            <a:r>
              <a:rPr lang="en-CA" sz="1700" err="1">
                <a:ea typeface="+mn-lt"/>
                <a:cs typeface="+mn-lt"/>
              </a:rPr>
              <a:t>nAChRs</a:t>
            </a:r>
            <a:r>
              <a:rPr lang="en-CA" sz="1700">
                <a:ea typeface="+mn-lt"/>
                <a:cs typeface="+mn-lt"/>
              </a:rPr>
              <a:t> at glutamatergic synaptic terminal</a:t>
            </a:r>
            <a:endParaRPr lang="en-CA" sz="1700">
              <a:latin typeface="Calisto MT"/>
              <a:cs typeface="Arial"/>
            </a:endParaRPr>
          </a:p>
          <a:p>
            <a:pPr>
              <a:lnSpc>
                <a:spcPct val="100000"/>
              </a:lnSpc>
              <a:spcBef>
                <a:spcPts val="1800"/>
              </a:spcBef>
            </a:pPr>
            <a:endParaRPr lang="en-CA" sz="1700">
              <a:latin typeface="Arial"/>
              <a:cs typeface="Arial"/>
            </a:endParaRPr>
          </a:p>
          <a:p>
            <a:pPr>
              <a:lnSpc>
                <a:spcPct val="100000"/>
              </a:lnSpc>
              <a:spcBef>
                <a:spcPts val="1800"/>
              </a:spcBef>
            </a:pPr>
            <a:endParaRPr lang="en-US" sz="1700">
              <a:latin typeface="Arial"/>
              <a:cs typeface="Arial"/>
            </a:endParaRPr>
          </a:p>
          <a:p>
            <a:pPr>
              <a:lnSpc>
                <a:spcPct val="100000"/>
              </a:lnSpc>
            </a:pPr>
            <a:endParaRPr lang="en-US" sz="1700"/>
          </a:p>
        </p:txBody>
      </p:sp>
      <p:cxnSp>
        <p:nvCxnSpPr>
          <p:cNvPr id="11" name="Straight Connector 10">
            <a:extLst>
              <a:ext uri="{FF2B5EF4-FFF2-40B4-BE49-F238E27FC236}">
                <a16:creationId xmlns="" xmlns:a16="http://schemas.microsoft.com/office/drawing/2014/main" id="{511FC409-B3C2-4F68-865C-C5333D6F271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781300" y="723900"/>
            <a:ext cx="46100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B810270D-76A7-44B3-9746-7EDF5788602E}"/>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6781300" y="6142781"/>
            <a:ext cx="46100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Audio 4">
            <a:hlinkClick r:id="" action="ppaction://media"/>
            <a:extLst>
              <a:ext uri="{FF2B5EF4-FFF2-40B4-BE49-F238E27FC236}">
                <a16:creationId xmlns="" xmlns:a16="http://schemas.microsoft.com/office/drawing/2014/main" id="{02C71039-830A-CE41-F46B-3E22FF8C18C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02667359"/>
      </p:ext>
    </p:extLst>
  </p:cSld>
  <p:clrMapOvr>
    <a:masterClrMapping/>
  </p:clrMapOvr>
  <mc:AlternateContent xmlns:mc="http://schemas.openxmlformats.org/markup-compatibility/2006" xmlns:p14="http://schemas.microsoft.com/office/powerpoint/2010/main">
    <mc:Choice Requires="p14">
      <p:transition spd="slow" p14:dur="2000" advTm="1854"/>
    </mc:Choice>
    <mc:Fallback xmlns="">
      <p:transition spd="slow" advTm="18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computer&#10;&#10;Description automatically generated">
            <a:extLst>
              <a:ext uri="{FF2B5EF4-FFF2-40B4-BE49-F238E27FC236}">
                <a16:creationId xmlns="" xmlns:a16="http://schemas.microsoft.com/office/drawing/2014/main" id="{8C5055F3-564A-B1A3-C590-1688B334226F}"/>
              </a:ext>
            </a:extLst>
          </p:cNvPr>
          <p:cNvPicPr>
            <a:picLocks noGrp="1" noChangeAspect="1"/>
          </p:cNvPicPr>
          <p:nvPr>
            <p:ph idx="1"/>
          </p:nvPr>
        </p:nvPicPr>
        <p:blipFill>
          <a:blip r:embed="rId4"/>
          <a:srcRect r="5" b="9644"/>
          <a:stretch/>
        </p:blipFill>
        <p:spPr>
          <a:xfrm>
            <a:off x="180317" y="10"/>
            <a:ext cx="12198588" cy="6857990"/>
          </a:xfrm>
          <a:prstGeom prst="rect">
            <a:avLst/>
          </a:prstGeom>
        </p:spPr>
      </p:pic>
      <p:sp>
        <p:nvSpPr>
          <p:cNvPr id="4" name="Slide Number Placeholder 3">
            <a:extLst>
              <a:ext uri="{FF2B5EF4-FFF2-40B4-BE49-F238E27FC236}">
                <a16:creationId xmlns="" xmlns:a16="http://schemas.microsoft.com/office/drawing/2014/main" id="{C5218CE8-8786-73EE-BB7C-82923EC0B0E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lgn="r">
              <a:spcAft>
                <a:spcPts val="600"/>
              </a:spcAft>
            </a:pPr>
            <a:fld id="{5C35FCF4-C3EF-BD43-82E0-05BC237DAD2A}" type="slidenum">
              <a:rPr lang="en-US" sz="1200">
                <a:solidFill>
                  <a:srgbClr val="FFFFFF"/>
                </a:solidFill>
              </a:rPr>
              <a:pPr algn="r">
                <a:spcAft>
                  <a:spcPts val="600"/>
                </a:spcAft>
              </a:pPr>
              <a:t>26</a:t>
            </a:fld>
            <a:endParaRPr lang="en-US" sz="1200">
              <a:solidFill>
                <a:srgbClr val="FFFFFF"/>
              </a:solidFill>
            </a:endParaRPr>
          </a:p>
        </p:txBody>
      </p:sp>
      <p:pic>
        <p:nvPicPr>
          <p:cNvPr id="3" name="Audio 2">
            <a:hlinkClick r:id="" action="ppaction://media"/>
            <a:extLst>
              <a:ext uri="{FF2B5EF4-FFF2-40B4-BE49-F238E27FC236}">
                <a16:creationId xmlns="" xmlns:a16="http://schemas.microsoft.com/office/drawing/2014/main" id="{E6464C92-BEF3-A88E-90F2-160750B9433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
        <p:nvSpPr>
          <p:cNvPr id="2" name="TextBox 1"/>
          <p:cNvSpPr txBox="1"/>
          <p:nvPr/>
        </p:nvSpPr>
        <p:spPr>
          <a:xfrm>
            <a:off x="572878" y="4221411"/>
            <a:ext cx="2831335" cy="1815882"/>
          </a:xfrm>
          <a:prstGeom prst="rect">
            <a:avLst/>
          </a:prstGeom>
          <a:noFill/>
        </p:spPr>
        <p:txBody>
          <a:bodyPr wrap="square" rtlCol="0">
            <a:spAutoFit/>
          </a:bodyPr>
          <a:lstStyle/>
          <a:p>
            <a:r>
              <a:rPr lang="en-US" sz="1400" dirty="0" smtClean="0"/>
              <a:t>(Both </a:t>
            </a:r>
            <a:r>
              <a:rPr lang="en-US" sz="1400" dirty="0"/>
              <a:t>males and females were included, with diagnoses confirmed for Alzheimer’s early-onset (ADEO) or late-onset (ADLO). This approach allowed us to study differences between early and late stages of the disease while considering individual variability</a:t>
            </a:r>
            <a:r>
              <a:rPr lang="en-US" sz="1400" dirty="0" smtClean="0"/>
              <a:t>.“)</a:t>
            </a:r>
            <a:endParaRPr lang="en-CA" sz="1400" dirty="0"/>
          </a:p>
        </p:txBody>
      </p:sp>
    </p:spTree>
    <p:extLst>
      <p:ext uri="{BB962C8B-B14F-4D97-AF65-F5344CB8AC3E}">
        <p14:creationId xmlns:p14="http://schemas.microsoft.com/office/powerpoint/2010/main" val="407915172"/>
      </p:ext>
    </p:extLst>
  </p:cSld>
  <p:clrMapOvr>
    <a:masterClrMapping/>
  </p:clrMapOvr>
  <mc:AlternateContent xmlns:mc="http://schemas.openxmlformats.org/markup-compatibility/2006" xmlns:p14="http://schemas.microsoft.com/office/powerpoint/2010/main">
    <mc:Choice Requires="p14">
      <p:transition spd="slow" p14:dur="2000" advTm="33217"/>
    </mc:Choice>
    <mc:Fallback xmlns="">
      <p:transition spd="slow" advTm="332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 xmlns:a16="http://schemas.microsoft.com/office/drawing/2014/main" id="{F64F9B95-9045-48D2-B9F3-2927E98F54AA}"/>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05918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085AA86F-6A4D-4BCB-A045-D992CDC2959B}"/>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 xmlns:a16="http://schemas.microsoft.com/office/drawing/2014/main" id="{33E93247-6229-44AB-A550-739E971E69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493E000A-39DE-51B3-2BAD-33835B0977C8}"/>
              </a:ext>
            </a:extLst>
          </p:cNvPr>
          <p:cNvSpPr>
            <a:spLocks noGrp="1"/>
          </p:cNvSpPr>
          <p:nvPr>
            <p:ph type="title"/>
          </p:nvPr>
        </p:nvSpPr>
        <p:spPr>
          <a:xfrm>
            <a:off x="685800" y="899024"/>
            <a:ext cx="3076032" cy="3914947"/>
          </a:xfrm>
        </p:spPr>
        <p:txBody>
          <a:bodyPr vert="horz" lIns="91440" tIns="45720" rIns="91440" bIns="45720" rtlCol="0" anchor="t">
            <a:normAutofit/>
          </a:bodyPr>
          <a:lstStyle/>
          <a:p>
            <a:r>
              <a:rPr lang="en-US" sz="3700" dirty="0"/>
              <a:t>Cholinergic Hypothesis</a:t>
            </a:r>
          </a:p>
        </p:txBody>
      </p:sp>
      <p:cxnSp>
        <p:nvCxnSpPr>
          <p:cNvPr id="15" name="Straight Connector 14">
            <a:extLst>
              <a:ext uri="{FF2B5EF4-FFF2-40B4-BE49-F238E27FC236}">
                <a16:creationId xmlns="" xmlns:a16="http://schemas.microsoft.com/office/drawing/2014/main" id="{EE2E603F-4A95-4FE8-BB06-211DFD75DBEF}"/>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00100" y="723900"/>
            <a:ext cx="13716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Content Placeholder 3" descr="Acetycholinesterase mechanism Ach">
            <a:extLst>
              <a:ext uri="{FF2B5EF4-FFF2-40B4-BE49-F238E27FC236}">
                <a16:creationId xmlns="" xmlns:a16="http://schemas.microsoft.com/office/drawing/2014/main" id="{CA7F16ED-EBED-0199-4468-6C623990DB03}"/>
              </a:ext>
            </a:extLst>
          </p:cNvPr>
          <p:cNvPicPr>
            <a:picLocks noGrp="1" noChangeAspect="1"/>
          </p:cNvPicPr>
          <p:nvPr>
            <p:ph idx="1"/>
          </p:nvPr>
        </p:nvPicPr>
        <p:blipFill>
          <a:blip r:embed="rId4"/>
          <a:stretch>
            <a:fillRect/>
          </a:stretch>
        </p:blipFill>
        <p:spPr>
          <a:xfrm>
            <a:off x="5321236" y="723901"/>
            <a:ext cx="4788027" cy="5410200"/>
          </a:xfrm>
          <a:prstGeom prst="rect">
            <a:avLst/>
          </a:prstGeom>
        </p:spPr>
      </p:pic>
      <p:sp>
        <p:nvSpPr>
          <p:cNvPr id="5" name="TextBox 4">
            <a:extLst>
              <a:ext uri="{FF2B5EF4-FFF2-40B4-BE49-F238E27FC236}">
                <a16:creationId xmlns="" xmlns:a16="http://schemas.microsoft.com/office/drawing/2014/main" id="{370B7659-9896-B936-6BA0-B9A4ABC5F295}"/>
              </a:ext>
            </a:extLst>
          </p:cNvPr>
          <p:cNvSpPr txBox="1"/>
          <p:nvPr/>
        </p:nvSpPr>
        <p:spPr>
          <a:xfrm>
            <a:off x="689966" y="2552816"/>
            <a:ext cx="437373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Earliest Hypothesis</a:t>
            </a:r>
          </a:p>
          <a:p>
            <a:endParaRPr lang="en-US" dirty="0"/>
          </a:p>
          <a:p>
            <a:r>
              <a:rPr lang="en-US" dirty="0"/>
              <a:t>Loss of Acetylcholine or Impairments in Cholinergic Synapses </a:t>
            </a:r>
          </a:p>
          <a:p>
            <a:endParaRPr lang="en-US" dirty="0"/>
          </a:p>
          <a:p>
            <a:r>
              <a:rPr lang="en-US" dirty="0">
                <a:ea typeface="+mn-lt"/>
                <a:cs typeface="+mn-lt"/>
              </a:rPr>
              <a:t>Cholinesterase inhibitors- Currently one of the best AD treatments</a:t>
            </a:r>
            <a:endParaRPr lang="en-US" dirty="0"/>
          </a:p>
        </p:txBody>
      </p:sp>
      <p:pic>
        <p:nvPicPr>
          <p:cNvPr id="3" name="Audio 2">
            <a:hlinkClick r:id="" action="ppaction://media"/>
            <a:extLst>
              <a:ext uri="{FF2B5EF4-FFF2-40B4-BE49-F238E27FC236}">
                <a16:creationId xmlns="" xmlns:a16="http://schemas.microsoft.com/office/drawing/2014/main" id="{37DF4D6E-A1EF-424E-D71E-62808663190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99745052"/>
      </p:ext>
    </p:extLst>
  </p:cSld>
  <p:clrMapOvr>
    <a:masterClrMapping/>
  </p:clrMapOvr>
  <mc:AlternateContent xmlns:mc="http://schemas.openxmlformats.org/markup-compatibility/2006" xmlns:p14="http://schemas.microsoft.com/office/powerpoint/2010/main">
    <mc:Choice Requires="p14">
      <p:transition spd="slow" p14:dur="2000" advTm="72423"/>
    </mc:Choice>
    <mc:Fallback xmlns="">
      <p:transition spd="slow" advTm="7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107" name="Rectangle 4106">
            <a:extLst>
              <a:ext uri="{FF2B5EF4-FFF2-40B4-BE49-F238E27FC236}">
                <a16:creationId xmlns="" xmlns:a16="http://schemas.microsoft.com/office/drawing/2014/main" id="{0E3596DD-156A-473E-9BB3-C6A29F7574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8" name="Freeform: Shape 4107">
            <a:extLst>
              <a:ext uri="{FF2B5EF4-FFF2-40B4-BE49-F238E27FC236}">
                <a16:creationId xmlns="" xmlns:a16="http://schemas.microsoft.com/office/drawing/2014/main" id="{2C46C4D6-C474-4E92-B52E-944C1118F7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 xmlns:a16="http://schemas.microsoft.com/office/drawing/2014/main" id="{EBE7CB21-C82F-AAB6-2392-31C33595326B}"/>
              </a:ext>
            </a:extLst>
          </p:cNvPr>
          <p:cNvSpPr>
            <a:spLocks noGrp="1"/>
          </p:cNvSpPr>
          <p:nvPr>
            <p:ph type="title"/>
          </p:nvPr>
        </p:nvSpPr>
        <p:spPr>
          <a:xfrm>
            <a:off x="838201" y="643467"/>
            <a:ext cx="5838370" cy="822476"/>
          </a:xfrm>
        </p:spPr>
        <p:txBody>
          <a:bodyPr>
            <a:normAutofit/>
          </a:bodyPr>
          <a:lstStyle/>
          <a:p>
            <a:r>
              <a:rPr lang="en-US" b="1" dirty="0"/>
              <a:t>Observations/Analysis</a:t>
            </a:r>
            <a:endParaRPr lang="en-CA" b="1" dirty="0"/>
          </a:p>
        </p:txBody>
      </p:sp>
      <p:sp>
        <p:nvSpPr>
          <p:cNvPr id="3" name="Content Placeholder 2">
            <a:extLst>
              <a:ext uri="{FF2B5EF4-FFF2-40B4-BE49-F238E27FC236}">
                <a16:creationId xmlns="" xmlns:a16="http://schemas.microsoft.com/office/drawing/2014/main" id="{BAF06319-1B9C-6AB8-5B63-BE0FE06B152F}"/>
              </a:ext>
            </a:extLst>
          </p:cNvPr>
          <p:cNvSpPr>
            <a:spLocks noGrp="1"/>
          </p:cNvSpPr>
          <p:nvPr>
            <p:ph idx="1"/>
          </p:nvPr>
        </p:nvSpPr>
        <p:spPr>
          <a:xfrm>
            <a:off x="197782" y="1465943"/>
            <a:ext cx="7246256" cy="4397828"/>
          </a:xfrm>
        </p:spPr>
        <p:txBody>
          <a:bodyPr>
            <a:normAutofit fontScale="85000" lnSpcReduction="10000"/>
          </a:bodyPr>
          <a:lstStyle/>
          <a:p>
            <a:pPr>
              <a:buFont typeface="Wingdings" panose="05000000000000000000" pitchFamily="2" charset="2"/>
              <a:buChar char="q"/>
            </a:pPr>
            <a:endParaRPr lang="en-US" sz="2000" dirty="0"/>
          </a:p>
          <a:p>
            <a:pPr lvl="1">
              <a:lnSpc>
                <a:spcPct val="120000"/>
              </a:lnSpc>
              <a:spcAft>
                <a:spcPts val="1200"/>
              </a:spcAft>
            </a:pPr>
            <a:r>
              <a:rPr lang="en-US" sz="1900" dirty="0"/>
              <a:t>I had the opportunity to go to the Neurosciences Research Centre at Cumming School of Medicine, at the University of Calgary and participated in cutting-edge experiments to discover new Gene </a:t>
            </a:r>
            <a:r>
              <a:rPr lang="en-US" sz="1900" dirty="0" err="1"/>
              <a:t>Mutions</a:t>
            </a:r>
            <a:r>
              <a:rPr lang="en-US" sz="1900" dirty="0"/>
              <a:t>  for </a:t>
            </a:r>
            <a:r>
              <a:rPr lang="en-US" sz="1900" dirty="0" err="1"/>
              <a:t>Alzheirm’s</a:t>
            </a:r>
            <a:r>
              <a:rPr lang="en-US" sz="1900" dirty="0"/>
              <a:t> treatment. I spent in the lab 15-20 hours in-person. I learned how </a:t>
            </a:r>
            <a:r>
              <a:rPr lang="en-US" sz="1900" dirty="0">
                <a:cs typeface="Arial" panose="020B0604020202020204" pitchFamily="34" charset="0"/>
              </a:rPr>
              <a:t>Beta Amyloid (A</a:t>
            </a:r>
            <a:r>
              <a:rPr lang="el-GR" sz="1900" dirty="0">
                <a:cs typeface="Arial" panose="020B0604020202020204" pitchFamily="34" charset="0"/>
              </a:rPr>
              <a:t>β</a:t>
            </a:r>
            <a:r>
              <a:rPr lang="en-US" sz="1900" dirty="0">
                <a:cs typeface="Arial" panose="020B0604020202020204" pitchFamily="34" charset="0"/>
              </a:rPr>
              <a:t>)Tau protein, </a:t>
            </a:r>
            <a:r>
              <a:rPr lang="en-US" sz="1900" dirty="0" err="1">
                <a:cs typeface="Arial" panose="020B0604020202020204" pitchFamily="34" charset="0"/>
              </a:rPr>
              <a:t>Neuroinflammation</a:t>
            </a:r>
            <a:r>
              <a:rPr lang="en-US" sz="1900" dirty="0">
                <a:cs typeface="Arial" panose="020B0604020202020204" pitchFamily="34" charset="0"/>
              </a:rPr>
              <a:t> and the Cholinergic hypotheses can be cause of </a:t>
            </a:r>
            <a:r>
              <a:rPr lang="en-US" sz="1900" dirty="0" err="1">
                <a:cs typeface="Arial" panose="020B0604020202020204" pitchFamily="34" charset="0"/>
              </a:rPr>
              <a:t>Alzheirm’s</a:t>
            </a:r>
            <a:r>
              <a:rPr lang="en-US" sz="1900" dirty="0">
                <a:cs typeface="Arial" panose="020B0604020202020204" pitchFamily="34" charset="0"/>
              </a:rPr>
              <a:t> </a:t>
            </a:r>
            <a:endParaRPr lang="en-US" sz="1900" dirty="0"/>
          </a:p>
          <a:p>
            <a:pPr>
              <a:buFont typeface="Wingdings" panose="05000000000000000000" pitchFamily="2" charset="2"/>
              <a:buChar char="q"/>
            </a:pPr>
            <a:r>
              <a:rPr lang="en-US" sz="1900" b="1" dirty="0" err="1">
                <a:solidFill>
                  <a:srgbClr val="002060"/>
                </a:solidFill>
              </a:rPr>
              <a:t>Vagus</a:t>
            </a:r>
            <a:r>
              <a:rPr lang="en-US" sz="1900" b="1" dirty="0">
                <a:solidFill>
                  <a:srgbClr val="002060"/>
                </a:solidFill>
              </a:rPr>
              <a:t> Nerves Stimulator  (VNS)</a:t>
            </a:r>
          </a:p>
          <a:p>
            <a:pPr>
              <a:buFont typeface="Wingdings" panose="05000000000000000000" pitchFamily="2" charset="2"/>
              <a:buChar char="q"/>
            </a:pPr>
            <a:r>
              <a:rPr lang="en-US" sz="1900" b="1" dirty="0">
                <a:solidFill>
                  <a:srgbClr val="002060"/>
                </a:solidFill>
              </a:rPr>
              <a:t> </a:t>
            </a:r>
            <a:r>
              <a:rPr lang="en-US" sz="1900" b="1" dirty="0" err="1">
                <a:solidFill>
                  <a:srgbClr val="002060"/>
                </a:solidFill>
              </a:rPr>
              <a:t>Inhibbitors</a:t>
            </a:r>
            <a:endParaRPr lang="en-US" sz="1900" b="1" dirty="0">
              <a:solidFill>
                <a:srgbClr val="002060"/>
              </a:solidFill>
            </a:endParaRPr>
          </a:p>
          <a:p>
            <a:pPr>
              <a:buFont typeface="Wingdings" panose="05000000000000000000" pitchFamily="2" charset="2"/>
              <a:buChar char="q"/>
            </a:pPr>
            <a:r>
              <a:rPr lang="en-US" sz="1900" b="1" dirty="0">
                <a:solidFill>
                  <a:srgbClr val="002060"/>
                </a:solidFill>
              </a:rPr>
              <a:t> Lifestyle</a:t>
            </a:r>
          </a:p>
          <a:p>
            <a:pPr>
              <a:buFont typeface="Wingdings" panose="05000000000000000000" pitchFamily="2" charset="2"/>
              <a:buChar char="q"/>
            </a:pPr>
            <a:endParaRPr lang="en-US" sz="2000" b="1" dirty="0">
              <a:solidFill>
                <a:srgbClr val="002060"/>
              </a:solidFill>
            </a:endParaRPr>
          </a:p>
          <a:p>
            <a:pPr>
              <a:buFont typeface="Wingdings" panose="05000000000000000000" pitchFamily="2" charset="2"/>
              <a:buChar char="q"/>
            </a:pPr>
            <a:endParaRPr lang="en-US" sz="2000" b="1" dirty="0">
              <a:solidFill>
                <a:srgbClr val="002060"/>
              </a:solidFill>
            </a:endParaRPr>
          </a:p>
          <a:p>
            <a:pPr marL="0" indent="0">
              <a:buNone/>
            </a:pPr>
            <a:endParaRPr lang="en-CA" sz="1400" b="1" dirty="0">
              <a:solidFill>
                <a:schemeClr val="bg2">
                  <a:lumMod val="50000"/>
                </a:schemeClr>
              </a:solidFill>
            </a:endParaRPr>
          </a:p>
          <a:p>
            <a:pPr marL="0" indent="0">
              <a:buNone/>
            </a:pPr>
            <a:r>
              <a:rPr lang="en-CA" sz="1400" b="1" dirty="0">
                <a:solidFill>
                  <a:schemeClr val="bg2">
                    <a:lumMod val="50000"/>
                  </a:schemeClr>
                </a:solidFill>
              </a:rPr>
              <a:t>https://educationalresearchtechniques.com/2015/09/30/observation-in-qualitative-research/</a:t>
            </a:r>
          </a:p>
        </p:txBody>
      </p:sp>
      <p:pic>
        <p:nvPicPr>
          <p:cNvPr id="4098" name="Picture 2" descr="Observation in Qualitative Research | educational research techniques">
            <a:extLst>
              <a:ext uri="{FF2B5EF4-FFF2-40B4-BE49-F238E27FC236}">
                <a16:creationId xmlns="" xmlns:a16="http://schemas.microsoft.com/office/drawing/2014/main" id="{BFAE5CDC-4AE6-CAD5-3225-C4438AFAE1AD}"/>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084457" y="848582"/>
            <a:ext cx="3464076" cy="532838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 xmlns:a16="http://schemas.microsoft.com/office/drawing/2014/main" id="{8C71959E-F14F-678E-B300-3289113AF70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37672435"/>
      </p:ext>
    </p:extLst>
  </p:cSld>
  <p:clrMapOvr>
    <a:masterClrMapping/>
  </p:clrMapOvr>
  <mc:AlternateContent xmlns:mc="http://schemas.openxmlformats.org/markup-compatibility/2006" xmlns:p14="http://schemas.microsoft.com/office/powerpoint/2010/main">
    <mc:Choice Requires="p14">
      <p:transition spd="slow" p14:dur="2000" advTm="23358"/>
    </mc:Choice>
    <mc:Fallback xmlns="">
      <p:transition spd="slow" advTm="233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27" name="Rectangle 5126">
            <a:extLst>
              <a:ext uri="{FF2B5EF4-FFF2-40B4-BE49-F238E27FC236}">
                <a16:creationId xmlns="" xmlns:a16="http://schemas.microsoft.com/office/drawing/2014/main" id="{0E3596DD-156A-473E-9BB3-C6A29F7574E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9" name="Freeform: Shape 5128">
            <a:extLst>
              <a:ext uri="{FF2B5EF4-FFF2-40B4-BE49-F238E27FC236}">
                <a16:creationId xmlns="" xmlns:a16="http://schemas.microsoft.com/office/drawing/2014/main" id="{2C46C4D6-C474-4E92-B52E-944C1118F7B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 xmlns:a16="http://schemas.microsoft.com/office/drawing/2014/main" id="{D1945447-4AD3-BA55-495D-82D03F3C9132}"/>
              </a:ext>
            </a:extLst>
          </p:cNvPr>
          <p:cNvSpPr>
            <a:spLocks noGrp="1"/>
          </p:cNvSpPr>
          <p:nvPr>
            <p:ph type="title"/>
          </p:nvPr>
        </p:nvSpPr>
        <p:spPr>
          <a:xfrm>
            <a:off x="838201" y="643467"/>
            <a:ext cx="5962784" cy="1800526"/>
          </a:xfrm>
        </p:spPr>
        <p:txBody>
          <a:bodyPr>
            <a:normAutofit/>
          </a:bodyPr>
          <a:lstStyle/>
          <a:p>
            <a:r>
              <a:rPr lang="en-US" b="1" dirty="0"/>
              <a:t>Conclusion </a:t>
            </a:r>
            <a:endParaRPr lang="en-CA" b="1" dirty="0"/>
          </a:p>
        </p:txBody>
      </p:sp>
      <p:sp>
        <p:nvSpPr>
          <p:cNvPr id="3" name="Content Placeholder 2">
            <a:extLst>
              <a:ext uri="{FF2B5EF4-FFF2-40B4-BE49-F238E27FC236}">
                <a16:creationId xmlns="" xmlns:a16="http://schemas.microsoft.com/office/drawing/2014/main" id="{60276CC1-A1DB-AE36-BE15-6B39E5B9FFCC}"/>
              </a:ext>
            </a:extLst>
          </p:cNvPr>
          <p:cNvSpPr>
            <a:spLocks noGrp="1"/>
          </p:cNvSpPr>
          <p:nvPr>
            <p:ph idx="1"/>
          </p:nvPr>
        </p:nvSpPr>
        <p:spPr>
          <a:xfrm>
            <a:off x="838201" y="2017487"/>
            <a:ext cx="10250713" cy="4173312"/>
          </a:xfrm>
        </p:spPr>
        <p:txBody>
          <a:bodyPr>
            <a:normAutofit/>
          </a:bodyPr>
          <a:lstStyle/>
          <a:p>
            <a:pPr>
              <a:buFont typeface="Wingdings" panose="05000000000000000000" pitchFamily="2" charset="2"/>
              <a:buChar char="q"/>
            </a:pPr>
            <a:endParaRPr lang="en-US" sz="1700" dirty="0"/>
          </a:p>
          <a:p>
            <a:pPr>
              <a:lnSpc>
                <a:spcPct val="150000"/>
              </a:lnSpc>
              <a:buFont typeface="Wingdings" panose="05000000000000000000" pitchFamily="2" charset="2"/>
              <a:buChar char="q"/>
            </a:pPr>
            <a:r>
              <a:rPr lang="en-US" sz="2000" dirty="0"/>
              <a:t> Alzheimer’s is a devastating and incurable disease.</a:t>
            </a:r>
          </a:p>
          <a:p>
            <a:pPr>
              <a:lnSpc>
                <a:spcPct val="150000"/>
              </a:lnSpc>
              <a:buFont typeface="Wingdings" panose="05000000000000000000" pitchFamily="2" charset="2"/>
              <a:buChar char="q"/>
            </a:pPr>
            <a:r>
              <a:rPr lang="en-US" sz="2000" dirty="0"/>
              <a:t> But symptoms can be treated with several techniques</a:t>
            </a:r>
          </a:p>
          <a:p>
            <a:pPr>
              <a:lnSpc>
                <a:spcPct val="150000"/>
              </a:lnSpc>
              <a:buFont typeface="Wingdings" panose="05000000000000000000" pitchFamily="2" charset="2"/>
              <a:buChar char="q"/>
            </a:pPr>
            <a:r>
              <a:rPr lang="en-US" sz="2000" dirty="0"/>
              <a:t> I observed that we can record Brain activity from Interface Neuron chip.</a:t>
            </a:r>
          </a:p>
          <a:p>
            <a:pPr marL="0" indent="0">
              <a:buNone/>
            </a:pPr>
            <a:endParaRPr lang="en-US" sz="1700" b="1" dirty="0"/>
          </a:p>
          <a:p>
            <a:pPr marL="0" indent="0">
              <a:buNone/>
            </a:pPr>
            <a:endParaRPr lang="en-US" sz="1700" b="1" dirty="0"/>
          </a:p>
        </p:txBody>
      </p:sp>
      <p:pic>
        <p:nvPicPr>
          <p:cNvPr id="4" name="Audio 3">
            <a:hlinkClick r:id="" action="ppaction://media"/>
            <a:extLst>
              <a:ext uri="{FF2B5EF4-FFF2-40B4-BE49-F238E27FC236}">
                <a16:creationId xmlns="" xmlns:a16="http://schemas.microsoft.com/office/drawing/2014/main" id="{D3EFBF16-4E0A-21E7-C430-68E2FE7032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78384977"/>
      </p:ext>
    </p:extLst>
  </p:cSld>
  <p:clrMapOvr>
    <a:masterClrMapping/>
  </p:clrMapOvr>
  <mc:AlternateContent xmlns:mc="http://schemas.openxmlformats.org/markup-compatibility/2006" xmlns:p14="http://schemas.microsoft.com/office/powerpoint/2010/main">
    <mc:Choice Requires="p14">
      <p:transition spd="slow" p14:dur="2000" advTm="10364"/>
    </mc:Choice>
    <mc:Fallback xmlns="">
      <p:transition spd="slow" advTm="103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1FD9D8-74E5-13D6-4CFE-26AD3762EC11}"/>
              </a:ext>
            </a:extLst>
          </p:cNvPr>
          <p:cNvSpPr>
            <a:spLocks noGrp="1"/>
          </p:cNvSpPr>
          <p:nvPr>
            <p:ph type="title"/>
          </p:nvPr>
        </p:nvSpPr>
        <p:spPr>
          <a:xfrm>
            <a:off x="753389" y="1138265"/>
            <a:ext cx="4843762" cy="1401183"/>
          </a:xfrm>
        </p:spPr>
        <p:txBody>
          <a:bodyPr anchor="t">
            <a:normAutofit/>
          </a:bodyPr>
          <a:lstStyle/>
          <a:p>
            <a:r>
              <a:rPr lang="en-US" sz="3200" b="1" dirty="0">
                <a:solidFill>
                  <a:srgbClr val="C00000"/>
                </a:solidFill>
              </a:rPr>
              <a:t/>
            </a:r>
            <a:br>
              <a:rPr lang="en-US" sz="3200" b="1" dirty="0">
                <a:solidFill>
                  <a:srgbClr val="C00000"/>
                </a:solidFill>
              </a:rPr>
            </a:br>
            <a:r>
              <a:rPr lang="en-US" sz="3200" b="1" dirty="0">
                <a:solidFill>
                  <a:srgbClr val="C00000"/>
                </a:solidFill>
                <a:latin typeface="+mn-lt"/>
              </a:rPr>
              <a:t>Outline </a:t>
            </a:r>
            <a:endParaRPr lang="en-CA" sz="3200" b="1" dirty="0">
              <a:solidFill>
                <a:srgbClr val="C00000"/>
              </a:solidFill>
              <a:latin typeface="+mn-lt"/>
            </a:endParaRPr>
          </a:p>
        </p:txBody>
      </p:sp>
      <p:cxnSp>
        <p:nvCxnSpPr>
          <p:cNvPr id="21" name="Straight Connector 20">
            <a:extLst>
              <a:ext uri="{FF2B5EF4-FFF2-40B4-BE49-F238E27FC236}">
                <a16:creationId xmlns="" xmlns:a16="http://schemas.microsoft.com/office/drawing/2014/main" id="{FC23E3B9-5ABF-58B3-E2B0-E9A5DAA90037}"/>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 xmlns:a16="http://schemas.microsoft.com/office/drawing/2014/main" id="{77776BFE-0B96-A79F-CCCD-D81D95AADA83}"/>
              </a:ext>
            </a:extLst>
          </p:cNvPr>
          <p:cNvSpPr>
            <a:spLocks noGrp="1"/>
          </p:cNvSpPr>
          <p:nvPr>
            <p:ph idx="1"/>
          </p:nvPr>
        </p:nvSpPr>
        <p:spPr>
          <a:xfrm>
            <a:off x="753388" y="2551176"/>
            <a:ext cx="6344097" cy="3602935"/>
          </a:xfrm>
        </p:spPr>
        <p:txBody>
          <a:bodyPr>
            <a:normAutofit/>
          </a:bodyPr>
          <a:lstStyle/>
          <a:p>
            <a:pPr>
              <a:buFont typeface="Wingdings" panose="05000000000000000000" pitchFamily="2" charset="2"/>
              <a:buChar char="q"/>
            </a:pPr>
            <a:r>
              <a:rPr lang="en-US" sz="2000" b="1" dirty="0"/>
              <a:t> What is Alzheimer's ?</a:t>
            </a:r>
          </a:p>
          <a:p>
            <a:pPr>
              <a:buFont typeface="Wingdings" panose="05000000000000000000" pitchFamily="2" charset="2"/>
              <a:buChar char="q"/>
            </a:pPr>
            <a:r>
              <a:rPr lang="en-US" sz="2000" b="1" dirty="0"/>
              <a:t> Symptoms of Alzheimer's</a:t>
            </a:r>
          </a:p>
          <a:p>
            <a:pPr>
              <a:buFont typeface="Wingdings" panose="05000000000000000000" pitchFamily="2" charset="2"/>
              <a:buChar char="q"/>
            </a:pPr>
            <a:r>
              <a:rPr lang="en-US" sz="2000" b="1" dirty="0"/>
              <a:t> Causes</a:t>
            </a:r>
          </a:p>
          <a:p>
            <a:pPr>
              <a:buFont typeface="Wingdings" panose="05000000000000000000" pitchFamily="2" charset="2"/>
              <a:buChar char="q"/>
            </a:pPr>
            <a:r>
              <a:rPr lang="en-US" sz="2000" b="1" dirty="0"/>
              <a:t> Neurodevelopmental Basis of Alzheimer's</a:t>
            </a:r>
          </a:p>
          <a:p>
            <a:pPr>
              <a:buFont typeface="Wingdings" panose="05000000000000000000" pitchFamily="2" charset="2"/>
              <a:buChar char="q"/>
            </a:pPr>
            <a:r>
              <a:rPr lang="en-US" sz="2000" b="1" dirty="0"/>
              <a:t> Treatments</a:t>
            </a:r>
          </a:p>
          <a:p>
            <a:pPr>
              <a:buFont typeface="Wingdings" panose="05000000000000000000" pitchFamily="2" charset="2"/>
              <a:buChar char="q"/>
            </a:pPr>
            <a:r>
              <a:rPr lang="en-US" sz="2000" b="1" dirty="0"/>
              <a:t> Advanced Research Techniques</a:t>
            </a:r>
          </a:p>
          <a:p>
            <a:pPr>
              <a:buFont typeface="Wingdings" panose="05000000000000000000" pitchFamily="2" charset="2"/>
              <a:buChar char="q"/>
            </a:pPr>
            <a:r>
              <a:rPr lang="en-US" sz="2000" b="1" dirty="0"/>
              <a:t> References</a:t>
            </a:r>
            <a:endParaRPr lang="en-CA" sz="2000" b="1" dirty="0"/>
          </a:p>
        </p:txBody>
      </p:sp>
      <p:pic>
        <p:nvPicPr>
          <p:cNvPr id="5" name="Picture 4" descr="Pen placed on top of a signature line">
            <a:extLst>
              <a:ext uri="{FF2B5EF4-FFF2-40B4-BE49-F238E27FC236}">
                <a16:creationId xmlns="" xmlns:a16="http://schemas.microsoft.com/office/drawing/2014/main" id="{58A08B09-35AF-CD01-4F41-677FABE3ACD3}"/>
              </a:ext>
            </a:extLst>
          </p:cNvPr>
          <p:cNvPicPr>
            <a:picLocks noChangeAspect="1"/>
          </p:cNvPicPr>
          <p:nvPr/>
        </p:nvPicPr>
        <p:blipFill rotWithShape="1">
          <a:blip r:embed="rId4"/>
          <a:srcRect l="33249" r="2" b="2"/>
          <a:stretch/>
        </p:blipFill>
        <p:spPr>
          <a:xfrm>
            <a:off x="6004775" y="871146"/>
            <a:ext cx="5738232" cy="4810442"/>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pic>
        <p:nvPicPr>
          <p:cNvPr id="18" name="Audio 17">
            <a:hlinkClick r:id="" action="ppaction://media"/>
            <a:extLst>
              <a:ext uri="{FF2B5EF4-FFF2-40B4-BE49-F238E27FC236}">
                <a16:creationId xmlns="" xmlns:a16="http://schemas.microsoft.com/office/drawing/2014/main" id="{1CFE96BB-6AD5-9009-9255-A1F5A60886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61295756"/>
      </p:ext>
    </p:extLst>
  </p:cSld>
  <p:clrMapOvr>
    <a:masterClrMapping/>
  </p:clrMapOvr>
  <mc:AlternateContent xmlns:mc="http://schemas.openxmlformats.org/markup-compatibility/2006" xmlns:p14="http://schemas.microsoft.com/office/powerpoint/2010/main">
    <mc:Choice Requires="p14">
      <p:transition spd="slow" p14:dur="2000" advTm="12191"/>
    </mc:Choice>
    <mc:Fallback xmlns="">
      <p:transition spd="slow" advTm="12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180EBF-9EA1-FA1F-9FFF-38121BC08232}"/>
              </a:ext>
            </a:extLst>
          </p:cNvPr>
          <p:cNvSpPr>
            <a:spLocks noGrp="1"/>
          </p:cNvSpPr>
          <p:nvPr>
            <p:ph type="title"/>
          </p:nvPr>
        </p:nvSpPr>
        <p:spPr/>
        <p:txBody>
          <a:bodyPr/>
          <a:lstStyle/>
          <a:p>
            <a:r>
              <a:rPr lang="en-US" b="1" dirty="0"/>
              <a:t>Future Directions/Areas of Improvement</a:t>
            </a:r>
            <a:endParaRPr lang="en-CA" b="1" dirty="0"/>
          </a:p>
        </p:txBody>
      </p:sp>
      <p:sp>
        <p:nvSpPr>
          <p:cNvPr id="3" name="Content Placeholder 2">
            <a:extLst>
              <a:ext uri="{FF2B5EF4-FFF2-40B4-BE49-F238E27FC236}">
                <a16:creationId xmlns="" xmlns:a16="http://schemas.microsoft.com/office/drawing/2014/main" id="{44932199-9301-F72F-2CD8-0A1B8E3CE6BA}"/>
              </a:ext>
            </a:extLst>
          </p:cNvPr>
          <p:cNvSpPr>
            <a:spLocks noGrp="1"/>
          </p:cNvSpPr>
          <p:nvPr>
            <p:ph idx="1"/>
          </p:nvPr>
        </p:nvSpPr>
        <p:spPr>
          <a:xfrm>
            <a:off x="838200" y="1825625"/>
            <a:ext cx="9626600" cy="4351338"/>
          </a:xfrm>
        </p:spPr>
        <p:txBody>
          <a:bodyPr>
            <a:normAutofit/>
          </a:bodyPr>
          <a:lstStyle/>
          <a:p>
            <a:pPr>
              <a:lnSpc>
                <a:spcPct val="150000"/>
              </a:lnSpc>
              <a:buFont typeface="Wingdings" panose="05000000000000000000" pitchFamily="2" charset="2"/>
              <a:buChar char="q"/>
            </a:pPr>
            <a:r>
              <a:rPr lang="en-US" sz="2000" dirty="0"/>
              <a:t> When we devolve new devices and Implants in developing countries </a:t>
            </a:r>
          </a:p>
          <a:p>
            <a:pPr>
              <a:lnSpc>
                <a:spcPct val="150000"/>
              </a:lnSpc>
              <a:buFont typeface="Wingdings" panose="05000000000000000000" pitchFamily="2" charset="2"/>
              <a:buChar char="q"/>
            </a:pPr>
            <a:r>
              <a:rPr lang="en-CA" sz="2000" dirty="0"/>
              <a:t> We need to make new implantable devices that have less corrosion </a:t>
            </a:r>
          </a:p>
          <a:p>
            <a:pPr>
              <a:lnSpc>
                <a:spcPct val="150000"/>
              </a:lnSpc>
              <a:buFont typeface="Wingdings" panose="05000000000000000000" pitchFamily="2" charset="2"/>
              <a:buChar char="q"/>
            </a:pPr>
            <a:r>
              <a:rPr lang="en-CA" sz="2000" dirty="0"/>
              <a:t> We need more safer, reliable, and effective Treatments</a:t>
            </a:r>
          </a:p>
          <a:p>
            <a:pPr>
              <a:lnSpc>
                <a:spcPct val="150000"/>
              </a:lnSpc>
              <a:buFont typeface="Wingdings" panose="05000000000000000000" pitchFamily="2" charset="2"/>
              <a:buChar char="q"/>
            </a:pPr>
            <a:r>
              <a:rPr lang="en-CA" sz="2000" dirty="0"/>
              <a:t> Build more accurate algorithms to model Alzheimer’s Disease in the brain.</a:t>
            </a:r>
          </a:p>
        </p:txBody>
      </p:sp>
      <p:pic>
        <p:nvPicPr>
          <p:cNvPr id="4" name="Audio 3">
            <a:hlinkClick r:id="" action="ppaction://media"/>
            <a:extLst>
              <a:ext uri="{FF2B5EF4-FFF2-40B4-BE49-F238E27FC236}">
                <a16:creationId xmlns="" xmlns:a16="http://schemas.microsoft.com/office/drawing/2014/main" id="{17D0A7AF-0433-FBF8-3088-1AFDDCA83C3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80799253"/>
      </p:ext>
    </p:extLst>
  </p:cSld>
  <p:clrMapOvr>
    <a:masterClrMapping/>
  </p:clrMapOvr>
  <mc:AlternateContent xmlns:mc="http://schemas.openxmlformats.org/markup-compatibility/2006" xmlns:p14="http://schemas.microsoft.com/office/powerpoint/2010/main">
    <mc:Choice Requires="p14">
      <p:transition spd="slow" p14:dur="2000" advTm="20068"/>
    </mc:Choice>
    <mc:Fallback xmlns="">
      <p:transition spd="slow" advTm="20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 xmlns:a16="http://schemas.microsoft.com/office/drawing/2014/main" id="{45D37F4E-DDB4-456B-97E0-9937730A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9BC33B2D-8361-392E-F80D-3D7A988AE28D}"/>
              </a:ext>
            </a:extLst>
          </p:cNvPr>
          <p:cNvSpPr>
            <a:spLocks noGrp="1"/>
          </p:cNvSpPr>
          <p:nvPr>
            <p:ph type="title"/>
          </p:nvPr>
        </p:nvSpPr>
        <p:spPr>
          <a:xfrm>
            <a:off x="572493" y="238539"/>
            <a:ext cx="11018520" cy="1434415"/>
          </a:xfrm>
        </p:spPr>
        <p:txBody>
          <a:bodyPr anchor="b">
            <a:normAutofit/>
          </a:bodyPr>
          <a:lstStyle/>
          <a:p>
            <a:r>
              <a:rPr lang="en-US" sz="5400" b="1" dirty="0"/>
              <a:t>My Experience </a:t>
            </a:r>
            <a:endParaRPr lang="en-CA" sz="5400" b="1" dirty="0"/>
          </a:p>
        </p:txBody>
      </p:sp>
      <p:sp>
        <p:nvSpPr>
          <p:cNvPr id="1033" name="sketchy line">
            <a:extLst>
              <a:ext uri="{FF2B5EF4-FFF2-40B4-BE49-F238E27FC236}">
                <a16:creationId xmlns="" xmlns:a16="http://schemas.microsoft.com/office/drawing/2014/main" id="{B2DD41CD-8F47-4F56-AD12-4E2FF76969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 xmlns:a16="http://schemas.microsoft.com/office/drawing/2014/main" id="{680F3DEB-8C05-238D-63DE-4488B1154B87}"/>
              </a:ext>
            </a:extLst>
          </p:cNvPr>
          <p:cNvSpPr>
            <a:spLocks noGrp="1"/>
          </p:cNvSpPr>
          <p:nvPr>
            <p:ph idx="1"/>
          </p:nvPr>
        </p:nvSpPr>
        <p:spPr>
          <a:xfrm>
            <a:off x="572493" y="2071316"/>
            <a:ext cx="6713552" cy="4119172"/>
          </a:xfrm>
        </p:spPr>
        <p:txBody>
          <a:bodyPr anchor="t">
            <a:normAutofit/>
          </a:bodyPr>
          <a:lstStyle/>
          <a:p>
            <a:pPr>
              <a:lnSpc>
                <a:spcPct val="90000"/>
              </a:lnSpc>
              <a:spcBef>
                <a:spcPts val="1000"/>
              </a:spcBef>
            </a:pPr>
            <a:r>
              <a:rPr lang="en-US" sz="2200" kern="1200" dirty="0">
                <a:solidFill>
                  <a:srgbClr val="000000"/>
                </a:solidFill>
                <a:effectLst/>
              </a:rPr>
              <a:t>I had a great experience in the Neurosciences Lab at Cumming School of Medicine, the University of Calgary. </a:t>
            </a:r>
            <a:endParaRPr lang="en-CA" sz="1200" dirty="0">
              <a:effectLst/>
              <a:ea typeface="Times New Roman" panose="02020603050405020304" pitchFamily="18" charset="0"/>
            </a:endParaRPr>
          </a:p>
          <a:p>
            <a:pPr>
              <a:lnSpc>
                <a:spcPct val="90000"/>
              </a:lnSpc>
              <a:spcBef>
                <a:spcPts val="1000"/>
              </a:spcBef>
            </a:pPr>
            <a:r>
              <a:rPr lang="en-US" sz="2200" kern="1200" dirty="0">
                <a:solidFill>
                  <a:srgbClr val="000000"/>
                </a:solidFill>
                <a:effectLst/>
              </a:rPr>
              <a:t>I observed Neuroscience Research, including Human Brain Cells, Snail Neurons, Rat cells, and Men1 Gene</a:t>
            </a:r>
          </a:p>
          <a:p>
            <a:pPr>
              <a:lnSpc>
                <a:spcPct val="90000"/>
              </a:lnSpc>
              <a:spcBef>
                <a:spcPts val="1000"/>
              </a:spcBef>
            </a:pPr>
            <a:r>
              <a:rPr lang="en-US" sz="2200" kern="1200" dirty="0">
                <a:solidFill>
                  <a:srgbClr val="000000"/>
                </a:solidFill>
                <a:effectLst/>
              </a:rPr>
              <a:t>Interacting with Neuroscientists, Ph.D. and graduate students, I gained insights into the advanced research and treatment options against </a:t>
            </a:r>
            <a:r>
              <a:rPr lang="en-US" sz="2200" dirty="0">
                <a:solidFill>
                  <a:srgbClr val="000000"/>
                </a:solidFill>
              </a:rPr>
              <a:t>Alzheimer's</a:t>
            </a:r>
            <a:r>
              <a:rPr lang="en-US" sz="2200" kern="1200" dirty="0">
                <a:solidFill>
                  <a:srgbClr val="000000"/>
                </a:solidFill>
                <a:effectLst/>
              </a:rPr>
              <a:t>. </a:t>
            </a:r>
            <a:endParaRPr lang="en-CA" sz="1200" dirty="0">
              <a:effectLst/>
              <a:ea typeface="Times New Roman" panose="02020603050405020304" pitchFamily="18" charset="0"/>
            </a:endParaRPr>
          </a:p>
          <a:p>
            <a:pPr>
              <a:lnSpc>
                <a:spcPct val="90000"/>
              </a:lnSpc>
              <a:spcBef>
                <a:spcPts val="1000"/>
              </a:spcBef>
            </a:pPr>
            <a:r>
              <a:rPr lang="en-US" sz="2200" kern="1200" dirty="0">
                <a:solidFill>
                  <a:srgbClr val="000000"/>
                </a:solidFill>
                <a:effectLst/>
              </a:rPr>
              <a:t>This experience was educational, and inspiring and motivated me to pursue my interest in neurosciences and to become a Neurosurgeon as a career in future.</a:t>
            </a:r>
            <a:endParaRPr lang="en-CA" sz="1200" dirty="0">
              <a:effectLst/>
              <a:ea typeface="Times New Roman" panose="02020603050405020304" pitchFamily="18" charset="0"/>
            </a:endParaRPr>
          </a:p>
          <a:p>
            <a:pPr>
              <a:lnSpc>
                <a:spcPct val="115000"/>
              </a:lnSpc>
              <a:spcAft>
                <a:spcPts val="800"/>
              </a:spcAft>
            </a:pPr>
            <a:endParaRPr lang="en-CA" sz="1200" kern="100" dirty="0">
              <a:effectLst/>
              <a:ea typeface="Aptos" panose="020B0004020202020204" pitchFamily="34" charset="0"/>
              <a:cs typeface="Times New Roman" panose="02020603050405020304" pitchFamily="18" charset="0"/>
            </a:endParaRPr>
          </a:p>
          <a:p>
            <a:pPr marL="0" indent="0">
              <a:buNone/>
            </a:pPr>
            <a:endParaRPr lang="en-CA" sz="2200" dirty="0"/>
          </a:p>
        </p:txBody>
      </p:sp>
      <p:pic>
        <p:nvPicPr>
          <p:cNvPr id="1026" name="Picture 2" descr="1+ Million Creative Thinking Royalty-Free Images, Stock Photos &amp; Pictures |  Shutterstock">
            <a:extLst>
              <a:ext uri="{FF2B5EF4-FFF2-40B4-BE49-F238E27FC236}">
                <a16:creationId xmlns="" xmlns:a16="http://schemas.microsoft.com/office/drawing/2014/main" id="{AA53169B-1227-6021-3977-2EA3765C8523}"/>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807"/>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 xmlns:a16="http://schemas.microsoft.com/office/drawing/2014/main" id="{DA927653-22A6-FFA6-C389-F338CF405BE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1301628"/>
      </p:ext>
    </p:extLst>
  </p:cSld>
  <p:clrMapOvr>
    <a:masterClrMapping/>
  </p:clrMapOvr>
  <mc:AlternateContent xmlns:mc="http://schemas.openxmlformats.org/markup-compatibility/2006" xmlns:p14="http://schemas.microsoft.com/office/powerpoint/2010/main">
    <mc:Choice Requires="p14">
      <p:transition spd="slow" p14:dur="2000" advTm="31574"/>
    </mc:Choice>
    <mc:Fallback xmlns="">
      <p:transition spd="slow" advTm="31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223" name="Rectangle 9222">
            <a:extLst>
              <a:ext uri="{FF2B5EF4-FFF2-40B4-BE49-F238E27FC236}">
                <a16:creationId xmlns="" xmlns:a16="http://schemas.microsoft.com/office/drawing/2014/main" id="{D009D6D5-DAC2-4A8B-A17A-E206B9012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65C8BEAE-9C94-E0C2-F71D-B2AF122DA441}"/>
              </a:ext>
            </a:extLst>
          </p:cNvPr>
          <p:cNvSpPr>
            <a:spLocks noGrp="1"/>
          </p:cNvSpPr>
          <p:nvPr>
            <p:ph type="title"/>
          </p:nvPr>
        </p:nvSpPr>
        <p:spPr>
          <a:xfrm>
            <a:off x="838201" y="365125"/>
            <a:ext cx="5251316" cy="1807305"/>
          </a:xfrm>
        </p:spPr>
        <p:txBody>
          <a:bodyPr>
            <a:normAutofit/>
          </a:bodyPr>
          <a:lstStyle/>
          <a:p>
            <a:r>
              <a:rPr lang="en-US" b="1" dirty="0">
                <a:solidFill>
                  <a:schemeClr val="accent6"/>
                </a:solidFill>
              </a:rPr>
              <a:t>Special Thanks!</a:t>
            </a:r>
            <a:endParaRPr lang="en-CA" b="1" dirty="0">
              <a:solidFill>
                <a:schemeClr val="accent6"/>
              </a:solidFill>
            </a:endParaRPr>
          </a:p>
        </p:txBody>
      </p:sp>
      <p:sp>
        <p:nvSpPr>
          <p:cNvPr id="3" name="Content Placeholder 2">
            <a:extLst>
              <a:ext uri="{FF2B5EF4-FFF2-40B4-BE49-F238E27FC236}">
                <a16:creationId xmlns="" xmlns:a16="http://schemas.microsoft.com/office/drawing/2014/main" id="{6B6F16E0-888B-0082-381E-8050B280CDCF}"/>
              </a:ext>
            </a:extLst>
          </p:cNvPr>
          <p:cNvSpPr>
            <a:spLocks noGrp="1"/>
          </p:cNvSpPr>
          <p:nvPr>
            <p:ph idx="1"/>
          </p:nvPr>
        </p:nvSpPr>
        <p:spPr>
          <a:xfrm>
            <a:off x="203200" y="1857829"/>
            <a:ext cx="7837714" cy="4319134"/>
          </a:xfrm>
        </p:spPr>
        <p:txBody>
          <a:bodyPr>
            <a:normAutofit/>
          </a:bodyPr>
          <a:lstStyle/>
          <a:p>
            <a:pPr marL="0" indent="0">
              <a:buNone/>
            </a:pPr>
            <a:r>
              <a:rPr lang="en-US" sz="2000" dirty="0"/>
              <a:t>Firstly, I would like to pay my Special Thanks to </a:t>
            </a:r>
            <a:r>
              <a:rPr lang="en-US" sz="2000" b="1" dirty="0"/>
              <a:t>ALLAH</a:t>
            </a:r>
            <a:r>
              <a:rPr lang="en-US" sz="2000" dirty="0"/>
              <a:t> whose Blessings made everything possible. </a:t>
            </a:r>
          </a:p>
          <a:p>
            <a:pPr marL="0" indent="0">
              <a:buNone/>
            </a:pPr>
            <a:r>
              <a:rPr lang="en-US" sz="2000" dirty="0"/>
              <a:t>And to everyone who helped me to complete this Project on Alzheimer’s.</a:t>
            </a:r>
          </a:p>
          <a:p>
            <a:pPr marL="0" indent="0">
              <a:buNone/>
            </a:pPr>
            <a:r>
              <a:rPr lang="en-US" sz="2400" b="1" dirty="0">
                <a:solidFill>
                  <a:srgbClr val="0070C0"/>
                </a:solidFill>
              </a:rPr>
              <a:t>Special Thanks </a:t>
            </a:r>
            <a:r>
              <a:rPr lang="en-US" sz="2000" dirty="0"/>
              <a:t>to Respectable Teachers </a:t>
            </a:r>
            <a:r>
              <a:rPr lang="en-US" sz="2000" b="1" dirty="0"/>
              <a:t> Mrs. </a:t>
            </a:r>
            <a:r>
              <a:rPr lang="en-US" sz="2000" b="1" dirty="0" err="1"/>
              <a:t>Jyoti</a:t>
            </a:r>
            <a:r>
              <a:rPr lang="en-US" sz="2000" b="1" dirty="0"/>
              <a:t>, </a:t>
            </a:r>
            <a:r>
              <a:rPr lang="en-US" sz="2000" b="1" dirty="0" err="1"/>
              <a:t>Bennacer</a:t>
            </a:r>
            <a:r>
              <a:rPr lang="en-US" sz="2000" b="1" dirty="0"/>
              <a:t>, Khalil </a:t>
            </a:r>
            <a:r>
              <a:rPr lang="en-US" sz="2000" dirty="0"/>
              <a:t>and </a:t>
            </a:r>
            <a:r>
              <a:rPr lang="en-US" sz="2000" b="1" dirty="0"/>
              <a:t>Dr. Naweed Imam Syed, </a:t>
            </a:r>
            <a:r>
              <a:rPr lang="en-US" sz="2000" dirty="0"/>
              <a:t>Neuroscientist, </a:t>
            </a:r>
            <a:r>
              <a:rPr lang="en-US" sz="1800" dirty="0"/>
              <a:t>Professor of Medicine </a:t>
            </a:r>
            <a:r>
              <a:rPr lang="en-US" sz="2000" dirty="0"/>
              <a:t>and their Ph.D. students, </a:t>
            </a:r>
            <a:r>
              <a:rPr lang="en-US" sz="2000" b="1" dirty="0"/>
              <a:t>Mrs. Zainab Khan </a:t>
            </a:r>
            <a:r>
              <a:rPr lang="en-US" sz="2000" dirty="0"/>
              <a:t>from Cumming School of Medicine, University of Calgary.</a:t>
            </a:r>
          </a:p>
          <a:p>
            <a:pPr marL="0" indent="0">
              <a:buNone/>
            </a:pPr>
            <a:r>
              <a:rPr kumimoji="0" lang="en-US" sz="2000" b="0" i="0" u="none" strike="noStrike" kern="1200" cap="none" spc="0" normalizeH="0" baseline="0" noProof="0" dirty="0">
                <a:ln>
                  <a:noFill/>
                </a:ln>
                <a:effectLst/>
                <a:uLnTx/>
                <a:uFillTx/>
                <a:latin typeface="Aptos" panose="02110004020202020204"/>
                <a:ea typeface="+mn-ea"/>
                <a:cs typeface="+mn-cs"/>
              </a:rPr>
              <a:t>Lastly, I would like to thank my father as well.</a:t>
            </a:r>
            <a:endParaRPr lang="en-CA" sz="2000" dirty="0"/>
          </a:p>
        </p:txBody>
      </p:sp>
      <p:pic>
        <p:nvPicPr>
          <p:cNvPr id="9218" name="Picture 2" descr="200+ Creative Ways To Say &quot;Thank You &quot;">
            <a:extLst>
              <a:ext uri="{FF2B5EF4-FFF2-40B4-BE49-F238E27FC236}">
                <a16:creationId xmlns="" xmlns:a16="http://schemas.microsoft.com/office/drawing/2014/main" id="{46DBD45A-3CF6-A2D7-AC19-AF9EB72C44F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58" r="849"/>
          <a:stretch/>
        </p:blipFill>
        <p:spPr bwMode="auto">
          <a:xfrm>
            <a:off x="7707086" y="10"/>
            <a:ext cx="5926878"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 xmlns:a16="http://schemas.microsoft.com/office/drawing/2014/main" id="{D06D33EC-284F-E79B-BA24-15016342371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7808778"/>
      </p:ext>
    </p:extLst>
  </p:cSld>
  <p:clrMapOvr>
    <a:masterClrMapping/>
  </p:clrMapOvr>
  <mc:AlternateContent xmlns:mc="http://schemas.openxmlformats.org/markup-compatibility/2006" xmlns:p14="http://schemas.microsoft.com/office/powerpoint/2010/main">
    <mc:Choice Requires="p14">
      <p:transition spd="slow" p14:dur="2000" advTm="22171"/>
    </mc:Choice>
    <mc:Fallback xmlns="">
      <p:transition spd="slow" advTm="22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Rectangle 1054">
            <a:extLst>
              <a:ext uri="{FF2B5EF4-FFF2-40B4-BE49-F238E27FC236}">
                <a16:creationId xmlns="" xmlns:a16="http://schemas.microsoft.com/office/drawing/2014/main" id="{928F64C6-FE22-4FC1-A763-DFCC514811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 xmlns:a16="http://schemas.microsoft.com/office/drawing/2014/main" id="{76F6A6EC-E89B-542E-7AB7-38EC578B3DEF}"/>
              </a:ext>
            </a:extLst>
          </p:cNvPr>
          <p:cNvSpPr>
            <a:spLocks noGrp="1"/>
          </p:cNvSpPr>
          <p:nvPr>
            <p:ph type="title"/>
          </p:nvPr>
        </p:nvSpPr>
        <p:spPr>
          <a:xfrm>
            <a:off x="4603468" y="4741948"/>
            <a:ext cx="6829520" cy="862031"/>
          </a:xfrm>
          <a:prstGeom prst="ellipse">
            <a:avLst/>
          </a:prstGeom>
        </p:spPr>
        <p:txBody>
          <a:bodyPr vert="horz" lIns="91440" tIns="45720" rIns="91440" bIns="45720" rtlCol="0" anchor="b">
            <a:normAutofit/>
          </a:bodyPr>
          <a:lstStyle/>
          <a:p>
            <a:r>
              <a:rPr lang="en-US" sz="3700" b="1" kern="1200">
                <a:solidFill>
                  <a:srgbClr val="FFC000"/>
                </a:solidFill>
                <a:latin typeface="+mj-lt"/>
                <a:ea typeface="+mj-ea"/>
                <a:cs typeface="+mj-cs"/>
              </a:rPr>
              <a:t>My Mentors…..</a:t>
            </a:r>
            <a:endParaRPr lang="en-US" sz="3700" b="1" kern="1200" dirty="0">
              <a:solidFill>
                <a:srgbClr val="FFC000"/>
              </a:solidFill>
              <a:latin typeface="+mj-lt"/>
              <a:ea typeface="+mj-ea"/>
              <a:cs typeface="+mj-cs"/>
            </a:endParaRPr>
          </a:p>
        </p:txBody>
      </p:sp>
      <p:pic>
        <p:nvPicPr>
          <p:cNvPr id="1026" name="Picture 2" descr="Naweed Imam Syed | UCalgary Profiles | University of Calgary">
            <a:extLst>
              <a:ext uri="{FF2B5EF4-FFF2-40B4-BE49-F238E27FC236}">
                <a16:creationId xmlns="" xmlns:a16="http://schemas.microsoft.com/office/drawing/2014/main" id="{8A90C75A-30C2-3983-743C-D8C2AD3BB3E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19934" y="171367"/>
            <a:ext cx="3248545" cy="3998210"/>
          </a:xfrm>
          <a:prstGeom prst="rect">
            <a:avLst/>
          </a:prstGeom>
          <a:extLst>
            <a:ext uri="{909E8E84-426E-40DD-AFC4-6F175D3DCCD1}">
              <a14:hiddenFill xmlns:a14="http://schemas.microsoft.com/office/drawing/2010/main">
                <a:solidFill>
                  <a:srgbClr val="FFFFFF"/>
                </a:solidFill>
              </a14:hiddenFill>
            </a:ext>
          </a:extLst>
        </p:spPr>
      </p:pic>
      <p:pic>
        <p:nvPicPr>
          <p:cNvPr id="11" name="Picture 10" descr="A person looking through a microscope&#10;&#10;Description automatically generated">
            <a:extLst>
              <a:ext uri="{FF2B5EF4-FFF2-40B4-BE49-F238E27FC236}">
                <a16:creationId xmlns="" xmlns:a16="http://schemas.microsoft.com/office/drawing/2014/main" id="{B8D67B29-320C-3B06-DB56-F756952C5A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8787" y="4908499"/>
            <a:ext cx="3177096" cy="1787117"/>
          </a:xfrm>
          <a:prstGeom prst="rect">
            <a:avLst/>
          </a:prstGeom>
        </p:spPr>
      </p:pic>
      <p:pic>
        <p:nvPicPr>
          <p:cNvPr id="1030" name="Picture 6" descr="Home | Calgary Islamic School OBK">
            <a:extLst>
              <a:ext uri="{FF2B5EF4-FFF2-40B4-BE49-F238E27FC236}">
                <a16:creationId xmlns="" xmlns:a16="http://schemas.microsoft.com/office/drawing/2014/main" id="{8199D0AB-85DE-2041-B541-362FB5DE1F2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638101" y="113741"/>
            <a:ext cx="2421204" cy="1894592"/>
          </a:xfrm>
          <a:prstGeom prst="rect">
            <a:avLst/>
          </a:prstGeom>
          <a:extLst>
            <a:ext uri="{909E8E84-426E-40DD-AFC4-6F175D3DCCD1}">
              <a14:hiddenFill xmlns:a14="http://schemas.microsoft.com/office/drawing/2010/main">
                <a:solidFill>
                  <a:srgbClr val="FFFFFF"/>
                </a:solidFill>
              </a14:hiddenFill>
            </a:ext>
          </a:extLst>
        </p:spPr>
      </p:pic>
      <p:cxnSp>
        <p:nvCxnSpPr>
          <p:cNvPr id="1057" name="Straight Connector 1056">
            <a:extLst>
              <a:ext uri="{FF2B5EF4-FFF2-40B4-BE49-F238E27FC236}">
                <a16:creationId xmlns="" xmlns:a16="http://schemas.microsoft.com/office/drawing/2014/main" id="{5C34627B-48E6-4F4D-B843-97717A86B490}"/>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8" name="Content Placeholder 7" descr="Two men standing in a room with computers&#10;&#10;Description automatically generated">
            <a:extLst>
              <a:ext uri="{FF2B5EF4-FFF2-40B4-BE49-F238E27FC236}">
                <a16:creationId xmlns="" xmlns:a16="http://schemas.microsoft.com/office/drawing/2014/main" id="{079B1E68-4F68-8816-3E16-275115331CA7}"/>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51658" y="2159438"/>
            <a:ext cx="3631213" cy="2325464"/>
          </a:xfrm>
        </p:spPr>
      </p:pic>
      <p:pic>
        <p:nvPicPr>
          <p:cNvPr id="2050" name="Picture 2" descr="https://cumming.ucalgary.ca/sites/default/files/styles/ucws_profiles_profile_picture/public/2024-04/Khan.jpeg?h=7f317a47&amp;itok=FlFM4fmV"/>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4658" y="1287662"/>
            <a:ext cx="2628900" cy="2881915"/>
          </a:xfrm>
          <a:prstGeom prst="rect">
            <a:avLst/>
          </a:prstGeom>
          <a:noFill/>
          <a:extLst>
            <a:ext uri="{909E8E84-426E-40DD-AFC4-6F175D3DCCD1}">
              <a14:hiddenFill xmlns:a14="http://schemas.microsoft.com/office/drawing/2010/main">
                <a:solidFill>
                  <a:srgbClr val="FFFFFF"/>
                </a:solidFill>
              </a14:hiddenFill>
            </a:ext>
          </a:extLst>
        </p:spPr>
      </p:pic>
      <p:pic>
        <p:nvPicPr>
          <p:cNvPr id="3" name="Audio 2">
            <a:hlinkClick r:id="" action="ppaction://media"/>
            <a:extLst>
              <a:ext uri="{FF2B5EF4-FFF2-40B4-BE49-F238E27FC236}">
                <a16:creationId xmlns="" xmlns:a16="http://schemas.microsoft.com/office/drawing/2014/main" id="{1E7C7B49-58D1-FDBA-0E06-1141EC419AE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8895638"/>
      </p:ext>
    </p:extLst>
  </p:cSld>
  <p:clrMapOvr>
    <a:masterClrMapping/>
  </p:clrMapOvr>
  <mc:AlternateContent xmlns:mc="http://schemas.openxmlformats.org/markup-compatibility/2006" xmlns:p14="http://schemas.microsoft.com/office/powerpoint/2010/main">
    <mc:Choice Requires="p14">
      <p:transition spd="slow" p14:dur="2000" advTm="5239"/>
    </mc:Choice>
    <mc:Fallback xmlns="">
      <p:transition spd="slow" advTm="5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D7B6DC8-B7C2-FF55-B5FD-D23411C9B484}"/>
              </a:ext>
            </a:extLst>
          </p:cNvPr>
          <p:cNvSpPr>
            <a:spLocks noGrp="1"/>
          </p:cNvSpPr>
          <p:nvPr>
            <p:ph type="title"/>
          </p:nvPr>
        </p:nvSpPr>
        <p:spPr>
          <a:xfrm>
            <a:off x="838200" y="365126"/>
            <a:ext cx="10515600" cy="505732"/>
          </a:xfrm>
        </p:spPr>
        <p:txBody>
          <a:bodyPr>
            <a:normAutofit fontScale="90000"/>
          </a:bodyPr>
          <a:lstStyle/>
          <a:p>
            <a:r>
              <a:rPr lang="en-US" dirty="0"/>
              <a:t>Ref:</a:t>
            </a:r>
            <a:endParaRPr lang="en-CA" dirty="0"/>
          </a:p>
        </p:txBody>
      </p:sp>
      <p:sp>
        <p:nvSpPr>
          <p:cNvPr id="3" name="Content Placeholder 2">
            <a:extLst>
              <a:ext uri="{FF2B5EF4-FFF2-40B4-BE49-F238E27FC236}">
                <a16:creationId xmlns="" xmlns:a16="http://schemas.microsoft.com/office/drawing/2014/main" id="{05AE0153-B434-1E49-8EA7-D69DFDD77435}"/>
              </a:ext>
            </a:extLst>
          </p:cNvPr>
          <p:cNvSpPr>
            <a:spLocks noGrp="1"/>
          </p:cNvSpPr>
          <p:nvPr>
            <p:ph idx="1"/>
          </p:nvPr>
        </p:nvSpPr>
        <p:spPr>
          <a:xfrm>
            <a:off x="838200" y="1001486"/>
            <a:ext cx="10515600" cy="5175477"/>
          </a:xfrm>
        </p:spPr>
        <p:txBody>
          <a:bodyPr>
            <a:normAutofit fontScale="55000" lnSpcReduction="20000"/>
          </a:bodyPr>
          <a:lstStyle/>
          <a:p>
            <a:r>
              <a:rPr lang="en-CA" dirty="0" smtClean="0"/>
              <a:t>https</a:t>
            </a:r>
            <a:r>
              <a:rPr lang="en-CA" dirty="0"/>
              <a:t>://www. alzheimer.com/what-is-Alzheimer’s</a:t>
            </a:r>
          </a:p>
          <a:p>
            <a:r>
              <a:rPr lang="en-CA" dirty="0"/>
              <a:t>https://www.mayoclinic.org/diseases-conditions//symptoms-causes/syc-20365711</a:t>
            </a:r>
          </a:p>
          <a:p>
            <a:r>
              <a:rPr lang="en-CA" dirty="0"/>
              <a:t>https://www.mayoclinic.org/diseases-conditions/petit-mal-/symptoms-causes/syc-20359683</a:t>
            </a:r>
          </a:p>
          <a:p>
            <a:r>
              <a:rPr lang="en-CA" dirty="0"/>
              <a:t>https://www.medicalnewstoday.com/articles/types-of-alzheimer#types</a:t>
            </a:r>
          </a:p>
          <a:p>
            <a:r>
              <a:rPr lang="en-CA" dirty="0"/>
              <a:t>https://www.who.int/news-room/fact-sheets/detail/alzheimer</a:t>
            </a:r>
          </a:p>
          <a:p>
            <a:r>
              <a:rPr lang="en-CA" dirty="0"/>
              <a:t>https://www.ninds.nih.gov/health-information/disorders/alzheimer</a:t>
            </a:r>
          </a:p>
          <a:p>
            <a:r>
              <a:rPr lang="en-CA" dirty="0"/>
              <a:t>https://</a:t>
            </a:r>
            <a:r>
              <a:rPr lang="en-CA" dirty="0" smtClean="0"/>
              <a:t>facty.com/conditions/10-treatments-of-alzheirm’s/2</a:t>
            </a:r>
            <a:r>
              <a:rPr lang="en-CA" dirty="0"/>
              <a:t>/</a:t>
            </a:r>
          </a:p>
          <a:p>
            <a:r>
              <a:rPr lang="en-CA" dirty="0"/>
              <a:t>https://anatomyinfo.com/parts-of-the-brain/</a:t>
            </a:r>
          </a:p>
          <a:p>
            <a:r>
              <a:rPr lang="en-CA" dirty="0"/>
              <a:t>https://www.google.com/search?q=what+is+the+role+of+limbis+system&amp;rlz=1C1UEAD_enCA1080CA1088&amp;oq=what+is+the+role+of+limbis+system&amp;gs_lcrp=EgZjaHJvbWUyBggAEEUYOTIJCAEQABgNGIAEMggIAhAAGBYYHjIICAMQABgWGB4yCAgEEAAYFhgeMgoIBRAAGAoYFhgeMggIBhAAGBYYHjIICAcQABgWGB4yCAgIEAAYFhgeMggICRAAGBYYHtIBCjI0NTY2ajFqMTWoAgCwAgA&amp;sourceid=chrome&amp;ie=UTF-8</a:t>
            </a:r>
          </a:p>
          <a:p>
            <a:pPr marL="0" indent="0">
              <a:buNone/>
            </a:pPr>
            <a:endParaRPr lang="en-CA" dirty="0"/>
          </a:p>
          <a:p>
            <a:r>
              <a:rPr lang="en-CA" dirty="0"/>
              <a:t>https://www.google.com/search?q=simple+Difference+between+alzheimer+%</a:t>
            </a:r>
            <a:r>
              <a:rPr lang="en-CA" dirty="0" smtClean="0"/>
              <a:t>26+Alzheirms%3A&amp;tbm=isch&amp;ved=2ahUKEwiIm4GSpduDAxX_OUQIHU2MCKoQ2-cCegQIABAA&amp;oq=simple+Difference+between+Epilepsy</a:t>
            </a:r>
            <a:r>
              <a:rPr lang="en-CA" dirty="0"/>
              <a:t>+%26+Seizure+Attacks%3A&amp;gs_lcp=CgNpbWcQA1CZBliJFmDaGGgAcAB4AIABbYgBnQaSAQMzLjWYAQCgAQGqAQtnd3Mtd2l6LWltZ8ABAQ&amp;sclient=img&amp;ei=If6iZciGNf_zkPIPzZii0Ao&amp;bih=712&amp;biw=1511&amp;rlz=1C1RXQR_enCA1059CA1059#imgrc=eCpi1v_Tz7UrmM</a:t>
            </a:r>
          </a:p>
          <a:p>
            <a:r>
              <a:rPr lang="en-CA" dirty="0">
                <a:hlinkClick r:id="rId4"/>
              </a:rPr>
              <a:t>https://</a:t>
            </a:r>
            <a:r>
              <a:rPr lang="en-CA" dirty="0" smtClean="0">
                <a:hlinkClick r:id="rId4"/>
              </a:rPr>
              <a:t>www.google.com/search?q=creative+pictures+of+Brain+and+k&amp;tbm=isch&amp;rlz=1C1RXQR_enCA1059CA1059&amp;hl=en&amp;sa=X&amp;ved=2ahUKEwjphY7qs9uDAxViJzQIHRJZB1oQBXoECAEQPg&amp;biw=1492&amp;bih=712#imgrc=ytq6aowmQq-</a:t>
            </a:r>
            <a:r>
              <a:rPr lang="en-CA" dirty="0">
                <a:hlinkClick r:id="rId4"/>
              </a:rPr>
              <a:t>_OM</a:t>
            </a:r>
            <a:endParaRPr lang="en-CA" dirty="0"/>
          </a:p>
          <a:p>
            <a:r>
              <a:rPr lang="en-CA" dirty="0"/>
              <a:t>https</a:t>
            </a:r>
            <a:r>
              <a:rPr lang="en-CA"/>
              <a:t>://</a:t>
            </a:r>
            <a:r>
              <a:rPr lang="en-CA" smtClean="0"/>
              <a:t>www.cureAlzheimers.org/for-patients/understanding/basics/classification</a:t>
            </a:r>
            <a:r>
              <a:rPr lang="en-CA" dirty="0"/>
              <a:t>/</a:t>
            </a:r>
          </a:p>
        </p:txBody>
      </p:sp>
      <p:pic>
        <p:nvPicPr>
          <p:cNvPr id="4" name="Audio 3">
            <a:hlinkClick r:id="" action="ppaction://media"/>
            <a:extLst>
              <a:ext uri="{FF2B5EF4-FFF2-40B4-BE49-F238E27FC236}">
                <a16:creationId xmlns="" xmlns:a16="http://schemas.microsoft.com/office/drawing/2014/main" id="{06B46A0F-FDFE-69B7-BD7D-B606A4818C5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70059190"/>
      </p:ext>
    </p:extLst>
  </p:cSld>
  <p:clrMapOvr>
    <a:masterClrMapping/>
  </p:clrMapOvr>
  <mc:AlternateContent xmlns:mc="http://schemas.openxmlformats.org/markup-compatibility/2006" xmlns:p14="http://schemas.microsoft.com/office/powerpoint/2010/main">
    <mc:Choice Requires="p14">
      <p:transition spd="slow" p14:dur="2000" advTm="6845"/>
    </mc:Choice>
    <mc:Fallback xmlns="">
      <p:transition spd="slow" advTm="6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3C5D35C-1E1D-3DDB-2501-08F338B07436}"/>
              </a:ext>
            </a:extLst>
          </p:cNvPr>
          <p:cNvSpPr>
            <a:spLocks noGrp="1"/>
          </p:cNvSpPr>
          <p:nvPr>
            <p:ph type="title"/>
          </p:nvPr>
        </p:nvSpPr>
        <p:spPr>
          <a:xfrm>
            <a:off x="838200" y="495946"/>
            <a:ext cx="10515600" cy="1194742"/>
          </a:xfrm>
        </p:spPr>
        <p:txBody>
          <a:bodyPr>
            <a:normAutofit/>
          </a:bodyPr>
          <a:lstStyle/>
          <a:p>
            <a:r>
              <a:rPr lang="en-US" sz="4000" b="1" dirty="0">
                <a:solidFill>
                  <a:srgbClr val="0070C0"/>
                </a:solidFill>
                <a:latin typeface="+mn-lt"/>
              </a:rPr>
              <a:t>My Motivation!</a:t>
            </a:r>
            <a:r>
              <a:rPr lang="en-US" sz="2800" b="1" dirty="0">
                <a:solidFill>
                  <a:srgbClr val="0070C0"/>
                </a:solidFill>
                <a:latin typeface="+mn-lt"/>
              </a:rPr>
              <a:t/>
            </a:r>
            <a:br>
              <a:rPr lang="en-US" sz="2800" b="1" dirty="0">
                <a:solidFill>
                  <a:srgbClr val="0070C0"/>
                </a:solidFill>
                <a:latin typeface="+mn-lt"/>
              </a:rPr>
            </a:br>
            <a:r>
              <a:rPr lang="en-US" sz="2700" b="1" dirty="0">
                <a:latin typeface="+mn-lt"/>
              </a:rPr>
              <a:t>What motivated me to choose this topic?</a:t>
            </a:r>
            <a:endParaRPr lang="en-CA" sz="2700" b="1" dirty="0">
              <a:latin typeface="+mn-lt"/>
            </a:endParaRPr>
          </a:p>
        </p:txBody>
      </p:sp>
      <p:sp>
        <p:nvSpPr>
          <p:cNvPr id="3" name="Content Placeholder 2">
            <a:extLst>
              <a:ext uri="{FF2B5EF4-FFF2-40B4-BE49-F238E27FC236}">
                <a16:creationId xmlns="" xmlns:a16="http://schemas.microsoft.com/office/drawing/2014/main" id="{9370D74F-E8B6-5ACD-B2D9-CEE9EC480CE4}"/>
              </a:ext>
            </a:extLst>
          </p:cNvPr>
          <p:cNvSpPr>
            <a:spLocks noGrp="1"/>
          </p:cNvSpPr>
          <p:nvPr>
            <p:ph idx="1"/>
          </p:nvPr>
        </p:nvSpPr>
        <p:spPr/>
        <p:txBody>
          <a:bodyPr>
            <a:normAutofit/>
          </a:bodyPr>
          <a:lstStyle/>
          <a:p>
            <a:pPr marL="0" indent="0">
              <a:lnSpc>
                <a:spcPct val="100000"/>
              </a:lnSpc>
              <a:buNone/>
            </a:pPr>
            <a:r>
              <a:rPr lang="en-US" sz="2100" dirty="0"/>
              <a:t>I became interested in this topic through my previous experience in the 2024 Science Fair, where I worked on a project about epilepsy. That project earned me the First Place Gold Medal and gave me the opportunity to collaborate with the Neuroscience Lab at the University of Calgary.</a:t>
            </a:r>
          </a:p>
          <a:p>
            <a:pPr marL="0" indent="0">
              <a:lnSpc>
                <a:spcPct val="100000"/>
              </a:lnSpc>
              <a:buNone/>
            </a:pPr>
            <a:r>
              <a:rPr lang="en-US" sz="2100" dirty="0"/>
              <a:t>During my time in the lab, I observed a Ph.D. student conducting research on Alzheimer’s disease. Hearing their discussions about its impact on the brain and the ongoing challenges in finding effective treatments sparked my curiosity. Even though it was a new topic for me, I was fascinated and immediately decided to explore it for my next project. With the lab’s approval, I started my research journey to learn about Alzheimer’s and share the latest findings through this project.”</a:t>
            </a:r>
          </a:p>
          <a:p>
            <a:pPr marL="0" indent="0">
              <a:buNone/>
            </a:pPr>
            <a:endParaRPr lang="en-US" sz="2400" dirty="0"/>
          </a:p>
        </p:txBody>
      </p:sp>
      <p:pic>
        <p:nvPicPr>
          <p:cNvPr id="26" name="Audio 25">
            <a:hlinkClick r:id="" action="ppaction://media"/>
            <a:extLst>
              <a:ext uri="{FF2B5EF4-FFF2-40B4-BE49-F238E27FC236}">
                <a16:creationId xmlns="" xmlns:a16="http://schemas.microsoft.com/office/drawing/2014/main" id="{2F03FAA4-458B-A92E-8D2F-1E34FE0935E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99239514"/>
      </p:ext>
    </p:extLst>
  </p:cSld>
  <p:clrMapOvr>
    <a:masterClrMapping/>
  </p:clrMapOvr>
  <mc:AlternateContent xmlns:mc="http://schemas.openxmlformats.org/markup-compatibility/2006" xmlns:p14="http://schemas.microsoft.com/office/powerpoint/2010/main">
    <mc:Choice Requires="p14">
      <p:transition spd="slow" p14:dur="2000" advTm="48638"/>
    </mc:Choice>
    <mc:Fallback xmlns="">
      <p:transition spd="slow" advTm="48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5" name="Rectangle 34">
            <a:extLst>
              <a:ext uri="{FF2B5EF4-FFF2-40B4-BE49-F238E27FC236}">
                <a16:creationId xmlns="" xmlns:a16="http://schemas.microsoft.com/office/drawing/2014/main" id="{8FC9BE17-9A7B-462D-AE50-3D877738730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uman brain nerve cells">
            <a:extLst>
              <a:ext uri="{FF2B5EF4-FFF2-40B4-BE49-F238E27FC236}">
                <a16:creationId xmlns="" xmlns:a16="http://schemas.microsoft.com/office/drawing/2014/main" id="{A7BDBEB3-E884-1318-F759-C83AAA768E3F}"/>
              </a:ext>
            </a:extLst>
          </p:cNvPr>
          <p:cNvPicPr>
            <a:picLocks noChangeAspect="1"/>
          </p:cNvPicPr>
          <p:nvPr/>
        </p:nvPicPr>
        <p:blipFill rotWithShape="1">
          <a:blip r:embed="rId4"/>
          <a:srcRect t="9091" r="13818"/>
          <a:stretch/>
        </p:blipFill>
        <p:spPr>
          <a:xfrm>
            <a:off x="3523488" y="10"/>
            <a:ext cx="8668510" cy="6857990"/>
          </a:xfrm>
          <a:prstGeom prst="rect">
            <a:avLst/>
          </a:prstGeom>
        </p:spPr>
      </p:pic>
      <p:sp>
        <p:nvSpPr>
          <p:cNvPr id="37" name="Rectangle 36">
            <a:extLst>
              <a:ext uri="{FF2B5EF4-FFF2-40B4-BE49-F238E27FC236}">
                <a16:creationId xmlns="" xmlns:a16="http://schemas.microsoft.com/office/drawing/2014/main" id="{3EBE8569-6AEC-4B8C-8D53-2DE337CDBA6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54396626-17A8-9514-61B3-11F2F8CA177B}"/>
              </a:ext>
            </a:extLst>
          </p:cNvPr>
          <p:cNvSpPr>
            <a:spLocks noGrp="1"/>
          </p:cNvSpPr>
          <p:nvPr>
            <p:ph type="title"/>
          </p:nvPr>
        </p:nvSpPr>
        <p:spPr>
          <a:xfrm>
            <a:off x="371093" y="1161288"/>
            <a:ext cx="5086277" cy="813812"/>
          </a:xfrm>
        </p:spPr>
        <p:txBody>
          <a:bodyPr anchor="b">
            <a:noAutofit/>
          </a:bodyPr>
          <a:lstStyle/>
          <a:p>
            <a:r>
              <a:rPr lang="en-US" sz="4000" b="1" dirty="0"/>
              <a:t/>
            </a:r>
            <a:br>
              <a:rPr lang="en-US" sz="4000" b="1" dirty="0"/>
            </a:br>
            <a:r>
              <a:rPr lang="en-US" sz="4000" b="1" dirty="0"/>
              <a:t>Alzheimer’s: What is it?</a:t>
            </a:r>
            <a:endParaRPr lang="en-CA" sz="4000" b="1" dirty="0"/>
          </a:p>
        </p:txBody>
      </p:sp>
      <p:sp>
        <p:nvSpPr>
          <p:cNvPr id="39" name="Rectangle 38">
            <a:extLst>
              <a:ext uri="{FF2B5EF4-FFF2-40B4-BE49-F238E27FC236}">
                <a16:creationId xmlns="" xmlns:a16="http://schemas.microsoft.com/office/drawing/2014/main" id="{55D4142C-5077-457F-A6AD-3FECFDB3968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40">
            <a:extLst>
              <a:ext uri="{FF2B5EF4-FFF2-40B4-BE49-F238E27FC236}">
                <a16:creationId xmlns="" xmlns:a16="http://schemas.microsoft.com/office/drawing/2014/main" id="{7A5F0580-5EE9-419F-96EE-B6529EF6E7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 xmlns:a16="http://schemas.microsoft.com/office/drawing/2014/main" id="{E63C1FA9-A17A-8622-9C3D-A9AB59BA804A}"/>
              </a:ext>
            </a:extLst>
          </p:cNvPr>
          <p:cNvSpPr>
            <a:spLocks noGrp="1"/>
          </p:cNvSpPr>
          <p:nvPr>
            <p:ph idx="1"/>
          </p:nvPr>
        </p:nvSpPr>
        <p:spPr>
          <a:xfrm>
            <a:off x="371094" y="2718054"/>
            <a:ext cx="6044220" cy="3207258"/>
          </a:xfrm>
        </p:spPr>
        <p:txBody>
          <a:bodyPr anchor="t">
            <a:normAutofit/>
          </a:bodyPr>
          <a:lstStyle/>
          <a:p>
            <a:pPr>
              <a:buFont typeface="Courier New" panose="02070309020205020404" pitchFamily="49" charset="0"/>
              <a:buChar char="o"/>
            </a:pPr>
            <a:r>
              <a:rPr lang="en-US" sz="1800" dirty="0"/>
              <a:t>Alzheimer’s disease is a </a:t>
            </a:r>
            <a:r>
              <a:rPr lang="en-US" sz="1800" b="1" dirty="0">
                <a:solidFill>
                  <a:schemeClr val="accent5"/>
                </a:solidFill>
              </a:rPr>
              <a:t>Neuro degenerative progressive Brain disorder </a:t>
            </a:r>
            <a:r>
              <a:rPr lang="en-US" sz="1800" b="1" dirty="0"/>
              <a:t>that affects </a:t>
            </a:r>
            <a:r>
              <a:rPr lang="en-US" sz="1800" b="1" dirty="0">
                <a:solidFill>
                  <a:schemeClr val="accent5"/>
                </a:solidFill>
              </a:rPr>
              <a:t>memory, thinking, and behavior</a:t>
            </a:r>
            <a:r>
              <a:rPr lang="en-US" sz="1800" dirty="0">
                <a:solidFill>
                  <a:schemeClr val="accent5"/>
                </a:solidFill>
              </a:rPr>
              <a:t>.</a:t>
            </a:r>
          </a:p>
          <a:p>
            <a:pPr>
              <a:buFont typeface="Courier New" panose="02070309020205020404" pitchFamily="49" charset="0"/>
              <a:buChar char="o"/>
            </a:pPr>
            <a:r>
              <a:rPr lang="en-US" sz="1800" dirty="0"/>
              <a:t>The language of the Brain is </a:t>
            </a:r>
            <a:r>
              <a:rPr lang="en-US" sz="1800" b="1" dirty="0">
                <a:solidFill>
                  <a:srgbClr val="0070C0"/>
                </a:solidFill>
              </a:rPr>
              <a:t>Electrical Signals </a:t>
            </a:r>
            <a:r>
              <a:rPr lang="en-US" sz="1800" dirty="0"/>
              <a:t>between </a:t>
            </a:r>
            <a:r>
              <a:rPr lang="en-US" sz="1800" b="1" dirty="0">
                <a:solidFill>
                  <a:srgbClr val="0070C0"/>
                </a:solidFill>
              </a:rPr>
              <a:t>Neurons</a:t>
            </a:r>
            <a:r>
              <a:rPr lang="en-US" sz="1800" dirty="0"/>
              <a:t> (Brain Cells)</a:t>
            </a:r>
            <a:r>
              <a:rPr lang="en-US" sz="1800" b="1" dirty="0"/>
              <a:t> </a:t>
            </a:r>
          </a:p>
          <a:p>
            <a:pPr>
              <a:buFont typeface="Courier New" panose="02070309020205020404" pitchFamily="49" charset="0"/>
              <a:buChar char="o"/>
            </a:pPr>
            <a:r>
              <a:rPr lang="en-US" sz="1800" dirty="0"/>
              <a:t>When there are </a:t>
            </a:r>
            <a:r>
              <a:rPr lang="en-US" sz="1800" b="1" dirty="0">
                <a:solidFill>
                  <a:srgbClr val="0070C0"/>
                </a:solidFill>
              </a:rPr>
              <a:t>Abnormal Changes in Brain’s Electrical Activity and Nerve Cells Degenerate, </a:t>
            </a:r>
            <a:r>
              <a:rPr lang="en-US" sz="1800" dirty="0"/>
              <a:t>this may Alzheimer's.</a:t>
            </a:r>
            <a:r>
              <a:rPr lang="en-US" sz="1800" dirty="0">
                <a:ea typeface="+mn-lt"/>
                <a:cs typeface="+mn-lt"/>
              </a:rPr>
              <a:t> </a:t>
            </a:r>
            <a:endParaRPr lang="en-US" sz="1800" dirty="0"/>
          </a:p>
          <a:p>
            <a:pPr>
              <a:buFont typeface="Courier New" panose="02070309020205020404" pitchFamily="49" charset="0"/>
              <a:buChar char="o"/>
            </a:pPr>
            <a:r>
              <a:rPr lang="en-US" sz="1800" b="1" dirty="0"/>
              <a:t>Biologically, </a:t>
            </a:r>
            <a:r>
              <a:rPr lang="en-US" sz="1800" dirty="0"/>
              <a:t>it is caused by </a:t>
            </a:r>
            <a:r>
              <a:rPr lang="en-US" sz="1800" b="1" dirty="0">
                <a:solidFill>
                  <a:schemeClr val="accent5"/>
                </a:solidFill>
              </a:rPr>
              <a:t>build-up of beta-amyloid plaques and tau tangles in the brain, </a:t>
            </a:r>
            <a:r>
              <a:rPr lang="en-US" sz="1800" dirty="0"/>
              <a:t>leading to </a:t>
            </a:r>
            <a:r>
              <a:rPr lang="en-US" sz="1800" b="1" dirty="0">
                <a:solidFill>
                  <a:schemeClr val="accent5"/>
                </a:solidFill>
              </a:rPr>
              <a:t>neuron damage, and inflammation</a:t>
            </a:r>
            <a:r>
              <a:rPr lang="en-US" sz="1800" dirty="0"/>
              <a:t>.</a:t>
            </a:r>
            <a:endParaRPr lang="en-CA" sz="1800" dirty="0"/>
          </a:p>
        </p:txBody>
      </p:sp>
      <p:pic>
        <p:nvPicPr>
          <p:cNvPr id="15" name="Audio 14">
            <a:hlinkClick r:id="" action="ppaction://media"/>
            <a:extLst>
              <a:ext uri="{FF2B5EF4-FFF2-40B4-BE49-F238E27FC236}">
                <a16:creationId xmlns="" xmlns:a16="http://schemas.microsoft.com/office/drawing/2014/main" id="{29AA31F0-1128-EA1D-8CD7-79C9DD5207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30383700"/>
      </p:ext>
    </p:extLst>
  </p:cSld>
  <p:clrMapOvr>
    <a:masterClrMapping/>
  </p:clrMapOvr>
  <mc:AlternateContent xmlns:mc="http://schemas.openxmlformats.org/markup-compatibility/2006" xmlns:p14="http://schemas.microsoft.com/office/powerpoint/2010/main">
    <mc:Choice Requires="p14">
      <p:transition spd="slow" p14:dur="2000" advTm="45623"/>
    </mc:Choice>
    <mc:Fallback xmlns="">
      <p:transition spd="slow" advTm="45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 xmlns:a16="http://schemas.microsoft.com/office/drawing/2014/main" id="{04812C46-200A-4DEB-A05E-3ED6C68C23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Computer Generated Lights">
            <a:extLst>
              <a:ext uri="{FF2B5EF4-FFF2-40B4-BE49-F238E27FC236}">
                <a16:creationId xmlns="" xmlns:a16="http://schemas.microsoft.com/office/drawing/2014/main" id="{D2EF65FA-7112-B256-047A-0011D8E64376}"/>
              </a:ext>
            </a:extLst>
          </p:cNvPr>
          <p:cNvPicPr>
            <a:picLocks noChangeAspect="1"/>
          </p:cNvPicPr>
          <p:nvPr/>
        </p:nvPicPr>
        <p:blipFill rotWithShape="1">
          <a:blip r:embed="rId4"/>
          <a:srcRect b="4158"/>
          <a:stretch/>
        </p:blipFill>
        <p:spPr>
          <a:xfrm>
            <a:off x="838200" y="0"/>
            <a:ext cx="11394743" cy="6858000"/>
          </a:xfrm>
          <a:prstGeom prst="rect">
            <a:avLst/>
          </a:prstGeom>
        </p:spPr>
      </p:pic>
      <p:sp>
        <p:nvSpPr>
          <p:cNvPr id="19" name="Rectangle 18">
            <a:extLst>
              <a:ext uri="{FF2B5EF4-FFF2-40B4-BE49-F238E27FC236}">
                <a16:creationId xmlns="" xmlns:a16="http://schemas.microsoft.com/office/drawing/2014/main" id="{D1EA859B-E555-4109-94F3-6700E046E00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71B9B578-3B96-1A56-DFF6-3C6C0176C282}"/>
              </a:ext>
            </a:extLst>
          </p:cNvPr>
          <p:cNvSpPr>
            <a:spLocks noGrp="1"/>
          </p:cNvSpPr>
          <p:nvPr>
            <p:ph type="title"/>
          </p:nvPr>
        </p:nvSpPr>
        <p:spPr>
          <a:xfrm>
            <a:off x="838200" y="365125"/>
            <a:ext cx="5658134" cy="1899912"/>
          </a:xfrm>
        </p:spPr>
        <p:txBody>
          <a:bodyPr>
            <a:normAutofit/>
          </a:bodyPr>
          <a:lstStyle/>
          <a:p>
            <a:r>
              <a:rPr lang="en-US" sz="4000" b="1" dirty="0">
                <a:latin typeface="Aptos Display" panose="02110004020202020204"/>
              </a:rPr>
              <a:t>Alzheimer’s</a:t>
            </a:r>
            <a:r>
              <a:rPr kumimoji="0" lang="en-US" sz="4000" b="1" i="0" u="none" strike="noStrike" kern="1200" cap="none" spc="0" normalizeH="0" baseline="0" noProof="0" dirty="0">
                <a:ln>
                  <a:noFill/>
                </a:ln>
                <a:effectLst/>
                <a:uLnTx/>
                <a:uFillTx/>
                <a:latin typeface="Aptos Display" panose="02110004020202020204"/>
                <a:ea typeface="+mj-ea"/>
                <a:cs typeface="+mj-cs"/>
              </a:rPr>
              <a:t>: What is it? </a:t>
            </a:r>
            <a:r>
              <a:rPr kumimoji="0" lang="en-US" sz="2000" b="1" i="0" u="none" strike="noStrike" kern="1200" cap="none" spc="0" normalizeH="0" baseline="0" noProof="0" dirty="0">
                <a:ln>
                  <a:noFill/>
                </a:ln>
                <a:effectLst/>
                <a:uLnTx/>
                <a:uFillTx/>
                <a:latin typeface="Aptos Display" panose="02110004020202020204"/>
                <a:ea typeface="+mj-ea"/>
                <a:cs typeface="+mj-cs"/>
              </a:rPr>
              <a:t>Continued..</a:t>
            </a:r>
            <a:endParaRPr lang="en-CA" sz="2000" dirty="0"/>
          </a:p>
        </p:txBody>
      </p:sp>
      <p:sp>
        <p:nvSpPr>
          <p:cNvPr id="3" name="Content Placeholder 2">
            <a:extLst>
              <a:ext uri="{FF2B5EF4-FFF2-40B4-BE49-F238E27FC236}">
                <a16:creationId xmlns="" xmlns:a16="http://schemas.microsoft.com/office/drawing/2014/main" id="{9BF4A55E-58E0-3D10-BF13-D00C1E42513C}"/>
              </a:ext>
            </a:extLst>
          </p:cNvPr>
          <p:cNvSpPr>
            <a:spLocks noGrp="1"/>
          </p:cNvSpPr>
          <p:nvPr>
            <p:ph idx="1"/>
          </p:nvPr>
        </p:nvSpPr>
        <p:spPr>
          <a:xfrm>
            <a:off x="972456" y="2033516"/>
            <a:ext cx="6037943" cy="4143447"/>
          </a:xfrm>
        </p:spPr>
        <p:txBody>
          <a:bodyPr>
            <a:normAutofit/>
          </a:bodyPr>
          <a:lstStyle/>
          <a:p>
            <a:pPr marL="0" marR="0" lvl="0" indent="0" defTabSz="914400" rtl="0" eaLnBrk="1" fontAlgn="auto" latinLnBrk="0" hangingPunct="1">
              <a:spcBef>
                <a:spcPts val="1000"/>
              </a:spcBef>
              <a:spcAft>
                <a:spcPts val="800"/>
              </a:spcAft>
              <a:buClrTx/>
              <a:buSzTx/>
              <a:buFont typeface="Arial" panose="020B0604020202020204" pitchFamily="34" charset="0"/>
              <a:buNone/>
              <a:tabLst/>
              <a:defRPr/>
            </a:pPr>
            <a:r>
              <a:rPr kumimoji="0" lang="en-US" sz="2000" b="1" i="0" u="none" strike="noStrike" kern="1200" cap="none" spc="0" normalizeH="0" baseline="0" noProof="0" dirty="0">
                <a:ln>
                  <a:noFill/>
                </a:ln>
                <a:effectLst/>
                <a:uLnTx/>
                <a:uFillTx/>
                <a:latin typeface="Aptos Display" panose="02110004020202020204"/>
                <a:ea typeface="Calibri" panose="020F0502020204030204" pitchFamily="34" charset="0"/>
                <a:cs typeface="Calibri" panose="020F0502020204030204" pitchFamily="34" charset="0"/>
              </a:rPr>
              <a:t>Difference between Alzheimer’s and Dementia:</a:t>
            </a:r>
            <a:r>
              <a:rPr kumimoji="0" lang="en-CA" sz="2000" b="1" i="0" u="none" strike="noStrike" kern="1200" cap="none" spc="0" normalizeH="0" baseline="0" noProof="0" dirty="0">
                <a:ln>
                  <a:noFill/>
                </a:ln>
                <a:effectLst/>
                <a:uLnTx/>
                <a:uFillTx/>
                <a:latin typeface="Aptos Display" panose="02110004020202020204"/>
                <a:ea typeface="Calibri" panose="020F0502020204030204" pitchFamily="34" charset="0"/>
                <a:cs typeface="Arial" panose="020B0604020202020204" pitchFamily="34" charset="0"/>
              </a:rPr>
              <a:t> </a:t>
            </a:r>
            <a:endParaRPr lang="en-CA" sz="2000" b="1" dirty="0">
              <a:latin typeface="Aptos Display" panose="02110004020202020204"/>
              <a:ea typeface="Calibri" panose="020F0502020204030204" pitchFamily="34" charset="0"/>
              <a:cs typeface="Arial" panose="020B0604020202020204" pitchFamily="34" charset="0"/>
            </a:endParaRPr>
          </a:p>
          <a:p>
            <a:pPr marL="0" marR="0" lvl="0" indent="0" defTabSz="914400" rtl="0" eaLnBrk="1" fontAlgn="auto" latinLnBrk="0" hangingPunct="1">
              <a:spcBef>
                <a:spcPts val="1000"/>
              </a:spcBef>
              <a:spcAft>
                <a:spcPts val="800"/>
              </a:spcAft>
              <a:buClrTx/>
              <a:buSzTx/>
              <a:buFont typeface="Arial" panose="020B0604020202020204" pitchFamily="34" charset="0"/>
              <a:buNone/>
              <a:tabLst/>
              <a:defRPr/>
            </a:pPr>
            <a:r>
              <a:rPr lang="en-US" sz="2000" b="1" dirty="0">
                <a:solidFill>
                  <a:srgbClr val="C00000"/>
                </a:solidFill>
                <a:ea typeface="Calibri" panose="020F0502020204030204" pitchFamily="34" charset="0"/>
                <a:cs typeface="Calibri" panose="020F0502020204030204" pitchFamily="34" charset="0"/>
              </a:rPr>
              <a:t>Alzheimer’s</a:t>
            </a:r>
            <a:r>
              <a:rPr kumimoji="0" lang="en-US" sz="2000" b="1" i="0" u="none" strike="noStrike" kern="1200" cap="none" spc="0" normalizeH="0" baseline="0" noProof="0" dirty="0">
                <a:ln>
                  <a:noFill/>
                </a:ln>
                <a:solidFill>
                  <a:srgbClr val="C00000"/>
                </a:solidFill>
                <a:effectLst/>
                <a:uLnTx/>
                <a:uFillTx/>
                <a:ea typeface="Calibri" panose="020F0502020204030204" pitchFamily="34" charset="0"/>
                <a:cs typeface="Calibri" panose="020F0502020204030204" pitchFamily="34" charset="0"/>
              </a:rPr>
              <a:t>: </a:t>
            </a:r>
            <a:r>
              <a:rPr lang="en-US" sz="1800" dirty="0">
                <a:ea typeface="Calibri" panose="020F0502020204030204" pitchFamily="34" charset="0"/>
                <a:cs typeface="Calibri" panose="020F0502020204030204" pitchFamily="34" charset="0"/>
              </a:rPr>
              <a:t>Alzheimer's</a:t>
            </a:r>
            <a:r>
              <a:rPr kumimoji="0" lang="en-US" sz="18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 is a chronic Brain-based </a:t>
            </a:r>
            <a:r>
              <a:rPr kumimoji="0" lang="en-US" sz="1800" b="1" i="0" u="none" strike="noStrike" kern="1200" cap="none" spc="0" normalizeH="0" baseline="0" noProof="0" dirty="0">
                <a:ln>
                  <a:noFill/>
                </a:ln>
                <a:solidFill>
                  <a:srgbClr val="C00000"/>
                </a:solidFill>
                <a:effectLst/>
                <a:uLnTx/>
                <a:uFillTx/>
                <a:ea typeface="Calibri" panose="020F0502020204030204" pitchFamily="34" charset="0"/>
                <a:cs typeface="Calibri" panose="020F0502020204030204" pitchFamily="34" charset="0"/>
              </a:rPr>
              <a:t>Disease, </a:t>
            </a:r>
            <a:r>
              <a:rPr kumimoji="0" lang="en-US" sz="18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which is non-communicable (Non-Spreadable). It is not like Viral disease.</a:t>
            </a:r>
            <a:endParaRPr kumimoji="0" lang="en-CA" sz="1800" b="0" i="0" u="none" strike="noStrike" kern="1200" cap="none" spc="0" normalizeH="0" baseline="0" noProof="0" dirty="0">
              <a:ln>
                <a:noFill/>
              </a:ln>
              <a:effectLst/>
              <a:uLnTx/>
              <a:uFillTx/>
              <a:ea typeface="Calibri" panose="020F0502020204030204" pitchFamily="34" charset="0"/>
              <a:cs typeface="Arial" panose="020B0604020202020204" pitchFamily="34" charset="0"/>
            </a:endParaRPr>
          </a:p>
          <a:p>
            <a:pPr marL="0" marR="0" lvl="0" indent="0" defTabSz="914400" rtl="0" eaLnBrk="1" fontAlgn="auto" latinLnBrk="0" hangingPunct="1">
              <a:spcBef>
                <a:spcPts val="1000"/>
              </a:spcBef>
              <a:spcAft>
                <a:spcPts val="0"/>
              </a:spcAft>
              <a:buClrTx/>
              <a:buSzTx/>
              <a:buFont typeface="Arial" panose="020B0604020202020204" pitchFamily="34" charset="0"/>
              <a:buNone/>
              <a:tabLst/>
              <a:defRPr/>
            </a:pPr>
            <a:r>
              <a:rPr lang="en-US" sz="2000" b="1" dirty="0">
                <a:solidFill>
                  <a:srgbClr val="C00000"/>
                </a:solidFill>
                <a:ea typeface="Calibri" panose="020F0502020204030204" pitchFamily="34" charset="0"/>
                <a:cs typeface="Calibri" panose="020F0502020204030204" pitchFamily="34" charset="0"/>
              </a:rPr>
              <a:t>Dementia</a:t>
            </a:r>
            <a:r>
              <a:rPr kumimoji="0" lang="en-US" sz="2000" b="1" i="0" u="none" strike="noStrike" kern="1200" cap="none" spc="0" normalizeH="0" baseline="0" noProof="0" dirty="0">
                <a:ln>
                  <a:noFill/>
                </a:ln>
                <a:solidFill>
                  <a:srgbClr val="C00000"/>
                </a:solidFill>
                <a:effectLst/>
                <a:uLnTx/>
                <a:uFillTx/>
                <a:ea typeface="Calibri" panose="020F0502020204030204" pitchFamily="34" charset="0"/>
                <a:cs typeface="Calibri" panose="020F0502020204030204" pitchFamily="34" charset="0"/>
              </a:rPr>
              <a:t>:</a:t>
            </a:r>
            <a:r>
              <a:rPr kumimoji="0" lang="en-CA" sz="2000" b="1" i="0" u="none" strike="noStrike" kern="1200" cap="none" spc="0" normalizeH="0" baseline="0" noProof="0" dirty="0">
                <a:ln>
                  <a:noFill/>
                </a:ln>
                <a:solidFill>
                  <a:srgbClr val="C00000"/>
                </a:solidFill>
                <a:effectLst/>
                <a:uLnTx/>
                <a:uFillTx/>
                <a:ea typeface="Calibri" panose="020F0502020204030204" pitchFamily="34" charset="0"/>
                <a:cs typeface="Arial" panose="020B0604020202020204" pitchFamily="34" charset="0"/>
              </a:rPr>
              <a:t>  </a:t>
            </a:r>
          </a:p>
          <a:p>
            <a:pPr marR="0" lvl="0" defTabSz="914400" rtl="0" eaLnBrk="1" fontAlgn="auto" latinLnBrk="0" hangingPunct="1">
              <a:spcBef>
                <a:spcPts val="1000"/>
              </a:spcBef>
              <a:spcAft>
                <a:spcPts val="0"/>
              </a:spcAft>
              <a:buClrTx/>
              <a:buSzTx/>
              <a:buFont typeface="Courier New" panose="02070309020205020404" pitchFamily="49" charset="0"/>
              <a:buChar char="o"/>
              <a:tabLst/>
              <a:defRPr/>
            </a:pPr>
            <a:r>
              <a:rPr kumimoji="0" lang="en-US" sz="18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It is the </a:t>
            </a:r>
            <a:r>
              <a:rPr kumimoji="0" lang="en-US" sz="1800" b="1" i="0" u="none" strike="noStrike" kern="1200" cap="none" spc="0" normalizeH="0" baseline="0" noProof="0" dirty="0">
                <a:ln>
                  <a:noFill/>
                </a:ln>
                <a:solidFill>
                  <a:srgbClr val="002060"/>
                </a:solidFill>
                <a:effectLst/>
                <a:uLnTx/>
                <a:uFillTx/>
                <a:ea typeface="Calibri" panose="020F0502020204030204" pitchFamily="34" charset="0"/>
                <a:cs typeface="Calibri" panose="020F0502020204030204" pitchFamily="34" charset="0"/>
              </a:rPr>
              <a:t>Primary Symptom </a:t>
            </a:r>
            <a:r>
              <a:rPr kumimoji="0" lang="en-US" sz="18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of </a:t>
            </a:r>
            <a:r>
              <a:rPr lang="en-US" sz="1800" dirty="0">
                <a:ea typeface="Calibri" panose="020F0502020204030204" pitchFamily="34" charset="0"/>
                <a:cs typeface="Calibri" panose="020F0502020204030204" pitchFamily="34" charset="0"/>
              </a:rPr>
              <a:t>Alzheimer’s</a:t>
            </a:r>
            <a:r>
              <a:rPr kumimoji="0" lang="en-US" sz="1800" b="0" i="0" u="none" strike="noStrike" kern="1200" cap="none" spc="0" normalizeH="0" baseline="0" noProof="0" dirty="0">
                <a:ln>
                  <a:noFill/>
                </a:ln>
                <a:effectLst/>
                <a:uLnTx/>
                <a:uFillTx/>
                <a:ea typeface="Calibri" panose="020F0502020204030204" pitchFamily="34" charset="0"/>
                <a:cs typeface="Calibri" panose="020F0502020204030204" pitchFamily="34" charset="0"/>
              </a:rPr>
              <a:t>.  </a:t>
            </a:r>
          </a:p>
          <a:p>
            <a:pPr lvl="0">
              <a:buFont typeface="Courier New" panose="02070309020205020404" pitchFamily="49" charset="0"/>
              <a:buChar char="o"/>
              <a:defRPr/>
            </a:pPr>
            <a:r>
              <a:rPr lang="en-US" sz="1800" dirty="0"/>
              <a:t>The Brain works by</a:t>
            </a:r>
            <a:r>
              <a:rPr lang="en-US" sz="1800" b="1" dirty="0"/>
              <a:t> </a:t>
            </a:r>
            <a:r>
              <a:rPr lang="en-US" sz="1800" b="1" dirty="0">
                <a:solidFill>
                  <a:srgbClr val="002060"/>
                </a:solidFill>
              </a:rPr>
              <a:t>processing </a:t>
            </a:r>
            <a:r>
              <a:rPr lang="en-US" sz="1800" dirty="0"/>
              <a:t>and </a:t>
            </a:r>
            <a:r>
              <a:rPr lang="en-US" sz="1800" b="1" dirty="0">
                <a:solidFill>
                  <a:srgbClr val="002060"/>
                </a:solidFill>
              </a:rPr>
              <a:t>transmitting</a:t>
            </a:r>
            <a:r>
              <a:rPr lang="en-US" sz="1800" dirty="0"/>
              <a:t> Information through Neurons.</a:t>
            </a:r>
          </a:p>
          <a:p>
            <a:pPr lvl="0">
              <a:buFont typeface="Courier New" panose="02070309020205020404" pitchFamily="49" charset="0"/>
              <a:buChar char="o"/>
              <a:defRPr/>
            </a:pPr>
            <a:r>
              <a:rPr lang="en-US" sz="1800" b="1" dirty="0">
                <a:solidFill>
                  <a:srgbClr val="002060"/>
                </a:solidFill>
              </a:rPr>
              <a:t>Damage</a:t>
            </a:r>
            <a:r>
              <a:rPr lang="en-US" sz="1800" dirty="0"/>
              <a:t> or </a:t>
            </a:r>
            <a:r>
              <a:rPr lang="en-US" sz="1800" b="1" dirty="0">
                <a:solidFill>
                  <a:srgbClr val="002060"/>
                </a:solidFill>
              </a:rPr>
              <a:t>Death </a:t>
            </a:r>
            <a:r>
              <a:rPr lang="en-US" sz="1800" dirty="0"/>
              <a:t>of Neurons can disrupt </a:t>
            </a:r>
            <a:r>
              <a:rPr lang="en-US" sz="1800" b="1" dirty="0">
                <a:solidFill>
                  <a:srgbClr val="002060"/>
                </a:solidFill>
              </a:rPr>
              <a:t>brain activity, leading to memory loss, confusion, and impaired thinking</a:t>
            </a:r>
            <a:r>
              <a:rPr lang="en-US" sz="1800" dirty="0">
                <a:solidFill>
                  <a:srgbClr val="002060"/>
                </a:solidFill>
              </a:rPr>
              <a:t>.</a:t>
            </a:r>
            <a:endParaRPr lang="en-CA" sz="1800" dirty="0">
              <a:solidFill>
                <a:srgbClr val="002060"/>
              </a:solidFill>
            </a:endParaRPr>
          </a:p>
        </p:txBody>
      </p:sp>
      <p:pic>
        <p:nvPicPr>
          <p:cNvPr id="17" name="Audio 16">
            <a:hlinkClick r:id="" action="ppaction://media"/>
            <a:extLst>
              <a:ext uri="{FF2B5EF4-FFF2-40B4-BE49-F238E27FC236}">
                <a16:creationId xmlns="" xmlns:a16="http://schemas.microsoft.com/office/drawing/2014/main" id="{58DBCDC7-09BD-76A9-3D76-F2CD2D92F91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41630984"/>
      </p:ext>
    </p:extLst>
  </p:cSld>
  <p:clrMapOvr>
    <a:masterClrMapping/>
  </p:clrMapOvr>
  <mc:AlternateContent xmlns:mc="http://schemas.openxmlformats.org/markup-compatibility/2006" xmlns:p14="http://schemas.microsoft.com/office/powerpoint/2010/main">
    <mc:Choice Requires="p14">
      <p:transition spd="slow" p14:dur="2000" advTm="29896"/>
    </mc:Choice>
    <mc:Fallback xmlns="">
      <p:transition spd="slow" advTm="298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een and blue sky with white dots&#10;&#10;Description automatically generated with medium confidence">
            <a:extLst>
              <a:ext uri="{FF2B5EF4-FFF2-40B4-BE49-F238E27FC236}">
                <a16:creationId xmlns="" xmlns:a16="http://schemas.microsoft.com/office/drawing/2014/main" id="{3C73D008-7B57-2258-770E-D61225D29EF6}"/>
              </a:ext>
            </a:extLst>
          </p:cNvPr>
          <p:cNvPicPr>
            <a:picLocks noChangeAspect="1"/>
          </p:cNvPicPr>
          <p:nvPr/>
        </p:nvPicPr>
        <p:blipFill rotWithShape="1">
          <a:blip r:embed="rId4">
            <a:duotone>
              <a:schemeClr val="bg2">
                <a:shade val="45000"/>
                <a:satMod val="135000"/>
              </a:schemeClr>
              <a:prstClr val="white"/>
            </a:duotone>
          </a:blip>
          <a:srcRect t="3433"/>
          <a:stretch/>
        </p:blipFill>
        <p:spPr>
          <a:xfrm>
            <a:off x="-232209" y="10"/>
            <a:ext cx="12191980" cy="6857990"/>
          </a:xfrm>
          <a:prstGeom prst="rect">
            <a:avLst/>
          </a:prstGeom>
        </p:spPr>
      </p:pic>
      <p:sp>
        <p:nvSpPr>
          <p:cNvPr id="10" name="Rectangle 9">
            <a:extLst>
              <a:ext uri="{FF2B5EF4-FFF2-40B4-BE49-F238E27FC236}">
                <a16:creationId xmlns="" xmlns:a16="http://schemas.microsoft.com/office/drawing/2014/main" id="{B50AB553-2A96-4A92-96F2-93548E09695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D4678D69-01E8-C969-19C8-DBF0057AD985}"/>
              </a:ext>
            </a:extLst>
          </p:cNvPr>
          <p:cNvSpPr>
            <a:spLocks noGrp="1"/>
          </p:cNvSpPr>
          <p:nvPr>
            <p:ph type="title"/>
          </p:nvPr>
        </p:nvSpPr>
        <p:spPr>
          <a:xfrm>
            <a:off x="838200" y="365125"/>
            <a:ext cx="10515600" cy="1325563"/>
          </a:xfrm>
        </p:spPr>
        <p:txBody>
          <a:bodyPr>
            <a:normAutofit/>
          </a:bodyPr>
          <a:lstStyle/>
          <a:p>
            <a:r>
              <a:rPr kumimoji="0" lang="en-US" b="1" i="0" u="none" strike="noStrike" kern="1200" cap="none" spc="0" normalizeH="0" baseline="0" noProof="0" dirty="0">
                <a:ln>
                  <a:noFill/>
                </a:ln>
                <a:effectLst/>
                <a:uLnTx/>
                <a:uFillTx/>
                <a:latin typeface="Aptos Display" panose="02110004020202020204"/>
                <a:ea typeface="+mj-ea"/>
                <a:cs typeface="+mj-cs"/>
              </a:rPr>
              <a:t>Alzheimer’: What is it? </a:t>
            </a:r>
            <a:r>
              <a:rPr kumimoji="0" lang="en-US" sz="2000" b="1" i="0" u="none" strike="noStrike" kern="1200" cap="none" spc="0" normalizeH="0" baseline="0" noProof="0" dirty="0">
                <a:ln>
                  <a:noFill/>
                </a:ln>
                <a:effectLst/>
                <a:uLnTx/>
                <a:uFillTx/>
                <a:latin typeface="Aptos Display" panose="02110004020202020204"/>
                <a:ea typeface="+mj-ea"/>
                <a:cs typeface="+mj-cs"/>
              </a:rPr>
              <a:t>Continue</a:t>
            </a:r>
            <a:r>
              <a:rPr lang="en-US" sz="2000" b="1" dirty="0">
                <a:latin typeface="Aptos Display" panose="02110004020202020204"/>
              </a:rPr>
              <a:t>d.</a:t>
            </a:r>
            <a:endParaRPr lang="en-CA" sz="2000" dirty="0"/>
          </a:p>
        </p:txBody>
      </p:sp>
      <p:graphicFrame>
        <p:nvGraphicFramePr>
          <p:cNvPr id="5" name="Content Placeholder 2">
            <a:extLst>
              <a:ext uri="{FF2B5EF4-FFF2-40B4-BE49-F238E27FC236}">
                <a16:creationId xmlns="" xmlns:a16="http://schemas.microsoft.com/office/drawing/2014/main" id="{3950BFB0-DF16-628F-96D9-920805E7D53A}"/>
              </a:ext>
            </a:extLst>
          </p:cNvPr>
          <p:cNvGraphicFramePr>
            <a:graphicFrameLocks noGrp="1"/>
          </p:cNvGraphicFramePr>
          <p:nvPr>
            <p:ph idx="1"/>
            <p:extLst>
              <p:ext uri="{D42A27DB-BD31-4B8C-83A1-F6EECF244321}">
                <p14:modId xmlns:p14="http://schemas.microsoft.com/office/powerpoint/2010/main" val="3589898040"/>
              </p:ext>
            </p:extLst>
          </p:nvPr>
        </p:nvGraphicFramePr>
        <p:xfrm>
          <a:off x="838200" y="1825625"/>
          <a:ext cx="9684224"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p:cNvSpPr txBox="1"/>
          <p:nvPr/>
        </p:nvSpPr>
        <p:spPr>
          <a:xfrm>
            <a:off x="3345543" y="1787071"/>
            <a:ext cx="8115300" cy="7232749"/>
          </a:xfrm>
          <a:prstGeom prst="rect">
            <a:avLst/>
          </a:prstGeom>
          <a:noFill/>
        </p:spPr>
        <p:txBody>
          <a:bodyPr wrap="square" rtlCol="0">
            <a:spAutoFit/>
          </a:bodyPr>
          <a:lstStyle/>
          <a:p>
            <a:pPr marL="285750" indent="-285750">
              <a:buFont typeface="Arial" panose="020B0604020202020204" pitchFamily="34" charset="0"/>
              <a:buChar char="•"/>
            </a:pPr>
            <a:r>
              <a:rPr lang="en-US" sz="1900" dirty="0"/>
              <a:t>Alzheimer’s disease can affect people of all genders, ethnicities, and backgrounds, though it primarily affects older adults</a:t>
            </a:r>
            <a:r>
              <a:rPr lang="en-US" sz="1900" dirty="0" smtClean="0"/>
              <a:t>.</a:t>
            </a:r>
            <a:r>
              <a:rPr lang="en-CA" sz="2000" dirty="0"/>
              <a:t> </a:t>
            </a:r>
            <a:r>
              <a:rPr lang="en-CA" sz="2000" dirty="0" smtClean="0"/>
              <a:t>(ARE</a:t>
            </a:r>
            <a:r>
              <a:rPr lang="en-CA" sz="2000" dirty="0"/>
              <a:t>)</a:t>
            </a:r>
            <a:r>
              <a:rPr lang="en-US" sz="1900" dirty="0"/>
              <a:t/>
            </a:r>
            <a:br>
              <a:rPr lang="en-US" sz="1900" dirty="0"/>
            </a:br>
            <a:endParaRPr lang="en-US" sz="1900" dirty="0"/>
          </a:p>
          <a:p>
            <a:pPr marL="285750" indent="-285750">
              <a:buFont typeface="Arial" panose="020B0604020202020204" pitchFamily="34" charset="0"/>
              <a:buChar char="•"/>
            </a:pPr>
            <a:r>
              <a:rPr lang="en-US" sz="1900" dirty="0"/>
              <a:t>Approximately </a:t>
            </a:r>
            <a:r>
              <a:rPr lang="en-US" sz="1900" b="1" dirty="0"/>
              <a:t>55 million people worldwide</a:t>
            </a:r>
            <a:r>
              <a:rPr lang="en-US" sz="1900" dirty="0"/>
              <a:t> live with Alzheimer’s disease and other forms of dementia.</a:t>
            </a:r>
            <a:br>
              <a:rPr lang="en-US" sz="1900" dirty="0"/>
            </a:br>
            <a:endParaRPr lang="en-US" sz="1900" dirty="0"/>
          </a:p>
          <a:p>
            <a:pPr marL="285750" indent="-285750">
              <a:buFont typeface="Arial" panose="020B0604020202020204" pitchFamily="34" charset="0"/>
              <a:buChar char="•"/>
            </a:pPr>
            <a:r>
              <a:rPr lang="en-US" sz="1900" dirty="0"/>
              <a:t>Over </a:t>
            </a:r>
            <a:r>
              <a:rPr lang="en-US" sz="1900" b="1" dirty="0"/>
              <a:t>60% of people with dementia</a:t>
            </a:r>
            <a:r>
              <a:rPr lang="en-US" sz="1900" dirty="0"/>
              <a:t> live in low- and middle-income countries.</a:t>
            </a:r>
            <a:br>
              <a:rPr lang="en-US" sz="1900" dirty="0"/>
            </a:br>
            <a:endParaRPr lang="en-US" sz="1900" dirty="0"/>
          </a:p>
          <a:p>
            <a:pPr marL="285750" indent="-285750">
              <a:buFont typeface="Arial" panose="020B0604020202020204" pitchFamily="34" charset="0"/>
              <a:buChar char="•"/>
            </a:pPr>
            <a:r>
              <a:rPr lang="en-US" sz="1900" dirty="0"/>
              <a:t>Neuroscientists estimate that with early diagnosis and proper care, the progression of Alzheimer’s can be slowed in many cases, improving quality of life.</a:t>
            </a:r>
            <a:br>
              <a:rPr lang="en-US" sz="1900" dirty="0"/>
            </a:br>
            <a:endParaRPr lang="en-US" sz="1900" dirty="0"/>
          </a:p>
          <a:p>
            <a:pPr marL="285750" indent="-285750">
              <a:buFont typeface="Arial" panose="020B0604020202020204" pitchFamily="34" charset="0"/>
              <a:buChar char="•"/>
            </a:pPr>
            <a:r>
              <a:rPr lang="en-US" sz="1900" dirty="0"/>
              <a:t>Some people with Alzheimer’s and their families often face stigma and discrimination due to misunderstandings about the condition.</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CA" dirty="0"/>
          </a:p>
        </p:txBody>
      </p:sp>
      <p:pic>
        <p:nvPicPr>
          <p:cNvPr id="17" name="Audio 16">
            <a:hlinkClick r:id="" action="ppaction://media"/>
            <a:extLst>
              <a:ext uri="{FF2B5EF4-FFF2-40B4-BE49-F238E27FC236}">
                <a16:creationId xmlns="" xmlns:a16="http://schemas.microsoft.com/office/drawing/2014/main" id="{35533E16-C443-FE79-DF7E-094B9D049ADA}"/>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21933202"/>
      </p:ext>
    </p:extLst>
  </p:cSld>
  <p:clrMapOvr>
    <a:masterClrMapping/>
  </p:clrMapOvr>
  <mc:AlternateContent xmlns:mc="http://schemas.openxmlformats.org/markup-compatibility/2006" xmlns:p14="http://schemas.microsoft.com/office/powerpoint/2010/main">
    <mc:Choice Requires="p14">
      <p:transition spd="slow" p14:dur="2000" advTm="35808"/>
    </mc:Choice>
    <mc:Fallback xmlns="">
      <p:transition spd="slow" advTm="35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 name="Rectangle 24">
            <a:extLst>
              <a:ext uri="{FF2B5EF4-FFF2-40B4-BE49-F238E27FC236}">
                <a16:creationId xmlns="" xmlns:a16="http://schemas.microsoft.com/office/drawing/2014/main" id="{D009D6D5-DAC2-4A8B-A17A-E206B9012D0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 xmlns:a16="http://schemas.microsoft.com/office/drawing/2014/main" id="{0D674086-5E23-4EED-642B-8A9AAA7EE12A}"/>
              </a:ext>
            </a:extLst>
          </p:cNvPr>
          <p:cNvSpPr>
            <a:spLocks noGrp="1"/>
          </p:cNvSpPr>
          <p:nvPr>
            <p:ph type="title"/>
          </p:nvPr>
        </p:nvSpPr>
        <p:spPr>
          <a:xfrm>
            <a:off x="649516" y="365125"/>
            <a:ext cx="6741883" cy="1807305"/>
          </a:xfrm>
        </p:spPr>
        <p:txBody>
          <a:bodyPr>
            <a:normAutofit/>
          </a:bodyPr>
          <a:lstStyle/>
          <a:p>
            <a:r>
              <a:rPr lang="en-CA" b="1" dirty="0">
                <a:latin typeface="+mn-lt"/>
              </a:rPr>
              <a:t>Symptoms of Alzheimer’s</a:t>
            </a:r>
          </a:p>
        </p:txBody>
      </p:sp>
      <p:sp>
        <p:nvSpPr>
          <p:cNvPr id="3" name="Content Placeholder 2">
            <a:extLst>
              <a:ext uri="{FF2B5EF4-FFF2-40B4-BE49-F238E27FC236}">
                <a16:creationId xmlns="" xmlns:a16="http://schemas.microsoft.com/office/drawing/2014/main" id="{5EEC1A06-ECA9-F0E2-C77B-6BD9FCD7A195}"/>
              </a:ext>
            </a:extLst>
          </p:cNvPr>
          <p:cNvSpPr>
            <a:spLocks noGrp="1"/>
          </p:cNvSpPr>
          <p:nvPr>
            <p:ph idx="1"/>
          </p:nvPr>
        </p:nvSpPr>
        <p:spPr>
          <a:xfrm>
            <a:off x="838200" y="1752600"/>
            <a:ext cx="7217229" cy="4424363"/>
          </a:xfrm>
        </p:spPr>
        <p:txBody>
          <a:bodyPr>
            <a:normAutofit/>
          </a:bodyPr>
          <a:lstStyle/>
          <a:p>
            <a:pPr marL="0" indent="0">
              <a:spcAft>
                <a:spcPts val="800"/>
              </a:spcAft>
              <a:buNone/>
            </a:pPr>
            <a:endParaRPr lang="en-US" sz="2000" dirty="0">
              <a:effectLst/>
              <a:ea typeface="Calibri" panose="020F0502020204030204" pitchFamily="34" charset="0"/>
              <a:cs typeface="Calibri" panose="020F0502020204030204" pitchFamily="34" charset="0"/>
            </a:endParaRPr>
          </a:p>
          <a:p>
            <a:pPr marL="0" indent="0">
              <a:spcAft>
                <a:spcPts val="800"/>
              </a:spcAft>
              <a:buNone/>
            </a:pPr>
            <a:r>
              <a:rPr lang="en-US" sz="2000" dirty="0">
                <a:effectLst/>
                <a:ea typeface="Calibri" panose="020F0502020204030204" pitchFamily="34" charset="0"/>
                <a:cs typeface="Calibri" panose="020F0502020204030204" pitchFamily="34" charset="0"/>
              </a:rPr>
              <a:t>There are several symptoms of </a:t>
            </a:r>
            <a:r>
              <a:rPr lang="en-US" sz="2000" dirty="0">
                <a:ea typeface="Calibri" panose="020F0502020204030204" pitchFamily="34" charset="0"/>
                <a:cs typeface="Calibri" panose="020F0502020204030204" pitchFamily="34" charset="0"/>
              </a:rPr>
              <a:t>Alzheimer's</a:t>
            </a:r>
            <a:r>
              <a:rPr lang="en-US" sz="2000" dirty="0">
                <a:effectLst/>
                <a:ea typeface="Calibri" panose="020F0502020204030204" pitchFamily="34" charset="0"/>
                <a:cs typeface="Calibri" panose="020F0502020204030204" pitchFamily="34" charset="0"/>
              </a:rPr>
              <a:t> which could </a:t>
            </a:r>
            <a:r>
              <a:rPr lang="en-US" sz="2000" dirty="0">
                <a:ea typeface="Calibri" panose="020F0502020204030204" pitchFamily="34" charset="0"/>
                <a:cs typeface="Calibri" panose="020F0502020204030204" pitchFamily="34" charset="0"/>
              </a:rPr>
              <a:t>range</a:t>
            </a:r>
            <a:r>
              <a:rPr lang="en-US" sz="2000" dirty="0">
                <a:effectLst/>
                <a:ea typeface="Calibri" panose="020F0502020204030204" pitchFamily="34" charset="0"/>
                <a:cs typeface="Calibri" panose="020F0502020204030204" pitchFamily="34" charset="0"/>
              </a:rPr>
              <a:t> from </a:t>
            </a:r>
            <a:r>
              <a:rPr lang="en-US" sz="2000" b="1" dirty="0">
                <a:effectLst/>
                <a:ea typeface="Calibri" panose="020F0502020204030204" pitchFamily="34" charset="0"/>
                <a:cs typeface="Calibri" panose="020F0502020204030204" pitchFamily="34" charset="0"/>
              </a:rPr>
              <a:t>Mild to Severe.</a:t>
            </a:r>
            <a:endParaRPr lang="en-CA" sz="2000" b="1" dirty="0">
              <a:effectLst/>
              <a:ea typeface="Calibri" panose="020F0502020204030204" pitchFamily="34" charset="0"/>
              <a:cs typeface="Arial" panose="020B0604020202020204" pitchFamily="34" charset="0"/>
            </a:endParaRPr>
          </a:p>
          <a:p>
            <a:pPr marL="0" indent="0">
              <a:spcAft>
                <a:spcPts val="800"/>
              </a:spcAft>
              <a:buNone/>
            </a:pPr>
            <a:r>
              <a:rPr lang="en-US" sz="2000" dirty="0">
                <a:effectLst/>
                <a:ea typeface="Calibri" panose="020F0502020204030204" pitchFamily="34" charset="0"/>
                <a:cs typeface="Calibri" panose="020F0502020204030204" pitchFamily="34" charset="0"/>
              </a:rPr>
              <a:t>The most Common </a:t>
            </a:r>
            <a:r>
              <a:rPr lang="en-US" sz="2000" dirty="0">
                <a:ea typeface="Calibri" panose="020F0502020204030204" pitchFamily="34" charset="0"/>
                <a:cs typeface="Calibri" panose="020F0502020204030204" pitchFamily="34" charset="0"/>
              </a:rPr>
              <a:t>S</a:t>
            </a:r>
            <a:r>
              <a:rPr lang="en-US" sz="2000" dirty="0">
                <a:effectLst/>
                <a:ea typeface="Calibri" panose="020F0502020204030204" pitchFamily="34" charset="0"/>
                <a:cs typeface="Calibri" panose="020F0502020204030204" pitchFamily="34" charset="0"/>
              </a:rPr>
              <a:t>ymptoms of </a:t>
            </a:r>
            <a:r>
              <a:rPr lang="en-US" sz="2000" dirty="0">
                <a:ea typeface="Calibri" panose="020F0502020204030204" pitchFamily="34" charset="0"/>
                <a:cs typeface="Calibri" panose="020F0502020204030204" pitchFamily="34" charset="0"/>
              </a:rPr>
              <a:t>Alzheimer's are </a:t>
            </a:r>
            <a:r>
              <a:rPr lang="en-US" sz="2000" dirty="0">
                <a:effectLst/>
                <a:ea typeface="Calibri" panose="020F0502020204030204" pitchFamily="34" charset="0"/>
                <a:cs typeface="Calibri" panose="020F0502020204030204" pitchFamily="34" charset="0"/>
              </a:rPr>
              <a:t>the following:</a:t>
            </a:r>
            <a:endParaRPr lang="en-CA" sz="2000" dirty="0">
              <a:effectLst/>
              <a:ea typeface="Calibri" panose="020F0502020204030204" pitchFamily="34" charset="0"/>
              <a:cs typeface="Arial" panose="020B0604020202020204" pitchFamily="34" charset="0"/>
            </a:endParaRPr>
          </a:p>
          <a:p>
            <a:pPr marL="342900" lvl="0" indent="-342900">
              <a:buFont typeface="+mj-lt"/>
              <a:buAutoNum type="arabicPeriod"/>
            </a:pPr>
            <a:r>
              <a:rPr lang="en-CA" sz="2000" b="1" dirty="0">
                <a:ea typeface="Calibri" panose="020F0502020204030204" pitchFamily="34" charset="0"/>
                <a:cs typeface="Arial" panose="020B0604020202020204" pitchFamily="34" charset="0"/>
              </a:rPr>
              <a:t>Memory Loss.</a:t>
            </a:r>
            <a:endParaRPr lang="en-CA" sz="2000" b="1" dirty="0">
              <a:effectLst/>
              <a:ea typeface="Calibri" panose="020F0502020204030204" pitchFamily="34" charset="0"/>
              <a:cs typeface="Arial" panose="020B0604020202020204" pitchFamily="34" charset="0"/>
            </a:endParaRPr>
          </a:p>
          <a:p>
            <a:pPr marL="342900" lvl="0" indent="-342900">
              <a:buFont typeface="+mj-lt"/>
              <a:buAutoNum type="arabicPeriod"/>
            </a:pPr>
            <a:r>
              <a:rPr lang="en-US" sz="2000" b="1" dirty="0">
                <a:ea typeface="Calibri" panose="020F0502020204030204" pitchFamily="34" charset="0"/>
                <a:cs typeface="Calibri" panose="020F0502020204030204" pitchFamily="34" charset="0"/>
              </a:rPr>
              <a:t>Confusion with Time or Place.</a:t>
            </a:r>
          </a:p>
          <a:p>
            <a:pPr marL="342900" lvl="0" indent="-342900">
              <a:buFont typeface="+mj-lt"/>
              <a:buAutoNum type="arabicPeriod"/>
            </a:pPr>
            <a:r>
              <a:rPr lang="en-US" sz="2000" b="1" dirty="0">
                <a:ea typeface="Calibri" panose="020F0502020204030204" pitchFamily="34" charset="0"/>
                <a:cs typeface="Calibri" panose="020F0502020204030204" pitchFamily="34" charset="0"/>
              </a:rPr>
              <a:t>Age.</a:t>
            </a:r>
          </a:p>
          <a:p>
            <a:pPr marL="342900" lvl="0" indent="-342900">
              <a:buFont typeface="+mj-lt"/>
              <a:buAutoNum type="arabicPeriod"/>
            </a:pPr>
            <a:r>
              <a:rPr lang="en-US" sz="2000" b="1" dirty="0">
                <a:effectLst/>
                <a:ea typeface="Calibri" panose="020F0502020204030204" pitchFamily="34" charset="0"/>
                <a:cs typeface="Calibri" panose="020F0502020204030204" pitchFamily="34" charset="0"/>
              </a:rPr>
              <a:t>Loss of Consciousness or Awareness</a:t>
            </a:r>
            <a:r>
              <a:rPr lang="en-US" sz="2000" b="1" dirty="0" smtClean="0">
                <a:effectLst/>
                <a:ea typeface="Calibri" panose="020F0502020204030204" pitchFamily="34" charset="0"/>
                <a:cs typeface="Calibri" panose="020F0502020204030204" pitchFamily="34" charset="0"/>
              </a:rPr>
              <a:t>.</a:t>
            </a:r>
            <a:r>
              <a:rPr lang="en-CA" sz="2000" b="1" dirty="0"/>
              <a:t> (PPS)</a:t>
            </a:r>
            <a:endParaRPr lang="en-CA" sz="2000" b="1" dirty="0">
              <a:effectLst/>
              <a:ea typeface="Calibri" panose="020F0502020204030204" pitchFamily="34" charset="0"/>
              <a:cs typeface="Arial" panose="020B0604020202020204" pitchFamily="34" charset="0"/>
            </a:endParaRPr>
          </a:p>
          <a:p>
            <a:pPr marL="342900" lvl="0" indent="-342900">
              <a:spcAft>
                <a:spcPts val="800"/>
              </a:spcAft>
              <a:buFont typeface="+mj-lt"/>
              <a:buAutoNum type="arabicPeriod"/>
            </a:pPr>
            <a:r>
              <a:rPr lang="en-US" sz="2000" b="1" dirty="0">
                <a:effectLst/>
                <a:ea typeface="Calibri" panose="020F0502020204030204" pitchFamily="34" charset="0"/>
                <a:cs typeface="Calibri" panose="020F0502020204030204" pitchFamily="34" charset="0"/>
              </a:rPr>
              <a:t>Cognitive (Thoughts) or Emotional (Feelings) Changes.</a:t>
            </a:r>
          </a:p>
          <a:p>
            <a:pPr marL="342900" lvl="0" indent="-342900">
              <a:spcAft>
                <a:spcPts val="800"/>
              </a:spcAft>
              <a:buFont typeface="+mj-lt"/>
              <a:buAutoNum type="arabicPeriod"/>
            </a:pPr>
            <a:r>
              <a:rPr lang="en-US" sz="2000" b="1" dirty="0">
                <a:ea typeface="Calibri" panose="020F0502020204030204" pitchFamily="34" charset="0"/>
                <a:cs typeface="Calibri" panose="020F0502020204030204" pitchFamily="34" charset="0"/>
              </a:rPr>
              <a:t>Difficulty with Problem-Solving. </a:t>
            </a:r>
            <a:endParaRPr lang="en-CA" sz="2000" b="1" dirty="0">
              <a:effectLst/>
              <a:ea typeface="Calibri" panose="020F0502020204030204" pitchFamily="34" charset="0"/>
              <a:cs typeface="Arial" panose="020B0604020202020204" pitchFamily="34" charset="0"/>
            </a:endParaRPr>
          </a:p>
          <a:p>
            <a:pPr marL="0" indent="0">
              <a:spcAft>
                <a:spcPts val="800"/>
              </a:spcAft>
              <a:buNone/>
            </a:pPr>
            <a:endParaRPr lang="en-CA" sz="1700" dirty="0">
              <a:effectLst/>
              <a:latin typeface="Calibri" panose="020F0502020204030204" pitchFamily="34" charset="0"/>
              <a:ea typeface="Calibri" panose="020F0502020204030204" pitchFamily="34" charset="0"/>
              <a:cs typeface="Arial" panose="020B0604020202020204" pitchFamily="34" charset="0"/>
            </a:endParaRPr>
          </a:p>
          <a:p>
            <a:endParaRPr lang="en-CA" sz="1700" dirty="0"/>
          </a:p>
        </p:txBody>
      </p:sp>
      <p:pic>
        <p:nvPicPr>
          <p:cNvPr id="7" name="Content Placeholder 4" descr="A comparison of a brain and a brain&#10;&#10;Description automatically generated">
            <a:extLst>
              <a:ext uri="{FF2B5EF4-FFF2-40B4-BE49-F238E27FC236}">
                <a16:creationId xmlns="" xmlns:a16="http://schemas.microsoft.com/office/drawing/2014/main" id="{205DF79D-A726-4FAF-C786-BC7CF1C4AC2E}"/>
              </a:ext>
            </a:extLst>
          </p:cNvPr>
          <p:cNvPicPr>
            <a:picLocks noChangeAspect="1"/>
          </p:cNvPicPr>
          <p:nvPr/>
        </p:nvPicPr>
        <p:blipFill rotWithShape="1">
          <a:blip r:embed="rId4"/>
          <a:srcRect l="5077" r="3" b="3"/>
          <a:stretch/>
        </p:blipFill>
        <p:spPr>
          <a:xfrm>
            <a:off x="8151658" y="1380744"/>
            <a:ext cx="3941064" cy="4096512"/>
          </a:xfrm>
          <a:prstGeom prst="rect">
            <a:avLst/>
          </a:prstGeom>
          <a:effectLst>
            <a:outerShdw blurRad="262423" dist="50800" dir="5400000" algn="ctr" rotWithShape="0">
              <a:srgbClr val="000000">
                <a:alpha val="43137"/>
              </a:srgbClr>
            </a:outerShdw>
          </a:effectLst>
        </p:spPr>
      </p:pic>
      <p:pic>
        <p:nvPicPr>
          <p:cNvPr id="4" name="Audio 3">
            <a:hlinkClick r:id="" action="ppaction://media"/>
            <a:extLst>
              <a:ext uri="{FF2B5EF4-FFF2-40B4-BE49-F238E27FC236}">
                <a16:creationId xmlns="" xmlns:a16="http://schemas.microsoft.com/office/drawing/2014/main" id="{016D30A7-88E7-C688-1451-16D3A402468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84386576"/>
      </p:ext>
    </p:extLst>
  </p:cSld>
  <p:clrMapOvr>
    <a:masterClrMapping/>
  </p:clrMapOvr>
  <mc:AlternateContent xmlns:mc="http://schemas.openxmlformats.org/markup-compatibility/2006" xmlns:p14="http://schemas.microsoft.com/office/powerpoint/2010/main">
    <mc:Choice Requires="p14">
      <p:transition spd="slow" p14:dur="2000" advTm="29444"/>
    </mc:Choice>
    <mc:Fallback xmlns="">
      <p:transition spd="slow" advTm="2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 name="Rectangle 19">
            <a:extLst>
              <a:ext uri="{FF2B5EF4-FFF2-40B4-BE49-F238E27FC236}">
                <a16:creationId xmlns=""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can of a human brain in a neurology clinic">
            <a:extLst>
              <a:ext uri="{FF2B5EF4-FFF2-40B4-BE49-F238E27FC236}">
                <a16:creationId xmlns="" xmlns:a16="http://schemas.microsoft.com/office/drawing/2014/main" id="{A9CDEC59-4A74-50A1-B669-66A746472E19}"/>
              </a:ext>
            </a:extLst>
          </p:cNvPr>
          <p:cNvPicPr>
            <a:picLocks noChangeAspect="1"/>
          </p:cNvPicPr>
          <p:nvPr/>
        </p:nvPicPr>
        <p:blipFill rotWithShape="1">
          <a:blip r:embed="rId4"/>
          <a:srcRect t="5436"/>
          <a:stretch/>
        </p:blipFill>
        <p:spPr>
          <a:xfrm>
            <a:off x="2522358" y="10"/>
            <a:ext cx="9669642" cy="6857990"/>
          </a:xfrm>
          <a:prstGeom prst="rect">
            <a:avLst/>
          </a:prstGeom>
        </p:spPr>
      </p:pic>
      <p:sp>
        <p:nvSpPr>
          <p:cNvPr id="22" name="Rectangle 21">
            <a:extLst>
              <a:ext uri="{FF2B5EF4-FFF2-40B4-BE49-F238E27FC236}">
                <a16:creationId xmlns=""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D88E8A75-BF68-4939-09E2-C61E5BCD8F5B}"/>
              </a:ext>
            </a:extLst>
          </p:cNvPr>
          <p:cNvSpPr>
            <a:spLocks noGrp="1"/>
          </p:cNvSpPr>
          <p:nvPr>
            <p:ph type="title"/>
          </p:nvPr>
        </p:nvSpPr>
        <p:spPr>
          <a:xfrm>
            <a:off x="952228" y="743447"/>
            <a:ext cx="3973385" cy="3692028"/>
          </a:xfrm>
          <a:noFill/>
        </p:spPr>
        <p:txBody>
          <a:bodyPr vert="horz" lIns="91440" tIns="45720" rIns="91440" bIns="45720" rtlCol="0" anchor="b">
            <a:normAutofit/>
          </a:bodyPr>
          <a:lstStyle/>
          <a:p>
            <a:r>
              <a:rPr lang="en-US" sz="5200" b="1" dirty="0"/>
              <a:t>Causes of Alzheimer’s</a:t>
            </a:r>
          </a:p>
        </p:txBody>
      </p:sp>
      <p:pic>
        <p:nvPicPr>
          <p:cNvPr id="3" name="Audio 2">
            <a:hlinkClick r:id="" action="ppaction://media"/>
            <a:extLst>
              <a:ext uri="{FF2B5EF4-FFF2-40B4-BE49-F238E27FC236}">
                <a16:creationId xmlns="" xmlns:a16="http://schemas.microsoft.com/office/drawing/2014/main" id="{6EFCC258-16EF-22B9-554B-E7E9B1367EA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51778931"/>
      </p:ext>
    </p:extLst>
  </p:cSld>
  <p:clrMapOvr>
    <a:masterClrMapping/>
  </p:clrMapOvr>
  <mc:AlternateContent xmlns:mc="http://schemas.openxmlformats.org/markup-compatibility/2006" xmlns:p14="http://schemas.microsoft.com/office/powerpoint/2010/main">
    <mc:Choice Requires="p14">
      <p:transition spd="slow" p14:dur="2000" advTm="3803"/>
    </mc:Choice>
    <mc:Fallback xmlns="">
      <p:transition spd="slow" advTm="38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1000"/>
                                  </p:stCondLst>
                                  <p:iterate type="lt">
                                    <p:tmPct val="10000"/>
                                  </p:iterate>
                                  <p:childTnLst>
                                    <p:set>
                                      <p:cBhvr>
                                        <p:cTn id="8" dur="1" fill="hold">
                                          <p:stCondLst>
                                            <p:cond delay="0"/>
                                          </p:stCondLst>
                                        </p:cTn>
                                        <p:tgtEl>
                                          <p:spTgt spid="2"/>
                                        </p:tgtEl>
                                        <p:attrNameLst>
                                          <p:attrName>style.visibility</p:attrName>
                                        </p:attrNameLst>
                                      </p:cBhvr>
                                      <p:to>
                                        <p:strVal val="visible"/>
                                      </p:to>
                                    </p:set>
                                    <p:animEffect transition="in" filter="fade">
                                      <p:cBhvr>
                                        <p:cTn id="9"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3"/>
                </p:tgtEl>
              </p:cMediaNode>
            </p:audio>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1465</TotalTime>
  <Words>2138</Words>
  <Application>Microsoft Office PowerPoint</Application>
  <PresentationFormat>Widescreen</PresentationFormat>
  <Paragraphs>227</Paragraphs>
  <Slides>34</Slides>
  <Notes>2</Notes>
  <HiddenSlides>0</HiddenSlides>
  <MMClips>32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34</vt:i4>
      </vt:variant>
    </vt:vector>
  </HeadingPairs>
  <TitlesOfParts>
    <vt:vector size="45" baseType="lpstr">
      <vt:lpstr>ADLaM Display</vt:lpstr>
      <vt:lpstr>Aptos</vt:lpstr>
      <vt:lpstr>Aptos Display</vt:lpstr>
      <vt:lpstr>Arial</vt:lpstr>
      <vt:lpstr>Calibri</vt:lpstr>
      <vt:lpstr>Calibri Light</vt:lpstr>
      <vt:lpstr>Calisto MT</vt:lpstr>
      <vt:lpstr>Courier New</vt:lpstr>
      <vt:lpstr>Times New Roman</vt:lpstr>
      <vt:lpstr>Wingdings</vt:lpstr>
      <vt:lpstr>Office Theme</vt:lpstr>
      <vt:lpstr>This Presentation is dedicated to my Mother Institute CIS and all the Teachers </vt:lpstr>
      <vt:lpstr>Alzheimer’s Disease and Advanced Research Therapy</vt:lpstr>
      <vt:lpstr> Outline </vt:lpstr>
      <vt:lpstr>My Motivation! What motivated me to choose this topic?</vt:lpstr>
      <vt:lpstr> Alzheimer’s: What is it?</vt:lpstr>
      <vt:lpstr>Alzheimer’s: What is it? Continued..</vt:lpstr>
      <vt:lpstr>Alzheimer’: What is it? Continued.</vt:lpstr>
      <vt:lpstr>Symptoms of Alzheimer’s</vt:lpstr>
      <vt:lpstr>Causes of Alzheimer’s</vt:lpstr>
      <vt:lpstr>Causes of Alzheimer’s</vt:lpstr>
      <vt:lpstr>  Types of Alzheimer’s </vt:lpstr>
      <vt:lpstr>1:Early-Onset Alzheimer’s </vt:lpstr>
      <vt:lpstr>2:Late-Onset Alzheimer’s</vt:lpstr>
      <vt:lpstr> 3: Familial Alzheimer’s Disease (FAD): </vt:lpstr>
      <vt:lpstr>Neurodevelopmental Basis of Alzheimer’s. </vt:lpstr>
      <vt:lpstr>Neurodevelopmental Basis of Alzheimer’s. </vt:lpstr>
      <vt:lpstr>Treatment</vt:lpstr>
      <vt:lpstr>Treatments…</vt:lpstr>
      <vt:lpstr>Treatments…</vt:lpstr>
      <vt:lpstr>Treatments…</vt:lpstr>
      <vt:lpstr>Treatments…</vt:lpstr>
      <vt:lpstr>Introduction of the MEN1 Gene </vt:lpstr>
      <vt:lpstr> Introduction of MEN1</vt:lpstr>
      <vt:lpstr>Menin and learning and memory</vt:lpstr>
      <vt:lpstr>MEN1 Role in Learning &amp; Memory</vt:lpstr>
      <vt:lpstr>PowerPoint Presentation</vt:lpstr>
      <vt:lpstr>Cholinergic Hypothesis</vt:lpstr>
      <vt:lpstr>Observations/Analysis</vt:lpstr>
      <vt:lpstr>Conclusion </vt:lpstr>
      <vt:lpstr>Future Directions/Areas of Improvement</vt:lpstr>
      <vt:lpstr>My Experience </vt:lpstr>
      <vt:lpstr>Special Thanks!</vt:lpstr>
      <vt:lpstr>My Mentors…..</vt:lpstr>
      <vt:lpstr>Ref:</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Presentation is dedicated to my Mother Institute CIS and all the Teachers</dc:title>
  <dc:creator>Microsoft account</dc:creator>
  <cp:lastModifiedBy>HP</cp:lastModifiedBy>
  <cp:revision>55</cp:revision>
  <dcterms:created xsi:type="dcterms:W3CDTF">2025-01-19T22:20:02Z</dcterms:created>
  <dcterms:modified xsi:type="dcterms:W3CDTF">2025-03-09T18:32:01Z</dcterms:modified>
</cp:coreProperties>
</file>