
<file path=[Content_Types].xml><?xml version="1.0" encoding="utf-8"?>
<Types xmlns="http://schemas.openxmlformats.org/package/2006/content-types">
  <Default ContentType="application/xml" Extension="xml"/>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6" Type="http://schemas.openxmlformats.org/officeDocument/2006/relationships/slide" Target="slides/slide11.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5" name="Shape 105"/>
        <p:cNvGrpSpPr/>
        <p:nvPr/>
      </p:nvGrpSpPr>
      <p:grpSpPr>
        <a:xfrm>
          <a:off x="0" y="0"/>
          <a:ext cx="0" cy="0"/>
          <a:chOff x="0" y="0"/>
          <a:chExt cx="0" cy="0"/>
        </a:xfrm>
      </p:grpSpPr>
      <p:sp>
        <p:nvSpPr>
          <p:cNvPr id="106" name="Google Shape;106;g2a778ffb407_0_14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7" name="Google Shape;107;g2a778ffb407_0_14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g2a778ffb407_0_15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3" name="Google Shape;113;g2a778ffb407_0_15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 name="Shape 57"/>
        <p:cNvGrpSpPr/>
        <p:nvPr/>
      </p:nvGrpSpPr>
      <p:grpSpPr>
        <a:xfrm>
          <a:off x="0" y="0"/>
          <a:ext cx="0" cy="0"/>
          <a:chOff x="0" y="0"/>
          <a:chExt cx="0" cy="0"/>
        </a:xfrm>
      </p:grpSpPr>
      <p:sp>
        <p:nvSpPr>
          <p:cNvPr id="58" name="Google Shape;58;g2a778ffb407_0_2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9" name="Google Shape;59;g2a778ffb407_0_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3" name="Shape 63"/>
        <p:cNvGrpSpPr/>
        <p:nvPr/>
      </p:nvGrpSpPr>
      <p:grpSpPr>
        <a:xfrm>
          <a:off x="0" y="0"/>
          <a:ext cx="0" cy="0"/>
          <a:chOff x="0" y="0"/>
          <a:chExt cx="0" cy="0"/>
        </a:xfrm>
      </p:grpSpPr>
      <p:sp>
        <p:nvSpPr>
          <p:cNvPr id="64" name="Google Shape;64;g2a71527079e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5" name="Google Shape;65;g2a71527079e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9" name="Shape 69"/>
        <p:cNvGrpSpPr/>
        <p:nvPr/>
      </p:nvGrpSpPr>
      <p:grpSpPr>
        <a:xfrm>
          <a:off x="0" y="0"/>
          <a:ext cx="0" cy="0"/>
          <a:chOff x="0" y="0"/>
          <a:chExt cx="0" cy="0"/>
        </a:xfrm>
      </p:grpSpPr>
      <p:sp>
        <p:nvSpPr>
          <p:cNvPr id="70" name="Google Shape;70;g3c50dc40952_4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1" name="Google Shape;71;g3c50dc40952_4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5" name="Shape 75"/>
        <p:cNvGrpSpPr/>
        <p:nvPr/>
      </p:nvGrpSpPr>
      <p:grpSpPr>
        <a:xfrm>
          <a:off x="0" y="0"/>
          <a:ext cx="0" cy="0"/>
          <a:chOff x="0" y="0"/>
          <a:chExt cx="0" cy="0"/>
        </a:xfrm>
      </p:grpSpPr>
      <p:sp>
        <p:nvSpPr>
          <p:cNvPr id="76" name="Google Shape;76;g2a71527079e_0_5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7" name="Google Shape;77;g2a71527079e_0_5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1" name="Shape 81"/>
        <p:cNvGrpSpPr/>
        <p:nvPr/>
      </p:nvGrpSpPr>
      <p:grpSpPr>
        <a:xfrm>
          <a:off x="0" y="0"/>
          <a:ext cx="0" cy="0"/>
          <a:chOff x="0" y="0"/>
          <a:chExt cx="0" cy="0"/>
        </a:xfrm>
      </p:grpSpPr>
      <p:sp>
        <p:nvSpPr>
          <p:cNvPr id="82" name="Google Shape;82;g3c4e1bd6461_0_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3" name="Google Shape;83;g3c4e1bd6461_0_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7" name="Shape 87"/>
        <p:cNvGrpSpPr/>
        <p:nvPr/>
      </p:nvGrpSpPr>
      <p:grpSpPr>
        <a:xfrm>
          <a:off x="0" y="0"/>
          <a:ext cx="0" cy="0"/>
          <a:chOff x="0" y="0"/>
          <a:chExt cx="0" cy="0"/>
        </a:xfrm>
      </p:grpSpPr>
      <p:sp>
        <p:nvSpPr>
          <p:cNvPr id="88" name="Google Shape;88;g2a71527079e_0_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9" name="Google Shape;89;g2a71527079e_0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3" name="Shape 93"/>
        <p:cNvGrpSpPr/>
        <p:nvPr/>
      </p:nvGrpSpPr>
      <p:grpSpPr>
        <a:xfrm>
          <a:off x="0" y="0"/>
          <a:ext cx="0" cy="0"/>
          <a:chOff x="0" y="0"/>
          <a:chExt cx="0" cy="0"/>
        </a:xfrm>
      </p:grpSpPr>
      <p:sp>
        <p:nvSpPr>
          <p:cNvPr id="94" name="Google Shape;94;g2a778ffb407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5" name="Google Shape;95;g2a778ffb407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9" name="Shape 99"/>
        <p:cNvGrpSpPr/>
        <p:nvPr/>
      </p:nvGrpSpPr>
      <p:grpSpPr>
        <a:xfrm>
          <a:off x="0" y="0"/>
          <a:ext cx="0" cy="0"/>
          <a:chOff x="0" y="0"/>
          <a:chExt cx="0" cy="0"/>
        </a:xfrm>
      </p:grpSpPr>
      <p:sp>
        <p:nvSpPr>
          <p:cNvPr id="100" name="Google Shape;100;g2a71527079e_0_2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1" name="Google Shape;101;g2a71527079e_0_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 Id="rId3" Type="http://schemas.openxmlformats.org/officeDocument/2006/relationships/hyperlink" Target="https://www.youtube.com/watch?v=xcsIbotRdc4&amp;t=1000s"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ph type="ctrTitle"/>
          </p:nvPr>
        </p:nvSpPr>
        <p:spPr>
          <a:xfrm>
            <a:off x="215700" y="58775"/>
            <a:ext cx="8520600" cy="21450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lang="en"/>
              <a:t>Log Book </a:t>
            </a:r>
            <a:endParaRPr/>
          </a:p>
        </p:txBody>
      </p:sp>
      <p:sp>
        <p:nvSpPr>
          <p:cNvPr id="55" name="Google Shape;55;p13"/>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Names: Zach Aiden</a:t>
            </a:r>
            <a:endParaRPr/>
          </a:p>
        </p:txBody>
      </p:sp>
      <p:sp>
        <p:nvSpPr>
          <p:cNvPr id="56" name="Google Shape;56;p13"/>
          <p:cNvSpPr txBox="1"/>
          <p:nvPr/>
        </p:nvSpPr>
        <p:spPr>
          <a:xfrm>
            <a:off x="525750" y="3626725"/>
            <a:ext cx="8092500" cy="792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2500">
                <a:solidFill>
                  <a:schemeClr val="dk2"/>
                </a:solidFill>
                <a:highlight>
                  <a:srgbClr val="FFFF00"/>
                </a:highlight>
              </a:rPr>
              <a:t>This slide deck is a graphic organizer for ALL the parts you need to complete and show on your poster. </a:t>
            </a:r>
            <a:endParaRPr sz="2500">
              <a:solidFill>
                <a:schemeClr val="dk2"/>
              </a:solidFill>
              <a:highlight>
                <a:srgbClr val="FFFF00"/>
              </a:highlight>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8" name="Shape 108"/>
        <p:cNvGrpSpPr/>
        <p:nvPr/>
      </p:nvGrpSpPr>
      <p:grpSpPr>
        <a:xfrm>
          <a:off x="0" y="0"/>
          <a:ext cx="0" cy="0"/>
          <a:chOff x="0" y="0"/>
          <a:chExt cx="0" cy="0"/>
        </a:xfrm>
      </p:grpSpPr>
      <p:sp>
        <p:nvSpPr>
          <p:cNvPr id="109" name="Google Shape;109;p22"/>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highlight>
                  <a:schemeClr val="accent6"/>
                </a:highlight>
              </a:rPr>
              <a:t>Sources of Error</a:t>
            </a:r>
            <a:r>
              <a:rPr lang="en"/>
              <a:t>: </a:t>
            </a:r>
            <a:endParaRPr/>
          </a:p>
        </p:txBody>
      </p:sp>
      <p:sp>
        <p:nvSpPr>
          <p:cNvPr id="110" name="Google Shape;110;p22"/>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lang="en"/>
              <a:t>Some problems we encountered on our way was the original battery pack. It was faulty and did not carry electricity properly. Our second problem was the wires were not woven tight enough together. Those were our</a:t>
            </a:r>
            <a:r>
              <a:rPr lang="en"/>
              <a:t> only sources of error.</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4" name="Shape 114"/>
        <p:cNvGrpSpPr/>
        <p:nvPr/>
      </p:nvGrpSpPr>
      <p:grpSpPr>
        <a:xfrm>
          <a:off x="0" y="0"/>
          <a:ext cx="0" cy="0"/>
          <a:chOff x="0" y="0"/>
          <a:chExt cx="0" cy="0"/>
        </a:xfrm>
      </p:grpSpPr>
      <p:sp>
        <p:nvSpPr>
          <p:cNvPr id="115" name="Google Shape;115;p23"/>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highlight>
                  <a:schemeClr val="accent6"/>
                </a:highlight>
              </a:rPr>
              <a:t>Applications/Extensions</a:t>
            </a:r>
            <a:r>
              <a:rPr lang="en"/>
              <a:t>:</a:t>
            </a:r>
            <a:endParaRPr/>
          </a:p>
        </p:txBody>
      </p:sp>
      <p:sp>
        <p:nvSpPr>
          <p:cNvPr id="116" name="Google Shape;116;p23"/>
          <p:cNvSpPr txBox="1"/>
          <p:nvPr>
            <p:ph idx="1" type="body"/>
          </p:nvPr>
        </p:nvSpPr>
        <p:spPr>
          <a:xfrm>
            <a:off x="311700" y="1178400"/>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lang="en"/>
              <a:t>One application would </a:t>
            </a:r>
            <a:r>
              <a:rPr lang="en"/>
              <a:t>obviously</a:t>
            </a:r>
            <a:r>
              <a:rPr lang="en"/>
              <a:t> be a flood alarm and people how have </a:t>
            </a:r>
            <a:r>
              <a:rPr lang="en"/>
              <a:t>serious</a:t>
            </a:r>
            <a:r>
              <a:rPr lang="en"/>
              <a:t> flood problems and water leaks and people and </a:t>
            </a:r>
            <a:r>
              <a:rPr lang="en"/>
              <a:t>their</a:t>
            </a:r>
            <a:r>
              <a:rPr lang="en"/>
              <a:t> houses can be in trouble so were hoping this can make an impact on floods and leaks.</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1C232"/>
        </a:solidFill>
      </p:bgPr>
    </p:bg>
    <p:spTree>
      <p:nvGrpSpPr>
        <p:cNvPr id="60" name="Shape 60"/>
        <p:cNvGrpSpPr/>
        <p:nvPr/>
      </p:nvGrpSpPr>
      <p:grpSpPr>
        <a:xfrm>
          <a:off x="0" y="0"/>
          <a:ext cx="0" cy="0"/>
          <a:chOff x="0" y="0"/>
          <a:chExt cx="0" cy="0"/>
        </a:xfrm>
      </p:grpSpPr>
      <p:sp>
        <p:nvSpPr>
          <p:cNvPr id="61" name="Google Shape;61;p14"/>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Dates we met:</a:t>
            </a:r>
            <a:endParaRPr/>
          </a:p>
        </p:txBody>
      </p:sp>
      <p:sp>
        <p:nvSpPr>
          <p:cNvPr id="62" name="Google Shape;62;p14"/>
          <p:cNvSpPr txBox="1"/>
          <p:nvPr>
            <p:ph idx="1" type="body"/>
          </p:nvPr>
        </p:nvSpPr>
        <p:spPr>
          <a:xfrm>
            <a:off x="575075" y="1105350"/>
            <a:ext cx="8520600" cy="3416400"/>
          </a:xfrm>
          <a:prstGeom prst="rect">
            <a:avLst/>
          </a:prstGeom>
        </p:spPr>
        <p:txBody>
          <a:bodyPr anchorCtr="0" anchor="t" bIns="91425" lIns="91425" spcFirstLastPara="1" rIns="91425" wrap="square" tIns="91425">
            <a:noAutofit/>
          </a:bodyPr>
          <a:lstStyle/>
          <a:p>
            <a:pPr indent="0" lvl="0" marL="0" rtl="0" algn="l">
              <a:lnSpc>
                <a:spcPct val="95000"/>
              </a:lnSpc>
              <a:spcBef>
                <a:spcPts val="0"/>
              </a:spcBef>
              <a:spcAft>
                <a:spcPts val="0"/>
              </a:spcAft>
              <a:buClr>
                <a:schemeClr val="dk1"/>
              </a:buClr>
              <a:buSzPts val="275"/>
              <a:buFont typeface="Arial"/>
              <a:buNone/>
            </a:pPr>
            <a:r>
              <a:rPr lang="en" sz="858"/>
              <a:t>Dec. 5 - Watched this video - </a:t>
            </a:r>
            <a:br>
              <a:rPr lang="en" sz="858"/>
            </a:br>
            <a:r>
              <a:rPr lang="en" sz="858"/>
              <a:t> </a:t>
            </a:r>
            <a:r>
              <a:rPr lang="en" sz="858" u="sng">
                <a:solidFill>
                  <a:schemeClr val="accent5"/>
                </a:solidFill>
                <a:hlinkClick r:id="rId3">
                  <a:extLst>
                    <a:ext uri="{A12FA001-AC4F-418D-AE19-62706E023703}">
                      <ahyp:hlinkClr val="tx"/>
                    </a:ext>
                  </a:extLst>
                </a:hlinkClick>
              </a:rPr>
              <a:t>https://www.youtube.com/watch?v=xcsIbotRdc4&amp;t=1000s</a:t>
            </a:r>
            <a:r>
              <a:rPr lang="en" sz="858"/>
              <a:t>                     </a:t>
            </a:r>
            <a:endParaRPr sz="858"/>
          </a:p>
          <a:p>
            <a:pPr indent="0" lvl="0" marL="0" rtl="0" algn="l">
              <a:lnSpc>
                <a:spcPct val="95000"/>
              </a:lnSpc>
              <a:spcBef>
                <a:spcPts val="1200"/>
              </a:spcBef>
              <a:spcAft>
                <a:spcPts val="0"/>
              </a:spcAft>
              <a:buClr>
                <a:schemeClr val="dk1"/>
              </a:buClr>
              <a:buSzPts val="275"/>
              <a:buFont typeface="Arial"/>
              <a:buNone/>
            </a:pPr>
            <a:r>
              <a:rPr lang="en" sz="858"/>
              <a:t>Dec. 12 - Project and Partner conversation </a:t>
            </a:r>
            <a:endParaRPr sz="858"/>
          </a:p>
          <a:p>
            <a:pPr indent="0" lvl="0" marL="0" rtl="0" algn="l">
              <a:lnSpc>
                <a:spcPct val="95000"/>
              </a:lnSpc>
              <a:spcBef>
                <a:spcPts val="1200"/>
              </a:spcBef>
              <a:spcAft>
                <a:spcPts val="0"/>
              </a:spcAft>
              <a:buClr>
                <a:schemeClr val="dk1"/>
              </a:buClr>
              <a:buSzPts val="275"/>
              <a:buFont typeface="Arial"/>
              <a:buNone/>
            </a:pPr>
            <a:r>
              <a:rPr lang="en" sz="858"/>
              <a:t>Dec. 19 - </a:t>
            </a:r>
            <a:endParaRPr sz="858"/>
          </a:p>
          <a:p>
            <a:pPr indent="0" lvl="0" marL="0" rtl="0" algn="l">
              <a:lnSpc>
                <a:spcPct val="95000"/>
              </a:lnSpc>
              <a:spcBef>
                <a:spcPts val="1200"/>
              </a:spcBef>
              <a:spcAft>
                <a:spcPts val="0"/>
              </a:spcAft>
              <a:buClr>
                <a:schemeClr val="dk1"/>
              </a:buClr>
              <a:buSzPts val="275"/>
              <a:buFont typeface="Arial"/>
              <a:buNone/>
            </a:pPr>
            <a:r>
              <a:rPr lang="en" sz="858"/>
              <a:t>Jan 9 - Dr. Gorman is coming to talk to us all about Science Fair and the Scientific Method. </a:t>
            </a:r>
            <a:endParaRPr sz="858"/>
          </a:p>
          <a:p>
            <a:pPr indent="0" lvl="0" marL="0" rtl="0" algn="l">
              <a:lnSpc>
                <a:spcPct val="95000"/>
              </a:lnSpc>
              <a:spcBef>
                <a:spcPts val="1200"/>
              </a:spcBef>
              <a:spcAft>
                <a:spcPts val="0"/>
              </a:spcAft>
              <a:buClr>
                <a:schemeClr val="dk1"/>
              </a:buClr>
              <a:buSzPts val="275"/>
              <a:buFont typeface="Arial"/>
              <a:buNone/>
            </a:pPr>
            <a:r>
              <a:rPr lang="en" sz="858"/>
              <a:t>Jan 16 - We opened our Logbook for the first time</a:t>
            </a:r>
            <a:endParaRPr sz="858"/>
          </a:p>
          <a:p>
            <a:pPr indent="0" lvl="0" marL="0" rtl="0" algn="l">
              <a:lnSpc>
                <a:spcPct val="95000"/>
              </a:lnSpc>
              <a:spcBef>
                <a:spcPts val="1200"/>
              </a:spcBef>
              <a:spcAft>
                <a:spcPts val="0"/>
              </a:spcAft>
              <a:buClr>
                <a:schemeClr val="dk1"/>
              </a:buClr>
              <a:buSzPts val="275"/>
              <a:buFont typeface="Arial"/>
              <a:buNone/>
            </a:pPr>
            <a:r>
              <a:rPr lang="en" sz="858"/>
              <a:t>Jan 20 - Today we met and talked about ideas.</a:t>
            </a:r>
            <a:endParaRPr sz="858"/>
          </a:p>
          <a:p>
            <a:pPr indent="0" lvl="0" marL="0" rtl="0" algn="l">
              <a:lnSpc>
                <a:spcPct val="95000"/>
              </a:lnSpc>
              <a:spcBef>
                <a:spcPts val="1200"/>
              </a:spcBef>
              <a:spcAft>
                <a:spcPts val="0"/>
              </a:spcAft>
              <a:buClr>
                <a:schemeClr val="dk1"/>
              </a:buClr>
              <a:buSzPts val="275"/>
              <a:buFont typeface="Arial"/>
              <a:buNone/>
            </a:pPr>
            <a:r>
              <a:rPr lang="en" sz="858"/>
              <a:t>Jan 21- We now have our official project idea and are beginning the work.</a:t>
            </a:r>
            <a:endParaRPr sz="858"/>
          </a:p>
          <a:p>
            <a:pPr indent="0" lvl="0" marL="0" rtl="0" algn="l">
              <a:lnSpc>
                <a:spcPct val="95000"/>
              </a:lnSpc>
              <a:spcBef>
                <a:spcPts val="1200"/>
              </a:spcBef>
              <a:spcAft>
                <a:spcPts val="0"/>
              </a:spcAft>
              <a:buClr>
                <a:schemeClr val="dk1"/>
              </a:buClr>
              <a:buSzPts val="275"/>
              <a:buFont typeface="Arial"/>
              <a:buNone/>
            </a:pPr>
            <a:r>
              <a:rPr lang="en" sz="858"/>
              <a:t>Jan 23 - we continued working on background research and problem/hypothesis </a:t>
            </a:r>
            <a:endParaRPr sz="858"/>
          </a:p>
          <a:p>
            <a:pPr indent="0" lvl="0" marL="0" rtl="0" algn="l">
              <a:lnSpc>
                <a:spcPct val="95000"/>
              </a:lnSpc>
              <a:spcBef>
                <a:spcPts val="1200"/>
              </a:spcBef>
              <a:spcAft>
                <a:spcPts val="0"/>
              </a:spcAft>
              <a:buClr>
                <a:schemeClr val="dk1"/>
              </a:buClr>
              <a:buSzPts val="275"/>
              <a:buFont typeface="Arial"/>
              <a:buNone/>
            </a:pPr>
            <a:r>
              <a:rPr lang="en" sz="858"/>
              <a:t>Jan 28- Today we worked on variables and procedure</a:t>
            </a:r>
            <a:endParaRPr sz="858"/>
          </a:p>
          <a:p>
            <a:pPr indent="0" lvl="0" marL="0" rtl="0" algn="l">
              <a:lnSpc>
                <a:spcPct val="95000"/>
              </a:lnSpc>
              <a:spcBef>
                <a:spcPts val="1200"/>
              </a:spcBef>
              <a:spcAft>
                <a:spcPts val="0"/>
              </a:spcAft>
              <a:buClr>
                <a:schemeClr val="dk1"/>
              </a:buClr>
              <a:buSzPts val="275"/>
              <a:buFont typeface="Arial"/>
              <a:buNone/>
            </a:pPr>
            <a:r>
              <a:rPr lang="en" sz="858"/>
              <a:t>Feb 4 today we worked on our project and experiment </a:t>
            </a:r>
            <a:endParaRPr sz="858"/>
          </a:p>
          <a:p>
            <a:pPr indent="0" lvl="0" marL="0" rtl="0" algn="l">
              <a:lnSpc>
                <a:spcPct val="95000"/>
              </a:lnSpc>
              <a:spcBef>
                <a:spcPts val="1200"/>
              </a:spcBef>
              <a:spcAft>
                <a:spcPts val="0"/>
              </a:spcAft>
              <a:buClr>
                <a:schemeClr val="dk1"/>
              </a:buClr>
              <a:buSzPts val="275"/>
              <a:buFont typeface="Arial"/>
              <a:buNone/>
            </a:pPr>
            <a:r>
              <a:rPr lang="en" sz="858"/>
              <a:t>Feb 6 -today we finished the logbook </a:t>
            </a:r>
            <a:endParaRPr sz="858"/>
          </a:p>
          <a:p>
            <a:pPr indent="0" lvl="0" marL="0" rtl="0" algn="l">
              <a:lnSpc>
                <a:spcPct val="95000"/>
              </a:lnSpc>
              <a:spcBef>
                <a:spcPts val="1200"/>
              </a:spcBef>
              <a:spcAft>
                <a:spcPts val="0"/>
              </a:spcAft>
              <a:buClr>
                <a:schemeClr val="dk1"/>
              </a:buClr>
              <a:buSzPts val="275"/>
              <a:buFont typeface="Arial"/>
              <a:buNone/>
            </a:pPr>
            <a:r>
              <a:rPr lang="en" sz="858"/>
              <a:t>Feb 10 - today we continued our trifold work</a:t>
            </a:r>
            <a:endParaRPr sz="858"/>
          </a:p>
          <a:p>
            <a:pPr indent="0" lvl="0" marL="0" rtl="0" algn="l">
              <a:lnSpc>
                <a:spcPct val="95000"/>
              </a:lnSpc>
              <a:spcBef>
                <a:spcPts val="1200"/>
              </a:spcBef>
              <a:spcAft>
                <a:spcPts val="0"/>
              </a:spcAft>
              <a:buClr>
                <a:schemeClr val="dk1"/>
              </a:buClr>
              <a:buSzPts val="275"/>
              <a:buFont typeface="Arial"/>
              <a:buNone/>
            </a:pPr>
            <a:r>
              <a:rPr lang="en" sz="858"/>
              <a:t>Feb 20 - today we did extra work</a:t>
            </a:r>
            <a:br>
              <a:rPr lang="en" sz="858"/>
            </a:br>
            <a:r>
              <a:rPr lang="en" sz="858"/>
              <a:t>Feb 27-today we completed our logbook</a:t>
            </a:r>
            <a:endParaRPr sz="858"/>
          </a:p>
          <a:p>
            <a:pPr indent="0" lvl="0" marL="0" rtl="0" algn="l">
              <a:lnSpc>
                <a:spcPct val="95000"/>
              </a:lnSpc>
              <a:spcBef>
                <a:spcPts val="1200"/>
              </a:spcBef>
              <a:spcAft>
                <a:spcPts val="0"/>
              </a:spcAft>
              <a:buClr>
                <a:schemeClr val="dk1"/>
              </a:buClr>
              <a:buSzPts val="275"/>
              <a:buFont typeface="Arial"/>
              <a:buNone/>
            </a:pPr>
            <a:r>
              <a:t/>
            </a:r>
            <a:endParaRPr sz="858"/>
          </a:p>
          <a:p>
            <a:pPr indent="0" lvl="0" marL="0" rtl="0" algn="l">
              <a:lnSpc>
                <a:spcPct val="95000"/>
              </a:lnSpc>
              <a:spcBef>
                <a:spcPts val="1200"/>
              </a:spcBef>
              <a:spcAft>
                <a:spcPts val="0"/>
              </a:spcAft>
              <a:buClr>
                <a:schemeClr val="dk1"/>
              </a:buClr>
              <a:buSzPts val="275"/>
              <a:buFont typeface="Arial"/>
              <a:buNone/>
            </a:pPr>
            <a:r>
              <a:rPr lang="en" sz="858"/>
              <a:t>March 3rd we  were selected for cities and are know revising our project</a:t>
            </a:r>
            <a:endParaRPr sz="858"/>
          </a:p>
          <a:p>
            <a:pPr indent="0" lvl="0" marL="0" rtl="0" algn="l">
              <a:lnSpc>
                <a:spcPct val="95000"/>
              </a:lnSpc>
              <a:spcBef>
                <a:spcPts val="1200"/>
              </a:spcBef>
              <a:spcAft>
                <a:spcPts val="0"/>
              </a:spcAft>
              <a:buClr>
                <a:schemeClr val="dk1"/>
              </a:buClr>
              <a:buSzPts val="275"/>
              <a:buFont typeface="Arial"/>
              <a:buNone/>
            </a:pPr>
            <a:r>
              <a:t/>
            </a:r>
            <a:endParaRPr sz="858"/>
          </a:p>
          <a:p>
            <a:pPr indent="0" lvl="0" marL="0" rtl="0" algn="l">
              <a:lnSpc>
                <a:spcPct val="95000"/>
              </a:lnSpc>
              <a:spcBef>
                <a:spcPts val="1200"/>
              </a:spcBef>
              <a:spcAft>
                <a:spcPts val="0"/>
              </a:spcAft>
              <a:buSzPts val="275"/>
              <a:buNone/>
            </a:pPr>
            <a:r>
              <a:t/>
            </a:r>
            <a:endParaRPr sz="858"/>
          </a:p>
          <a:p>
            <a:pPr indent="0" lvl="0" marL="0" rtl="0" algn="l">
              <a:lnSpc>
                <a:spcPct val="95000"/>
              </a:lnSpc>
              <a:spcBef>
                <a:spcPts val="1200"/>
              </a:spcBef>
              <a:spcAft>
                <a:spcPts val="1200"/>
              </a:spcAft>
              <a:buSzPts val="275"/>
              <a:buNone/>
            </a:pPr>
            <a:r>
              <a:t/>
            </a:r>
            <a:endParaRPr sz="10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6" name="Shape 66"/>
        <p:cNvGrpSpPr/>
        <p:nvPr/>
      </p:nvGrpSpPr>
      <p:grpSpPr>
        <a:xfrm>
          <a:off x="0" y="0"/>
          <a:ext cx="0" cy="0"/>
          <a:chOff x="0" y="0"/>
          <a:chExt cx="0" cy="0"/>
        </a:xfrm>
      </p:grpSpPr>
      <p:sp>
        <p:nvSpPr>
          <p:cNvPr id="67" name="Google Shape;67;p15"/>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lang="en" sz="2120"/>
              <a:t>Why I chose this topic and who would be interested in my research?</a:t>
            </a:r>
            <a:endParaRPr sz="1620"/>
          </a:p>
        </p:txBody>
      </p:sp>
      <p:sp>
        <p:nvSpPr>
          <p:cNvPr id="68" name="Google Shape;68;p15"/>
          <p:cNvSpPr txBox="1"/>
          <p:nvPr>
            <p:ph idx="1" type="body"/>
          </p:nvPr>
        </p:nvSpPr>
        <p:spPr>
          <a:xfrm>
            <a:off x="360425" y="101772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lang="en">
                <a:solidFill>
                  <a:schemeClr val="dk1"/>
                </a:solidFill>
              </a:rPr>
              <a:t>We chose this topic because floods are a constant threat to large cities and can kill people, destroy homes and more.we think </a:t>
            </a:r>
            <a:r>
              <a:rPr lang="en">
                <a:solidFill>
                  <a:schemeClr val="dk1"/>
                </a:solidFill>
              </a:rPr>
              <a:t>environmental</a:t>
            </a:r>
            <a:r>
              <a:rPr lang="en">
                <a:solidFill>
                  <a:schemeClr val="dk1"/>
                </a:solidFill>
              </a:rPr>
              <a:t> flood </a:t>
            </a:r>
            <a:r>
              <a:rPr lang="en">
                <a:solidFill>
                  <a:schemeClr val="dk1"/>
                </a:solidFill>
              </a:rPr>
              <a:t>protectors</a:t>
            </a:r>
            <a:r>
              <a:rPr lang="en">
                <a:solidFill>
                  <a:schemeClr val="dk1"/>
                </a:solidFill>
              </a:rPr>
              <a:t> would be </a:t>
            </a:r>
            <a:r>
              <a:rPr lang="en">
                <a:solidFill>
                  <a:schemeClr val="dk1"/>
                </a:solidFill>
              </a:rPr>
              <a:t>interested in our research. Not only that anybody who is worried about the serious danger caused by recent floods and leaks not just in calgary or canada but the whole wide world.                           </a:t>
            </a:r>
            <a:endParaRPr>
              <a:solidFill>
                <a:schemeClr val="dk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2" name="Shape 72"/>
        <p:cNvGrpSpPr/>
        <p:nvPr/>
      </p:nvGrpSpPr>
      <p:grpSpPr>
        <a:xfrm>
          <a:off x="0" y="0"/>
          <a:ext cx="0" cy="0"/>
          <a:chOff x="0" y="0"/>
          <a:chExt cx="0" cy="0"/>
        </a:xfrm>
      </p:grpSpPr>
      <p:sp>
        <p:nvSpPr>
          <p:cNvPr id="73" name="Google Shape;73;p16"/>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t/>
            </a:r>
            <a:endParaRPr/>
          </a:p>
        </p:txBody>
      </p:sp>
      <p:sp>
        <p:nvSpPr>
          <p:cNvPr id="74" name="Google Shape;74;p16"/>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8" name="Shape 78"/>
        <p:cNvGrpSpPr/>
        <p:nvPr/>
      </p:nvGrpSpPr>
      <p:grpSpPr>
        <a:xfrm>
          <a:off x="0" y="0"/>
          <a:ext cx="0" cy="0"/>
          <a:chOff x="0" y="0"/>
          <a:chExt cx="0" cy="0"/>
        </a:xfrm>
      </p:grpSpPr>
      <p:sp>
        <p:nvSpPr>
          <p:cNvPr id="79" name="Google Shape;79;p17"/>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highlight>
                  <a:srgbClr val="FFFF00"/>
                </a:highlight>
              </a:rPr>
              <a:t>Problem</a:t>
            </a:r>
            <a:r>
              <a:rPr lang="en"/>
              <a:t>: </a:t>
            </a:r>
            <a:r>
              <a:rPr lang="en" sz="2244"/>
              <a:t>the specific question you are investigating in your research.</a:t>
            </a:r>
            <a:endParaRPr sz="2244"/>
          </a:p>
        </p:txBody>
      </p:sp>
      <p:sp>
        <p:nvSpPr>
          <p:cNvPr id="80" name="Google Shape;80;p17"/>
          <p:cNvSpPr txBox="1"/>
          <p:nvPr>
            <p:ph idx="1" type="body"/>
          </p:nvPr>
        </p:nvSpPr>
        <p:spPr>
          <a:xfrm>
            <a:off x="230700" y="11119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lang="en" sz="1400">
                <a:solidFill>
                  <a:schemeClr val="dk1"/>
                </a:solidFill>
              </a:rPr>
              <a:t>          </a:t>
            </a:r>
            <a:r>
              <a:rPr lang="en">
                <a:solidFill>
                  <a:schemeClr val="dk1"/>
                </a:solidFill>
              </a:rPr>
              <a:t>      When cities flood, some people who do not have a smart device that gives them a alarm are not aware of rising water levels and when they do find out, their houses are destroyed.floods and leaks can cause major damage and can even bring death and destruction. We are working to make a small inexpensive alarm, to warn less fortunate people that a flood is happening.this could be </a:t>
            </a:r>
            <a:r>
              <a:rPr lang="en">
                <a:solidFill>
                  <a:schemeClr val="dk1"/>
                </a:solidFill>
              </a:rPr>
              <a:t>extremely</a:t>
            </a:r>
            <a:r>
              <a:rPr lang="en">
                <a:solidFill>
                  <a:schemeClr val="dk1"/>
                </a:solidFill>
              </a:rPr>
              <a:t> important for many houses and buildings </a:t>
            </a:r>
            <a:r>
              <a:rPr lang="en">
                <a:solidFill>
                  <a:schemeClr val="dk1"/>
                </a:solidFill>
              </a:rPr>
              <a:t>around 35 MILLION people are affected by floods. That is like if you put 35 calgary's into a giant swamp.</a:t>
            </a:r>
            <a:endParaRPr>
              <a:solidFill>
                <a:schemeClr val="dk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4" name="Shape 84"/>
        <p:cNvGrpSpPr/>
        <p:nvPr/>
      </p:nvGrpSpPr>
      <p:grpSpPr>
        <a:xfrm>
          <a:off x="0" y="0"/>
          <a:ext cx="0" cy="0"/>
          <a:chOff x="0" y="0"/>
          <a:chExt cx="0" cy="0"/>
        </a:xfrm>
      </p:grpSpPr>
      <p:sp>
        <p:nvSpPr>
          <p:cNvPr id="85" name="Google Shape;85;p18"/>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                                     Hypothesis </a:t>
            </a:r>
            <a:endParaRPr/>
          </a:p>
        </p:txBody>
      </p:sp>
      <p:sp>
        <p:nvSpPr>
          <p:cNvPr id="86" name="Google Shape;86;p18"/>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lang="en">
                <a:solidFill>
                  <a:schemeClr val="dk1"/>
                </a:solidFill>
                <a:highlight>
                  <a:schemeClr val="lt1"/>
                </a:highlight>
              </a:rPr>
              <a:t>Our hypothesis is that the water sensor will detect the water as soon as we pour it in. It will also hopefully work </a:t>
            </a:r>
            <a:r>
              <a:rPr lang="en">
                <a:solidFill>
                  <a:schemeClr val="dk1"/>
                </a:solidFill>
                <a:highlight>
                  <a:schemeClr val="lt1"/>
                </a:highlight>
              </a:rPr>
              <a:t>consistently</a:t>
            </a:r>
            <a:r>
              <a:rPr lang="en">
                <a:solidFill>
                  <a:schemeClr val="dk1"/>
                </a:solidFill>
                <a:highlight>
                  <a:schemeClr val="lt1"/>
                </a:highlight>
              </a:rPr>
              <a:t> and almost perfectly.We hope this works because flood and leaks are a </a:t>
            </a:r>
            <a:r>
              <a:rPr lang="en">
                <a:solidFill>
                  <a:schemeClr val="dk1"/>
                </a:solidFill>
                <a:highlight>
                  <a:schemeClr val="lt1"/>
                </a:highlight>
              </a:rPr>
              <a:t>constant threat to people and their houses we are also hoping to make it a affordable alarm for the less fortunate people how can not afford a top tier alarm that can reach up to 1000$.</a:t>
            </a:r>
            <a:endParaRPr>
              <a:solidFill>
                <a:schemeClr val="dk1"/>
              </a:solidFill>
              <a:highlight>
                <a:schemeClr val="lt1"/>
              </a:highlight>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0" name="Shape 90"/>
        <p:cNvGrpSpPr/>
        <p:nvPr/>
      </p:nvGrpSpPr>
      <p:grpSpPr>
        <a:xfrm>
          <a:off x="0" y="0"/>
          <a:ext cx="0" cy="0"/>
          <a:chOff x="0" y="0"/>
          <a:chExt cx="0" cy="0"/>
        </a:xfrm>
      </p:grpSpPr>
      <p:sp>
        <p:nvSpPr>
          <p:cNvPr id="91" name="Google Shape;91;p19"/>
          <p:cNvSpPr txBox="1"/>
          <p:nvPr>
            <p:ph type="title"/>
          </p:nvPr>
        </p:nvSpPr>
        <p:spPr>
          <a:xfrm>
            <a:off x="233775" y="413650"/>
            <a:ext cx="8520600" cy="8460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sz="2244">
                <a:highlight>
                  <a:schemeClr val="accent6"/>
                </a:highlight>
              </a:rPr>
              <a:t>Background Research: </a:t>
            </a:r>
            <a:r>
              <a:rPr lang="en" sz="2244"/>
              <a:t>Please write your information on the slides in this slide deck. You can just add slides as needed.</a:t>
            </a:r>
            <a:endParaRPr/>
          </a:p>
        </p:txBody>
      </p:sp>
      <p:sp>
        <p:nvSpPr>
          <p:cNvPr id="92" name="Google Shape;92;p19"/>
          <p:cNvSpPr txBox="1"/>
          <p:nvPr>
            <p:ph idx="1" type="body"/>
          </p:nvPr>
        </p:nvSpPr>
        <p:spPr>
          <a:xfrm>
            <a:off x="107000" y="1259650"/>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lang="en">
                <a:solidFill>
                  <a:srgbClr val="666666"/>
                </a:solidFill>
              </a:rPr>
              <a:t>          </a:t>
            </a:r>
            <a:r>
              <a:rPr lang="en">
                <a:solidFill>
                  <a:srgbClr val="666666"/>
                </a:solidFill>
                <a:highlight>
                  <a:srgbClr val="6FA8DC"/>
                </a:highlight>
              </a:rPr>
              <a:t> </a:t>
            </a:r>
            <a:r>
              <a:rPr lang="en">
                <a:solidFill>
                  <a:srgbClr val="666666"/>
                </a:solidFill>
              </a:rPr>
              <a:t>  </a:t>
            </a:r>
            <a:r>
              <a:rPr lang="en">
                <a:solidFill>
                  <a:schemeClr val="dk1"/>
                </a:solidFill>
              </a:rPr>
              <a:t>We </a:t>
            </a:r>
            <a:r>
              <a:rPr lang="en">
                <a:solidFill>
                  <a:schemeClr val="dk1"/>
                </a:solidFill>
              </a:rPr>
              <a:t>researched</a:t>
            </a:r>
            <a:r>
              <a:rPr lang="en">
                <a:solidFill>
                  <a:schemeClr val="dk1"/>
                </a:solidFill>
              </a:rPr>
              <a:t> mostly how wire </a:t>
            </a:r>
            <a:r>
              <a:rPr lang="en">
                <a:solidFill>
                  <a:schemeClr val="dk1"/>
                </a:solidFill>
              </a:rPr>
              <a:t>circuits</a:t>
            </a:r>
            <a:r>
              <a:rPr lang="en">
                <a:solidFill>
                  <a:schemeClr val="dk1"/>
                </a:solidFill>
              </a:rPr>
              <a:t> work and how it would detect it. We found out, since water conducts electricity, it completes the circuit which sends a message to the DC buzzer to warn there house owner about there flood or leak. We also found out that the great calgary flood was devastating </a:t>
            </a:r>
            <a:r>
              <a:rPr lang="en">
                <a:solidFill>
                  <a:schemeClr val="dk1"/>
                </a:solidFill>
              </a:rPr>
              <a:t>destroying</a:t>
            </a:r>
            <a:r>
              <a:rPr lang="en">
                <a:solidFill>
                  <a:schemeClr val="dk1"/>
                </a:solidFill>
              </a:rPr>
              <a:t> </a:t>
            </a:r>
            <a:r>
              <a:rPr lang="en">
                <a:solidFill>
                  <a:schemeClr val="dk1"/>
                </a:solidFill>
              </a:rPr>
              <a:t>homes and</a:t>
            </a:r>
            <a:r>
              <a:rPr lang="en">
                <a:solidFill>
                  <a:schemeClr val="dk1"/>
                </a:solidFill>
              </a:rPr>
              <a:t> it caused massive destruction. Fun fact, a WHOPPING… 5 people died in the flood. The calgary flood was a devastating event that destroyed many houses across the city. Did you know that in canada, 2 out of every 10 peoples houses flood.</a:t>
            </a:r>
            <a:endParaRPr baseline="30000">
              <a:solidFill>
                <a:schemeClr val="dk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6" name="Shape 96"/>
        <p:cNvGrpSpPr/>
        <p:nvPr/>
      </p:nvGrpSpPr>
      <p:grpSpPr>
        <a:xfrm>
          <a:off x="0" y="0"/>
          <a:ext cx="0" cy="0"/>
          <a:chOff x="0" y="0"/>
          <a:chExt cx="0" cy="0"/>
        </a:xfrm>
      </p:grpSpPr>
      <p:sp>
        <p:nvSpPr>
          <p:cNvPr id="97" name="Google Shape;97;p20"/>
          <p:cNvSpPr txBox="1"/>
          <p:nvPr>
            <p:ph type="title"/>
          </p:nvPr>
        </p:nvSpPr>
        <p:spPr>
          <a:xfrm>
            <a:off x="311700" y="306475"/>
            <a:ext cx="8520600" cy="8460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sz="2244">
                <a:highlight>
                  <a:schemeClr val="accent6"/>
                </a:highlight>
              </a:rPr>
              <a:t>Results/Observations</a:t>
            </a:r>
            <a:r>
              <a:rPr lang="en" sz="2244"/>
              <a:t> - What happened during your experiment?</a:t>
            </a:r>
            <a:endParaRPr/>
          </a:p>
        </p:txBody>
      </p:sp>
      <p:sp>
        <p:nvSpPr>
          <p:cNvPr id="98" name="Google Shape;98;p20"/>
          <p:cNvSpPr txBox="1"/>
          <p:nvPr>
            <p:ph idx="1" type="body"/>
          </p:nvPr>
        </p:nvSpPr>
        <p:spPr>
          <a:xfrm>
            <a:off x="311700" y="1205450"/>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lang="en"/>
              <a:t>Our alarm works! We can observe that the alarm is consistent. Working every time without delay.we also </a:t>
            </a:r>
            <a:r>
              <a:rPr lang="en"/>
              <a:t>observed</a:t>
            </a:r>
            <a:r>
              <a:rPr lang="en"/>
              <a:t> it make a </a:t>
            </a:r>
            <a:r>
              <a:rPr lang="en"/>
              <a:t>very</a:t>
            </a:r>
            <a:r>
              <a:rPr lang="en"/>
              <a:t> loud noise that is high </a:t>
            </a:r>
            <a:r>
              <a:rPr lang="en"/>
              <a:t>pitch</a:t>
            </a:r>
            <a:r>
              <a:rPr lang="en"/>
              <a:t> and annoying.it looks like its had </a:t>
            </a:r>
            <a:r>
              <a:rPr lang="en"/>
              <a:t>better</a:t>
            </a:r>
            <a:r>
              <a:rPr lang="en"/>
              <a:t> day but it works and is great.</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2" name="Shape 102"/>
        <p:cNvGrpSpPr/>
        <p:nvPr/>
      </p:nvGrpSpPr>
      <p:grpSpPr>
        <a:xfrm>
          <a:off x="0" y="0"/>
          <a:ext cx="0" cy="0"/>
          <a:chOff x="0" y="0"/>
          <a:chExt cx="0" cy="0"/>
        </a:xfrm>
      </p:grpSpPr>
      <p:sp>
        <p:nvSpPr>
          <p:cNvPr id="103" name="Google Shape;103;p21"/>
          <p:cNvSpPr txBox="1"/>
          <p:nvPr>
            <p:ph type="title"/>
          </p:nvPr>
        </p:nvSpPr>
        <p:spPr>
          <a:xfrm>
            <a:off x="311700" y="306475"/>
            <a:ext cx="8520600" cy="8460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sz="2244">
                <a:highlight>
                  <a:schemeClr val="accent6"/>
                </a:highlight>
              </a:rPr>
              <a:t>Conclusion</a:t>
            </a:r>
            <a:r>
              <a:rPr lang="en" sz="2244"/>
              <a:t>: - Answers your question or hypothesis.</a:t>
            </a:r>
            <a:endParaRPr/>
          </a:p>
        </p:txBody>
      </p:sp>
      <p:sp>
        <p:nvSpPr>
          <p:cNvPr id="104" name="Google Shape;104;p21"/>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lang="en"/>
              <a:t>The water sensing alarm actually works! It can sense the water we put in to the touch. It reacts fast and is reliable. I think it could actually work and save many lives in wet regions with lots of precipitation. All in all, this was a great and successful project and our hypothesis was correct.</a:t>
            </a: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