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4" r:id="rId1"/>
  </p:sldMasterIdLst>
  <p:sldIdLst>
    <p:sldId id="256" r:id="rId2"/>
    <p:sldId id="266" r:id="rId3"/>
    <p:sldId id="267" r:id="rId4"/>
    <p:sldId id="257" r:id="rId5"/>
    <p:sldId id="258" r:id="rId6"/>
    <p:sldId id="259" r:id="rId7"/>
    <p:sldId id="260" r:id="rId8"/>
    <p:sldId id="261" r:id="rId9"/>
    <p:sldId id="273" r:id="rId10"/>
    <p:sldId id="275" r:id="rId11"/>
    <p:sldId id="276" r:id="rId12"/>
    <p:sldId id="27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1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4618-343D-4D65-9EC6-ECC14CCE9DE8}" type="datetimeFigureOut">
              <a:rPr lang="en-CA" smtClean="0"/>
              <a:t>2021-03-17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B9B1-A713-4E6C-8D5D-FA786270EC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68485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4618-343D-4D65-9EC6-ECC14CCE9DE8}" type="datetimeFigureOut">
              <a:rPr lang="en-CA" smtClean="0"/>
              <a:t>2021-03-17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B9B1-A713-4E6C-8D5D-FA786270EC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3911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4618-343D-4D65-9EC6-ECC14CCE9DE8}" type="datetimeFigureOut">
              <a:rPr lang="en-CA" smtClean="0"/>
              <a:t>2021-03-17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B9B1-A713-4E6C-8D5D-FA786270EC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8740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4618-343D-4D65-9EC6-ECC14CCE9DE8}" type="datetimeFigureOut">
              <a:rPr lang="en-CA" smtClean="0"/>
              <a:t>2021-03-17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B9B1-A713-4E6C-8D5D-FA786270EC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8885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4618-343D-4D65-9EC6-ECC14CCE9DE8}" type="datetimeFigureOut">
              <a:rPr lang="en-CA" smtClean="0"/>
              <a:t>2021-03-17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B9B1-A713-4E6C-8D5D-FA786270EC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757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4618-343D-4D65-9EC6-ECC14CCE9DE8}" type="datetimeFigureOut">
              <a:rPr lang="en-CA" smtClean="0"/>
              <a:t>2021-03-17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B9B1-A713-4E6C-8D5D-FA786270EC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002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4618-343D-4D65-9EC6-ECC14CCE9DE8}" type="datetimeFigureOut">
              <a:rPr lang="en-CA" smtClean="0"/>
              <a:t>2021-03-17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B9B1-A713-4E6C-8D5D-FA786270EC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9176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4618-343D-4D65-9EC6-ECC14CCE9DE8}" type="datetimeFigureOut">
              <a:rPr lang="en-CA" smtClean="0"/>
              <a:t>2021-03-17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B9B1-A713-4E6C-8D5D-FA786270EC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8084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4618-343D-4D65-9EC6-ECC14CCE9DE8}" type="datetimeFigureOut">
              <a:rPr lang="en-CA" smtClean="0"/>
              <a:t>2021-03-17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B9B1-A713-4E6C-8D5D-FA786270EC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18547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4618-343D-4D65-9EC6-ECC14CCE9DE8}" type="datetimeFigureOut">
              <a:rPr lang="en-CA" smtClean="0"/>
              <a:t>2021-03-17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B9B1-A713-4E6C-8D5D-FA786270EC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49513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4618-343D-4D65-9EC6-ECC14CCE9DE8}" type="datetimeFigureOut">
              <a:rPr lang="en-CA" smtClean="0"/>
              <a:t>2021-03-17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B9B1-A713-4E6C-8D5D-FA786270EC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9536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C4618-343D-4D65-9EC6-ECC14CCE9DE8}" type="datetimeFigureOut">
              <a:rPr lang="en-CA" smtClean="0"/>
              <a:t>2021-03-17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EB9B1-A713-4E6C-8D5D-FA786270EC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0810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23D-82FE-42D3-B7CA-2BE2BB20C0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>
                <a:latin typeface="Cambria Math" panose="02040503050406030204" pitchFamily="18" charset="0"/>
                <a:ea typeface="Cambria Math" panose="02040503050406030204" pitchFamily="18" charset="0"/>
              </a:rPr>
              <a:t>The Basel Problem: A New Way to think about Numbers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C64C3A-6D36-42A4-A148-A350760FB7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>
                <a:latin typeface="Cambria Math" panose="02040503050406030204" pitchFamily="18" charset="0"/>
                <a:ea typeface="Cambria Math" panose="02040503050406030204" pitchFamily="18" charset="0"/>
              </a:rPr>
              <a:t>A Science Fair Project </a:t>
            </a:r>
          </a:p>
          <a:p>
            <a:r>
              <a:rPr lang="en-CA" dirty="0">
                <a:latin typeface="Cambria Math" panose="02040503050406030204" pitchFamily="18" charset="0"/>
                <a:ea typeface="Cambria Math" panose="02040503050406030204" pitchFamily="18" charset="0"/>
              </a:rPr>
              <a:t>By Ignacio G.L </a:t>
            </a:r>
          </a:p>
          <a:p>
            <a:r>
              <a:rPr lang="en-CA" dirty="0">
                <a:latin typeface="Cambria Math" panose="02040503050406030204" pitchFamily="18" charset="0"/>
                <a:ea typeface="Cambria Math" panose="02040503050406030204" pitchFamily="18" charset="0"/>
              </a:rPr>
              <a:t>Grade 8</a:t>
            </a:r>
          </a:p>
        </p:txBody>
      </p:sp>
    </p:spTree>
    <p:extLst>
      <p:ext uri="{BB962C8B-B14F-4D97-AF65-F5344CB8AC3E}">
        <p14:creationId xmlns:p14="http://schemas.microsoft.com/office/powerpoint/2010/main" val="3925720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A4C20-7B03-4A5C-8144-75A2F07FE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Cambria Math" panose="02040503050406030204" pitchFamily="18" charset="0"/>
                <a:ea typeface="Cambria Math" panose="02040503050406030204" pitchFamily="18" charset="0"/>
              </a:rPr>
              <a:t>The Infinite Number Circle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3308D-E699-400A-918A-354F270B9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latin typeface="Cambria Math" panose="02040503050406030204" pitchFamily="18" charset="0"/>
                <a:ea typeface="Cambria Math" panose="02040503050406030204" pitchFamily="18" charset="0"/>
              </a:rPr>
              <a:t>As we approach the limit, as mathematician Ben Hambrecht says, the circle becomes a straight line, with all real odd numbers on that line.</a:t>
            </a:r>
          </a:p>
          <a:p>
            <a:r>
              <a:rPr lang="en-CA" dirty="0">
                <a:latin typeface="Cambria Math" panose="02040503050406030204" pitchFamily="18" charset="0"/>
                <a:ea typeface="Cambria Math" panose="02040503050406030204" pitchFamily="18" charset="0"/>
              </a:rPr>
              <a:t>This implies that the number line is a circle.</a:t>
            </a:r>
          </a:p>
        </p:txBody>
      </p:sp>
    </p:spTree>
    <p:extLst>
      <p:ext uri="{BB962C8B-B14F-4D97-AF65-F5344CB8AC3E}">
        <p14:creationId xmlns:p14="http://schemas.microsoft.com/office/powerpoint/2010/main" val="2145838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A4C20-7B03-4A5C-8144-75A2F07FE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Cambria Math" panose="02040503050406030204" pitchFamily="18" charset="0"/>
                <a:ea typeface="Cambria Math" panose="02040503050406030204" pitchFamily="18" charset="0"/>
              </a:rPr>
              <a:t>Combining this conjecture with Imaginary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3308D-E699-400A-918A-354F270B9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latin typeface="Cambria Math" panose="02040503050406030204" pitchFamily="18" charset="0"/>
                <a:ea typeface="Cambria Math" panose="02040503050406030204" pitchFamily="18" charset="0"/>
              </a:rPr>
              <a:t>Riemann Sphere</a:t>
            </a:r>
          </a:p>
        </p:txBody>
      </p:sp>
    </p:spTree>
    <p:extLst>
      <p:ext uri="{BB962C8B-B14F-4D97-AF65-F5344CB8AC3E}">
        <p14:creationId xmlns:p14="http://schemas.microsoft.com/office/powerpoint/2010/main" val="3853713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A4C20-7B03-4A5C-8144-75A2F07FE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Cambria Math" panose="02040503050406030204" pitchFamily="18" charset="0"/>
                <a:ea typeface="Cambria Math" panose="02040503050406030204" pitchFamily="18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3308D-E699-400A-918A-354F270B9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latin typeface="Cambria Math" panose="02040503050406030204" pitchFamily="18" charset="0"/>
                <a:ea typeface="Cambria Math" panose="02040503050406030204" pitchFamily="18" charset="0"/>
              </a:rPr>
              <a:t>From the aforementioned conjecture, it can be deduced that the number line is an infinitely large circle.</a:t>
            </a:r>
          </a:p>
          <a:p>
            <a:r>
              <a:rPr lang="en-CA" dirty="0">
                <a:latin typeface="Cambria Math" panose="02040503050406030204" pitchFamily="18" charset="0"/>
                <a:ea typeface="Cambria Math" panose="02040503050406030204" pitchFamily="18" charset="0"/>
              </a:rPr>
              <a:t>Furthermore, one could say that the number line is a projection of a Riemann sphere, marrying the above conjecture with complex analysis.</a:t>
            </a:r>
          </a:p>
        </p:txBody>
      </p:sp>
    </p:spTree>
    <p:extLst>
      <p:ext uri="{BB962C8B-B14F-4D97-AF65-F5344CB8AC3E}">
        <p14:creationId xmlns:p14="http://schemas.microsoft.com/office/powerpoint/2010/main" val="1777853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20C28-3E3D-4FA0-B9AF-E0C59DE5E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Cambria Math" panose="02040503050406030204" pitchFamily="18" charset="0"/>
                <a:ea typeface="Cambria Math" panose="02040503050406030204" pitchFamily="18" charset="0"/>
              </a:rPr>
              <a:t>Problem/Objective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CE139-10E6-4E6C-BF45-AD7564FE2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What are limits in math? </a:t>
            </a:r>
          </a:p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What are their applications with solving the Basel Problem?</a:t>
            </a:r>
          </a:p>
          <a:p>
            <a:pPr marL="0" indent="0">
              <a:buNone/>
            </a:pP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728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6735E-C9FC-456D-BC29-94336F710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174" y="2766218"/>
            <a:ext cx="10515600" cy="1325563"/>
          </a:xfrm>
        </p:spPr>
        <p:txBody>
          <a:bodyPr/>
          <a:lstStyle/>
          <a:p>
            <a:pPr algn="ctr"/>
            <a:r>
              <a:rPr lang="en-CA" dirty="0">
                <a:latin typeface="Cambria Math" panose="02040503050406030204" pitchFamily="18" charset="0"/>
                <a:ea typeface="Cambria Math" panose="02040503050406030204" pitchFamily="18" charset="0"/>
              </a:rPr>
              <a:t>Method</a:t>
            </a:r>
          </a:p>
        </p:txBody>
      </p:sp>
    </p:spTree>
    <p:extLst>
      <p:ext uri="{BB962C8B-B14F-4D97-AF65-F5344CB8AC3E}">
        <p14:creationId xmlns:p14="http://schemas.microsoft.com/office/powerpoint/2010/main" val="3908941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D2B8E-9C7C-414B-847F-67B53F71C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Cambria Math" panose="02040503050406030204" pitchFamily="18" charset="0"/>
                <a:ea typeface="Cambria Math" panose="02040503050406030204" pitchFamily="18" charset="0"/>
              </a:rPr>
              <a:t>What are Limits?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492322-F0E1-4BB9-9A02-54DF32CDE9B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 limit is the value a function approaches as the input gets nearer to a value. </a:t>
                </a:r>
              </a:p>
              <a:p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One example of a problem that we can apply limits to is: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CA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CA" i="1">
                            <a:latin typeface="Cambria Math" panose="02040503050406030204" pitchFamily="18" charset="0"/>
                          </a:rPr>
                          <m:t>−1)</m:t>
                        </m:r>
                      </m:num>
                      <m:den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endParaRPr lang="en-CA" dirty="0"/>
              </a:p>
              <a:p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If x=1 we can work out the equation to be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C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which is indeterminate. (mathisfun)</a:t>
                </a:r>
              </a:p>
              <a:p>
                <a:endParaRPr lang="en-CA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492322-F0E1-4BB9-9A02-54DF32CDE9B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6685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6F6BD-53B7-456B-B021-966C5C35C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Cambria Math" panose="02040503050406030204" pitchFamily="18" charset="0"/>
                <a:ea typeface="Cambria Math" panose="02040503050406030204" pitchFamily="18" charset="0"/>
              </a:rPr>
              <a:t>What are Limits? Cont.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32526260-1B21-488C-BFF6-D08937C05555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228808166"/>
                  </p:ext>
                </p:extLst>
              </p:nvPr>
            </p:nvGraphicFramePr>
            <p:xfrm>
              <a:off x="1007166" y="2174482"/>
              <a:ext cx="10515600" cy="2857183"/>
            </p:xfrm>
            <a:graphic>
              <a:graphicData uri="http://schemas.openxmlformats.org/drawingml/2006/table">
                <a:tbl>
                  <a:tblPr/>
                  <a:tblGrid>
                    <a:gridCol w="3505200">
                      <a:extLst>
                        <a:ext uri="{9D8B030D-6E8A-4147-A177-3AD203B41FA5}">
                          <a16:colId xmlns:a16="http://schemas.microsoft.com/office/drawing/2014/main" val="586235141"/>
                        </a:ext>
                      </a:extLst>
                    </a:gridCol>
                    <a:gridCol w="3505200">
                      <a:extLst>
                        <a:ext uri="{9D8B030D-6E8A-4147-A177-3AD203B41FA5}">
                          <a16:colId xmlns:a16="http://schemas.microsoft.com/office/drawing/2014/main" val="2715225286"/>
                        </a:ext>
                      </a:extLst>
                    </a:gridCol>
                    <a:gridCol w="3505200">
                      <a:extLst>
                        <a:ext uri="{9D8B030D-6E8A-4147-A177-3AD203B41FA5}">
                          <a16:colId xmlns:a16="http://schemas.microsoft.com/office/drawing/2014/main" val="3680481566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r>
                            <a:rPr lang="en-CA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x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 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CA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nor/>
                                      </m:rPr>
                                      <a:rPr lang="en-CA" i="0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CA" i="0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CA" i="0" baseline="30000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CA" i="0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− 1)</m:t>
                                    </m:r>
                                  </m:num>
                                  <m:den>
                                    <m:r>
                                      <m:rPr>
                                        <m:nor/>
                                      </m:rPr>
                                      <a:rPr lang="en-CA" b="0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CA" b="0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CA" b="0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− 1)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CA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2049797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0,5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 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1,50000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1290157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0,9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 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1,90000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59495375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0,99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 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1,99000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8408064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0,999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 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1,99900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308812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0,9999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 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1,99990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8638023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lang="en-CA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0,99999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 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1,99999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627918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32526260-1B21-488C-BFF6-D08937C05555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228808166"/>
                  </p:ext>
                </p:extLst>
              </p:nvPr>
            </p:nvGraphicFramePr>
            <p:xfrm>
              <a:off x="1007166" y="2174482"/>
              <a:ext cx="10515600" cy="2857183"/>
            </p:xfrm>
            <a:graphic>
              <a:graphicData uri="http://schemas.openxmlformats.org/drawingml/2006/table">
                <a:tbl>
                  <a:tblPr/>
                  <a:tblGrid>
                    <a:gridCol w="3505200">
                      <a:extLst>
                        <a:ext uri="{9D8B030D-6E8A-4147-A177-3AD203B41FA5}">
                          <a16:colId xmlns:a16="http://schemas.microsoft.com/office/drawing/2014/main" val="586235141"/>
                        </a:ext>
                      </a:extLst>
                    </a:gridCol>
                    <a:gridCol w="3505200">
                      <a:extLst>
                        <a:ext uri="{9D8B030D-6E8A-4147-A177-3AD203B41FA5}">
                          <a16:colId xmlns:a16="http://schemas.microsoft.com/office/drawing/2014/main" val="2715225286"/>
                        </a:ext>
                      </a:extLst>
                    </a:gridCol>
                    <a:gridCol w="3505200">
                      <a:extLst>
                        <a:ext uri="{9D8B030D-6E8A-4147-A177-3AD203B41FA5}">
                          <a16:colId xmlns:a16="http://schemas.microsoft.com/office/drawing/2014/main" val="3680481566"/>
                        </a:ext>
                      </a:extLst>
                    </a:gridCol>
                  </a:tblGrid>
                  <a:tr h="662623">
                    <a:tc>
                      <a:txBody>
                        <a:bodyPr/>
                        <a:lstStyle/>
                        <a:p>
                          <a:r>
                            <a:rPr lang="en-CA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x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 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2"/>
                          <a:stretch>
                            <a:fillRect l="-200174" b="-3440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2049797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0,5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 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1,50000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1290157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0,9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 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1,90000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59495375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CA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0,99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 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1,99000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8408064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0,999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 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1,99900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308812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CA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0,9999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 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1,99990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8638023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CA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0,99999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 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1,99999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627918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E334612-FA8D-4FF6-A36F-E17D5A3D7D16}"/>
                  </a:ext>
                </a:extLst>
              </p:cNvPr>
              <p:cNvSpPr txBox="1"/>
              <p:nvPr/>
            </p:nvSpPr>
            <p:spPr>
              <a:xfrm>
                <a:off x="728869" y="5389168"/>
                <a:ext cx="9617765" cy="1311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Therefore, the limit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CA" sz="280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CA" sz="280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CA" sz="2800" baseline="3000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CA" sz="280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− 1)</m:t>
                        </m:r>
                      </m:num>
                      <m:den>
                        <m:r>
                          <m:rPr>
                            <m:nor/>
                          </m:rPr>
                          <a:rPr lang="en-CA" sz="280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CA" sz="280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CA" sz="280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− 1)</m:t>
                        </m:r>
                      </m:den>
                    </m:f>
                  </m:oMath>
                </a14:m>
                <a:r>
                  <a:rPr lang="en-CA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as x approaches 1 is 2</a:t>
                </a:r>
              </a:p>
              <a:p>
                <a:endParaRPr lang="en-CA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E334612-FA8D-4FF6-A36F-E17D5A3D7D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869" y="5389168"/>
                <a:ext cx="9617765" cy="1311513"/>
              </a:xfrm>
              <a:prstGeom prst="rect">
                <a:avLst/>
              </a:prstGeom>
              <a:blipFill>
                <a:blip r:embed="rId3"/>
                <a:stretch>
                  <a:fillRect l="-1332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338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030F0-B318-4AD6-A3A9-8BAF32C44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Cambria Math" panose="02040503050406030204" pitchFamily="18" charset="0"/>
                <a:ea typeface="Cambria Math" panose="02040503050406030204" pitchFamily="18" charset="0"/>
              </a:rPr>
              <a:t>Limits to Infinity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470EA7-50E7-4086-B76E-32635D74D34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What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den>
                    </m:f>
                  </m:oMath>
                </a14:m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?</a:t>
                </a:r>
              </a:p>
              <a:p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Infinity is a concept.</a:t>
                </a:r>
              </a:p>
              <a:p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Let’s convert that equation into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</a:t>
                </a:r>
              </a:p>
              <a:p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We can see that as x increases in value,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decreases in value; therefore, the limit of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C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as x approaches infinity is 0.</a:t>
                </a:r>
              </a:p>
              <a:p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This can be written as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CA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lim</m:t>
                        </m:r>
                      </m:e>
                      <m:lim>
                        <m: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→∞</m:t>
                        </m:r>
                      </m:lim>
                    </m:limLow>
                    <m:f>
                      <m:fPr>
                        <m:ctrlPr>
                          <a:rPr lang="en-CA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CA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470EA7-50E7-4086-B76E-32635D74D34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70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941E9CB-9534-483B-9DA2-B29DB4C32B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348420"/>
              </p:ext>
            </p:extLst>
          </p:nvPr>
        </p:nvGraphicFramePr>
        <p:xfrm>
          <a:off x="8174934" y="1825625"/>
          <a:ext cx="2112066" cy="1828800"/>
        </p:xfrm>
        <a:graphic>
          <a:graphicData uri="http://schemas.openxmlformats.org/drawingml/2006/table">
            <a:tbl>
              <a:tblPr/>
              <a:tblGrid>
                <a:gridCol w="1056033">
                  <a:extLst>
                    <a:ext uri="{9D8B030D-6E8A-4147-A177-3AD203B41FA5}">
                      <a16:colId xmlns:a16="http://schemas.microsoft.com/office/drawing/2014/main" val="1644009062"/>
                    </a:ext>
                  </a:extLst>
                </a:gridCol>
                <a:gridCol w="1056033">
                  <a:extLst>
                    <a:ext uri="{9D8B030D-6E8A-4147-A177-3AD203B41FA5}">
                      <a16:colId xmlns:a16="http://schemas.microsoft.com/office/drawing/2014/main" val="417903908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CA" b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x</a:t>
                      </a:r>
                      <a:endParaRPr lang="en-CA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  <a:r>
                        <a:rPr lang="en-CA" b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/x </a:t>
                      </a:r>
                      <a:endParaRPr lang="en-CA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7516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CA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1.00000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3328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CA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0.50000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1276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CA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0.25000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478219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CA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0.10000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254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302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1EBD2-9D31-4079-9EB4-8A0353020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Cambria Math" panose="02040503050406030204" pitchFamily="18" charset="0"/>
                <a:ea typeface="Cambria Math" panose="02040503050406030204" pitchFamily="18" charset="0"/>
              </a:rPr>
              <a:t>Infinite 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36BEDAB-7E25-482E-87C3-41D95FBFEA0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Convergent series are finite, and have a limit.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C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C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C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C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C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… is an Convergent series, and has a limit of 2.</a:t>
                </a:r>
              </a:p>
              <a:p>
                <a:endParaRPr lang="en-CA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Divergent series are infinite, and do not have a limit.</a:t>
                </a:r>
              </a:p>
              <a:p>
                <a14:m>
                  <m:oMath xmlns:m="http://schemas.openxmlformats.org/officeDocument/2006/math">
                    <m:r>
                      <a:rPr lang="en-C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1+1+1+1</m:t>
                    </m:r>
                  </m:oMath>
                </a14:m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 is a Divergent series, as it surpasses any finite number. (mathisfun)</a:t>
                </a:r>
              </a:p>
              <a:p>
                <a:pPr marL="0" indent="0">
                  <a:buNone/>
                </a:pPr>
                <a:endParaRPr lang="en-CA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CA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36BEDAB-7E25-482E-87C3-41D95FBFEA0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364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FEFF4-B6E2-4088-A714-8EDCD9540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Cambria Math" panose="02040503050406030204" pitchFamily="18" charset="0"/>
                <a:ea typeface="Cambria Math" panose="02040503050406030204" pitchFamily="18" charset="0"/>
              </a:rPr>
              <a:t>The Basel Problem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6525308-2100-4A10-AFF4-0E53E5ACCC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0688"/>
                <a:ext cx="10515600" cy="4351338"/>
              </a:xfrm>
            </p:spPr>
            <p:txBody>
              <a:bodyPr/>
              <a:lstStyle/>
              <a:p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The Basel Problem is an infinite series that was proved to be Convergent, but the exact limit could not be found.</a:t>
                </a:r>
              </a:p>
              <a:p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The problem was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CA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CA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CA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, </m:t>
                    </m:r>
                    <m:f>
                      <m:fPr>
                        <m:ctrlPr>
                          <a:rPr lang="en-CA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CA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i="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CA" i="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CA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, </m:t>
                    </m:r>
                    <m:f>
                      <m:fPr>
                        <m:ctrlPr>
                          <a:rPr lang="en-CA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CA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i="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CA" i="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CA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CA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CA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CA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… = ?</a:t>
                </a:r>
              </a:p>
              <a:p>
                <a:pPr marL="0" indent="0">
                  <a:buNone/>
                </a:pPr>
                <a:endParaRPr lang="en-CA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CA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The limit was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CA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en-CA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C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CA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6525308-2100-4A10-AFF4-0E53E5ACCC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0688"/>
                <a:ext cx="10515600" cy="4351338"/>
              </a:xfrm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8860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A4C20-7B03-4A5C-8144-75A2F07FE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Cambria Math" panose="02040503050406030204" pitchFamily="18" charset="0"/>
                <a:ea typeface="Cambria Math" panose="02040503050406030204" pitchFamily="18" charset="0"/>
              </a:rPr>
              <a:t>But wait, there’s more!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C0A62E-98D4-46C8-B5E1-0D3BC8E529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9913" y="1690688"/>
            <a:ext cx="5218044" cy="5066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047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2129</TotalTime>
  <Words>415</Words>
  <Application>Microsoft Office PowerPoint</Application>
  <PresentationFormat>Widescreen</PresentationFormat>
  <Paragraphs>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The Basel Problem: A New Way to think about Numbers</vt:lpstr>
      <vt:lpstr>Problem/Objective</vt:lpstr>
      <vt:lpstr>Method</vt:lpstr>
      <vt:lpstr>What are Limits?</vt:lpstr>
      <vt:lpstr>What are Limits? Cont.</vt:lpstr>
      <vt:lpstr>Limits to Infinity</vt:lpstr>
      <vt:lpstr>Infinite Series</vt:lpstr>
      <vt:lpstr>The Basel Problem </vt:lpstr>
      <vt:lpstr>But wait, there’s more!</vt:lpstr>
      <vt:lpstr>The Infinite Number Circle</vt:lpstr>
      <vt:lpstr>Combining this conjecture with Imaginary Numbers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Limits of Limits</dc:title>
  <dc:creator>jorge gimon</dc:creator>
  <cp:lastModifiedBy>jorge gimon</cp:lastModifiedBy>
  <cp:revision>120</cp:revision>
  <dcterms:created xsi:type="dcterms:W3CDTF">2021-02-19T20:01:45Z</dcterms:created>
  <dcterms:modified xsi:type="dcterms:W3CDTF">2021-03-18T01:02:58Z</dcterms:modified>
</cp:coreProperties>
</file>