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4F30F-E0E5-55F0-3348-E9A4480146DD}" v="545" dt="2026-02-28T08:18:14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0" autoAdjust="0"/>
    <p:restoredTop sz="87823" autoAdjust="0"/>
  </p:normalViewPr>
  <p:slideViewPr>
    <p:cSldViewPr snapToGrid="0">
      <p:cViewPr>
        <p:scale>
          <a:sx n="100" d="100"/>
          <a:sy n="100" d="100"/>
        </p:scale>
        <p:origin x="-5544" y="-8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3FC44-D6C1-48C1-B276-28BCF69465A7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A80D1-86AB-4A3C-BC6E-49522E67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39901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79800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19701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59603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199504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39403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79304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19205" algn="l" defTabSz="127980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A80D1-86AB-4A3C-BC6E-49522E6773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6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2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1A5EE-BBA9-476E-AE7F-F7F498F279A4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810C-FCBD-4623-9F5D-32A06B79C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em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emf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32407" y="5757611"/>
            <a:ext cx="14148485" cy="252432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351" y="5757610"/>
            <a:ext cx="14148485" cy="9196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4" name="TextBox 3"/>
          <p:cNvSpPr txBox="1"/>
          <p:nvPr/>
        </p:nvSpPr>
        <p:spPr>
          <a:xfrm>
            <a:off x="8006719" y="-128822"/>
            <a:ext cx="2907094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solidFill>
                <a:srgbClr val="C00000"/>
              </a:solidFill>
            </a:endParaRPr>
          </a:p>
          <a:p>
            <a:pPr algn="ctr"/>
            <a:r>
              <a:rPr lang="en-US" sz="7000" b="1" dirty="0">
                <a:solidFill>
                  <a:srgbClr val="C00000"/>
                </a:solidFill>
              </a:rPr>
              <a:t> </a:t>
            </a:r>
            <a:r>
              <a:rPr lang="en" sz="6600" b="1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rPr>
              <a:t>Addressing the Underlying Cardiovascular Hemodynamic Physiology of Upper-Body Stretching in Healthy Adults</a:t>
            </a:r>
            <a:endParaRPr lang="en-US" sz="6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58" y="-65065"/>
            <a:ext cx="8545566" cy="28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99621" y="3527196"/>
            <a:ext cx="31425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Arvind R Raj</a:t>
            </a:r>
            <a:r>
              <a:rPr lang="en-CA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Priyanshu Giri, Rashmin Hira BA BSc, Martin Miranda Hurtado RN PhD, and </a:t>
            </a:r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 S. Sheldon MD PhD FRCPC</a:t>
            </a:r>
            <a:r>
              <a:rPr lang="en-CA" sz="4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Calgary, Calgary, AB, Canada.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51949" y="5757610"/>
            <a:ext cx="14148484" cy="8137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2753" y="5274887"/>
            <a:ext cx="42964690" cy="32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5084" y="15141324"/>
            <a:ext cx="14154989" cy="37369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14" name="Rectangle 13"/>
          <p:cNvSpPr/>
          <p:nvPr/>
        </p:nvSpPr>
        <p:spPr>
          <a:xfrm>
            <a:off x="395483" y="19066023"/>
            <a:ext cx="14132679" cy="134756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16" name="TextBox 15"/>
          <p:cNvSpPr txBox="1"/>
          <p:nvPr/>
        </p:nvSpPr>
        <p:spPr>
          <a:xfrm>
            <a:off x="519492" y="5962039"/>
            <a:ext cx="657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&amp; Objective: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277" y="15251495"/>
            <a:ext cx="12662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Research Questions:</a:t>
            </a:r>
          </a:p>
          <a:p>
            <a:endParaRPr lang="en-US" sz="4000" b="1" u="sng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481" y="19253508"/>
            <a:ext cx="1266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801" y="20047406"/>
            <a:ext cx="13837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and female healthy participants age 18-60y, were enrolled in this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UCalgary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Conjoint Health Research Ethics Board approved study</a:t>
            </a:r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55691" y="6037109"/>
            <a:ext cx="12662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780002" y="5985253"/>
            <a:ext cx="773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Demographics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832407" y="31154976"/>
            <a:ext cx="14148485" cy="1386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15" name="Rectangle 14"/>
          <p:cNvSpPr/>
          <p:nvPr/>
        </p:nvSpPr>
        <p:spPr>
          <a:xfrm>
            <a:off x="29343814" y="23356737"/>
            <a:ext cx="14148485" cy="6768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29" name="TextBox 28"/>
          <p:cNvSpPr txBox="1"/>
          <p:nvPr/>
        </p:nvSpPr>
        <p:spPr>
          <a:xfrm>
            <a:off x="29848554" y="23484365"/>
            <a:ext cx="1006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&amp; Future Directions: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560992" y="24107817"/>
            <a:ext cx="1357635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Stretch-induced hypotension </a:t>
            </a:r>
            <a:r>
              <a:rPr lang="en-CA" sz="35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can explain 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lightheadedness &amp; syncope</a:t>
            </a:r>
          </a:p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While the </a:t>
            </a:r>
            <a:r>
              <a:rPr lang="en-CA" sz="35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duration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(of stretch) </a:t>
            </a:r>
            <a:r>
              <a:rPr lang="en-CA" sz="35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does not appear 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 have a significant effect on the degree of induced hypotension, </a:t>
            </a:r>
            <a:r>
              <a:rPr lang="en-CA" sz="35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orthostatic stress 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likely makes a </a:t>
            </a:r>
            <a:r>
              <a:rPr lang="en-CA" sz="35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major contribution 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toward lightheadedness &amp; syncope</a:t>
            </a:r>
          </a:p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 the </a:t>
            </a:r>
            <a:r>
              <a:rPr lang="en-CA" sz="35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FUTURE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we plan to:</a:t>
            </a:r>
          </a:p>
          <a:p>
            <a:pPr marL="825500" lvl="0" indent="-742950">
              <a:buClr>
                <a:schemeClr val="dk1"/>
              </a:buClr>
              <a:buSzPts val="2300"/>
              <a:buFont typeface="+mj-lt"/>
              <a:buAutoNum type="arabicPeriod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Study this stretch response across the lifespan and to look for sex-differences</a:t>
            </a:r>
          </a:p>
          <a:p>
            <a:pPr marL="825500" lvl="0" indent="-742950">
              <a:buClr>
                <a:schemeClr val="dk1"/>
              </a:buClr>
              <a:buSzPts val="2300"/>
              <a:buFont typeface="+mj-lt"/>
              <a:buAutoNum type="arabicPeriod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Compare results between healthy volunteers and patients with stretch syncope</a:t>
            </a:r>
            <a:endParaRPr lang="en-US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4300" y="16008653"/>
            <a:ext cx="13955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body stretch cause a significant BP drop </a:t>
            </a:r>
            <a:r>
              <a:rPr lang="en-C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healthy (without syncope) volunteers?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</a:t>
            </a:r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upper body stretch </a:t>
            </a:r>
            <a:r>
              <a:rPr lang="en-C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orthostatic stress </a:t>
            </a:r>
            <a:r>
              <a:rPr lang="en-CA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induced hypotension with upper body stress?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Connector 95"/>
          <p:cNvCxnSpPr>
            <a:cxnSpLocks/>
          </p:cNvCxnSpPr>
          <p:nvPr/>
        </p:nvCxnSpPr>
        <p:spPr>
          <a:xfrm>
            <a:off x="15423174" y="10471537"/>
            <a:ext cx="1294862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15474082" y="13041760"/>
            <a:ext cx="1289771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/>
        </p:nvCxnSpPr>
        <p:spPr>
          <a:xfrm>
            <a:off x="15497166" y="23563724"/>
            <a:ext cx="1287463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9664141" y="6048751"/>
            <a:ext cx="13671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Qu#3: Does Orthostatic Stress (Standing vs. Lying) Impact the Magnitude of Upper Body Stretch Induced Hypotension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482850" y="10593464"/>
            <a:ext cx="994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Pressure Trace with Stretch </a:t>
            </a:r>
          </a:p>
        </p:txBody>
      </p:sp>
      <p:pic>
        <p:nvPicPr>
          <p:cNvPr id="13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986" y="62777669"/>
            <a:ext cx="2166513" cy="132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4" descr="Libin Cardiovascular Institute of Alberta | University of Calg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303553"/>
            <a:ext cx="4485507" cy="258910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9448258" y="6739827"/>
            <a:ext cx="13853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8C9992F-CD08-4EA8-92B3-D7859D46ED22}"/>
              </a:ext>
            </a:extLst>
          </p:cNvPr>
          <p:cNvSpPr txBox="1"/>
          <p:nvPr/>
        </p:nvSpPr>
        <p:spPr>
          <a:xfrm>
            <a:off x="15553481" y="13240147"/>
            <a:ext cx="1237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Qu#1: Does Upper Body Stretch Induce Hypotension?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C94D2E8-5E36-4924-BF87-97C48FF6BC57}"/>
              </a:ext>
            </a:extLst>
          </p:cNvPr>
          <p:cNvSpPr txBox="1"/>
          <p:nvPr/>
        </p:nvSpPr>
        <p:spPr>
          <a:xfrm>
            <a:off x="15389803" y="23700297"/>
            <a:ext cx="1342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Qu#2: Does Stretch Duration Affect Hypotension Magnitude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53078426-DDE1-4646-A667-7535ACADD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49525"/>
              </p:ext>
            </p:extLst>
          </p:nvPr>
        </p:nvGraphicFramePr>
        <p:xfrm>
          <a:off x="17966834" y="6777848"/>
          <a:ext cx="7256573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989">
                  <a:extLst>
                    <a:ext uri="{9D8B030D-6E8A-4147-A177-3AD203B41FA5}">
                      <a16:colId xmlns:a16="http://schemas.microsoft.com/office/drawing/2014/main" val="1184448547"/>
                    </a:ext>
                  </a:extLst>
                </a:gridCol>
                <a:gridCol w="3614584">
                  <a:extLst>
                    <a:ext uri="{9D8B030D-6E8A-4147-A177-3AD203B41FA5}">
                      <a16:colId xmlns:a16="http://schemas.microsoft.com/office/drawing/2014/main" val="1236141092"/>
                    </a:ext>
                  </a:extLst>
                </a:gridCol>
              </a:tblGrid>
              <a:tr h="539705">
                <a:tc>
                  <a:txBody>
                    <a:bodyPr/>
                    <a:lstStyle/>
                    <a:p>
                      <a:r>
                        <a:rPr lang="en-CA" sz="4000" b="1" dirty="0">
                          <a:solidFill>
                            <a:schemeClr val="tx1"/>
                          </a:solidFill>
                        </a:rPr>
                        <a:t>Enrolled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b="1" dirty="0">
                          <a:solidFill>
                            <a:schemeClr val="tx1"/>
                          </a:solidFill>
                        </a:rPr>
                        <a:t>n=17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98678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r>
                        <a:rPr lang="en-CA" sz="4000" b="1" dirty="0"/>
                        <a:t>Female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4000" b="1" dirty="0"/>
                        <a:t>N=15 (88%)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90677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r>
                        <a:rPr lang="en-CA" sz="4000" b="1" dirty="0"/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4000" b="1" dirty="0"/>
                        <a:t>38±17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584883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r>
                        <a:rPr lang="en-CA" sz="4000" b="1" dirty="0"/>
                        <a:t>Height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b="1" dirty="0"/>
                        <a:t>168±7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39618"/>
                  </a:ext>
                </a:extLst>
              </a:tr>
              <a:tr h="539705">
                <a:tc>
                  <a:txBody>
                    <a:bodyPr/>
                    <a:lstStyle/>
                    <a:p>
                      <a:r>
                        <a:rPr lang="en-CA" sz="4000" b="1" dirty="0"/>
                        <a:t>Weight (kg)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b="1" dirty="0"/>
                        <a:t>70±21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925612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13E1A341-3704-412A-ACCD-281EEC2BE0CA}"/>
              </a:ext>
            </a:extLst>
          </p:cNvPr>
          <p:cNvSpPr txBox="1"/>
          <p:nvPr/>
        </p:nvSpPr>
        <p:spPr>
          <a:xfrm>
            <a:off x="15510683" y="11510104"/>
            <a:ext cx="8925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BP Trace with Upper Body Stretch While Lying down for 15 sec (L15)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950687-1E08-40A0-8D25-9E74F105E069}"/>
              </a:ext>
            </a:extLst>
          </p:cNvPr>
          <p:cNvSpPr txBox="1"/>
          <p:nvPr/>
        </p:nvSpPr>
        <p:spPr>
          <a:xfrm>
            <a:off x="603655" y="22100057"/>
            <a:ext cx="7322921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Electrocardiogram (ECG) electrodes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Continuous 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Brachial Arm BP Cuff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Calibrate BP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Finapres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 NOVA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Arial"/>
                <a:cs typeface="Arial"/>
              </a:rPr>
              <a:t>Modelflow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 software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Continuous finger BP monitor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B5F1134-25F7-4A93-ADAC-9A76E1A0E3B9}"/>
              </a:ext>
            </a:extLst>
          </p:cNvPr>
          <p:cNvSpPr txBox="1"/>
          <p:nvPr/>
        </p:nvSpPr>
        <p:spPr>
          <a:xfrm>
            <a:off x="9262013" y="27084287"/>
            <a:ext cx="549082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Physiological Signals </a:t>
            </a:r>
            <a:r>
              <a:rPr lang="en-CA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were analyzed using custom software in MATLAB</a:t>
            </a:r>
          </a:p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SPSS statistical software</a:t>
            </a:r>
            <a:endParaRPr lang="en-CA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74650"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CA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Single-Arm T-Test </a:t>
            </a:r>
            <a:r>
              <a:rPr lang="en-CA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(Q1)</a:t>
            </a:r>
          </a:p>
          <a:p>
            <a:pPr marL="914400" lvl="1" indent="-374650"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CA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Paired T-Test </a:t>
            </a:r>
            <a:r>
              <a:rPr lang="en-CA" sz="3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(Q2 &amp; Q3)</a:t>
            </a:r>
          </a:p>
          <a:p>
            <a:pPr marL="1371600" lvl="2" indent="-374650">
              <a:buClr>
                <a:schemeClr val="dk1"/>
              </a:buClr>
              <a:buSzPts val="2300"/>
              <a:buFont typeface="Times New Roman"/>
              <a:buChar char="■"/>
            </a:pPr>
            <a:r>
              <a:rPr lang="en-CA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Tests were two-tailed</a:t>
            </a:r>
          </a:p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 </a:t>
            </a:r>
            <a:r>
              <a:rPr lang="en-CA" sz="3200" b="1" dirty="0"/>
              <a:t>±</a:t>
            </a:r>
            <a:r>
              <a:rPr lang="en-CA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standard deviation</a:t>
            </a:r>
          </a:p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p≤0.05</a:t>
            </a:r>
            <a:r>
              <a:rPr lang="en-CA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was significant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2AC306-424B-4F71-BA01-EF3136A07950}"/>
              </a:ext>
            </a:extLst>
          </p:cNvPr>
          <p:cNvSpPr txBox="1"/>
          <p:nvPr/>
        </p:nvSpPr>
        <p:spPr>
          <a:xfrm>
            <a:off x="30097864" y="12677696"/>
            <a:ext cx="1303948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rgbClr val="C00000"/>
                </a:solidFill>
                <a:latin typeface="Arial"/>
                <a:cs typeface="Arial"/>
              </a:rPr>
              <a:t>YES! Upper body stretch DOES induce greater hypotension when </a:t>
            </a:r>
            <a:r>
              <a:rPr lang="en-CA" sz="3200" b="1" dirty="0">
                <a:solidFill>
                  <a:srgbClr val="C00000"/>
                </a:solidFill>
                <a:latin typeface="Arial"/>
                <a:cs typeface="Arial"/>
              </a:rPr>
              <a:t>upright than when lying down</a:t>
            </a:r>
            <a:endParaRPr lang="en-US" sz="3200" b="1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oogle Shape;67;p14">
            <a:extLst>
              <a:ext uri="{FF2B5EF4-FFF2-40B4-BE49-F238E27FC236}">
                <a16:creationId xmlns:a16="http://schemas.microsoft.com/office/drawing/2014/main" id="{7274B7ED-EF8D-4148-00DB-37C65D1CD0B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7517" r="29230"/>
          <a:stretch/>
        </p:blipFill>
        <p:spPr>
          <a:xfrm>
            <a:off x="11074923" y="7012362"/>
            <a:ext cx="3225708" cy="51399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32181" y="6828530"/>
            <a:ext cx="1066974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Upper-body stretching (“stretch”) is a </a:t>
            </a:r>
            <a:r>
              <a:rPr lang="en-US" sz="3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maneuver </a:t>
            </a: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the cardiovascular physiology of stretching remains scarcely studied</a:t>
            </a:r>
          </a:p>
          <a:p>
            <a:pPr marL="311099" indent="-311099">
              <a:buFont typeface="Arial" charset="0"/>
              <a:buChar char="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research:</a:t>
            </a:r>
          </a:p>
          <a:p>
            <a:pPr marL="1306721" lvl="1" indent="-311099">
              <a:buFont typeface="Arial" charset="0"/>
              <a:buChar char="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 can cause </a:t>
            </a:r>
            <a:r>
              <a:rPr lang="en-CA" sz="3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lightheadedness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3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syncope</a:t>
            </a: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06721" lvl="1" indent="-311099">
              <a:buFont typeface="Arial" charset="0"/>
              <a:buChar char="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 may induce transient, significant blood pressure (BP) drop (</a:t>
            </a:r>
            <a:r>
              <a:rPr lang="en-CA" sz="3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hypotension) </a:t>
            </a:r>
          </a:p>
          <a:p>
            <a:pPr marL="1306721" lvl="1" indent="-311099">
              <a:buFont typeface="Arial" charset="0"/>
              <a:buChar char="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-&gt; “Stretch Induced Syncope”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D595D-4A8B-B52C-4C1A-CC4878A97273}"/>
              </a:ext>
            </a:extLst>
          </p:cNvPr>
          <p:cNvSpPr txBox="1"/>
          <p:nvPr/>
        </p:nvSpPr>
        <p:spPr>
          <a:xfrm>
            <a:off x="532181" y="11973167"/>
            <a:ext cx="13642863" cy="331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Pathology or Physiology?</a:t>
            </a:r>
          </a:p>
          <a:p>
            <a:pPr marL="838181" lvl="1" indent="-380981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 pathological response seen only in the rare syncope patients?</a:t>
            </a:r>
          </a:p>
          <a:p>
            <a:pPr marL="838181" lvl="1" indent="-380981"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is this broader physiological phenomenon in the general population?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US" sz="3467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E5CC69-F032-3A6F-3ECE-A5AEF0A97B8C}"/>
              </a:ext>
            </a:extLst>
          </p:cNvPr>
          <p:cNvSpPr txBox="1"/>
          <p:nvPr/>
        </p:nvSpPr>
        <p:spPr>
          <a:xfrm>
            <a:off x="2467694" y="21359322"/>
            <a:ext cx="433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Instrumentation:</a:t>
            </a:r>
          </a:p>
        </p:txBody>
      </p:sp>
      <p:pic>
        <p:nvPicPr>
          <p:cNvPr id="41" name="Google Shape;157;p19">
            <a:extLst>
              <a:ext uri="{FF2B5EF4-FFF2-40B4-BE49-F238E27FC236}">
                <a16:creationId xmlns:a16="http://schemas.microsoft.com/office/drawing/2014/main" id="{44AA3FEA-9C5D-4F58-AA79-429CE07DB02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2321" y="22953020"/>
            <a:ext cx="2616589" cy="185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55;p19">
            <a:extLst>
              <a:ext uri="{FF2B5EF4-FFF2-40B4-BE49-F238E27FC236}">
                <a16:creationId xmlns:a16="http://schemas.microsoft.com/office/drawing/2014/main" id="{A6FD5685-DF98-BB9C-56B1-68886B3C4A0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35026" y="22109638"/>
            <a:ext cx="2225418" cy="354994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" name="Picture 50" descr="A person in a chair with his eyes closed&#10;&#10;AI-generated content may be incorrect.">
            <a:extLst>
              <a:ext uri="{FF2B5EF4-FFF2-40B4-BE49-F238E27FC236}">
                <a16:creationId xmlns:a16="http://schemas.microsoft.com/office/drawing/2014/main" id="{75447553-588C-FE86-8B95-F94657198F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8381" y="22553382"/>
            <a:ext cx="3549941" cy="2662456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1977BAF-6E51-63D1-3127-4BA4A07E4B99}"/>
              </a:ext>
            </a:extLst>
          </p:cNvPr>
          <p:cNvSpPr txBox="1"/>
          <p:nvPr/>
        </p:nvSpPr>
        <p:spPr>
          <a:xfrm>
            <a:off x="2210955" y="26384394"/>
            <a:ext cx="433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Protocol:</a:t>
            </a:r>
          </a:p>
        </p:txBody>
      </p:sp>
      <p:pic>
        <p:nvPicPr>
          <p:cNvPr id="53" name="Google Shape;168;p20">
            <a:extLst>
              <a:ext uri="{FF2B5EF4-FFF2-40B4-BE49-F238E27FC236}">
                <a16:creationId xmlns:a16="http://schemas.microsoft.com/office/drawing/2014/main" id="{55A69D11-0646-FD32-3ACA-92BB6B67917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20450" r="16347" b="14133"/>
          <a:stretch>
            <a:fillRect/>
          </a:stretch>
        </p:blipFill>
        <p:spPr>
          <a:xfrm>
            <a:off x="4645488" y="27442214"/>
            <a:ext cx="2068964" cy="421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69;p20" descr="A cartoon of a person&#10;&#10;AI-generated content may be incorrect.">
            <a:extLst>
              <a:ext uri="{FF2B5EF4-FFF2-40B4-BE49-F238E27FC236}">
                <a16:creationId xmlns:a16="http://schemas.microsoft.com/office/drawing/2014/main" id="{6BC1AF5E-9847-D739-6243-4E1DBFCF54B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rcRect l="27903" r="30554"/>
          <a:stretch>
            <a:fillRect/>
          </a:stretch>
        </p:blipFill>
        <p:spPr>
          <a:xfrm>
            <a:off x="673506" y="27547444"/>
            <a:ext cx="1709415" cy="42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170;p20">
            <a:extLst>
              <a:ext uri="{FF2B5EF4-FFF2-40B4-BE49-F238E27FC236}">
                <a16:creationId xmlns:a16="http://schemas.microsoft.com/office/drawing/2014/main" id="{2101B84C-0ABC-537D-67E1-A09991154971}"/>
              </a:ext>
            </a:extLst>
          </p:cNvPr>
          <p:cNvSpPr/>
          <p:nvPr/>
        </p:nvSpPr>
        <p:spPr>
          <a:xfrm>
            <a:off x="2306721" y="28788908"/>
            <a:ext cx="2586000" cy="1541400"/>
          </a:xfrm>
          <a:prstGeom prst="rightArrow">
            <a:avLst>
              <a:gd name="adj1" fmla="val 50000"/>
              <a:gd name="adj2" fmla="val 46962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STRETCH</a:t>
            </a:r>
            <a:endParaRPr sz="3300" b="1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171;p20">
            <a:extLst>
              <a:ext uri="{FF2B5EF4-FFF2-40B4-BE49-F238E27FC236}">
                <a16:creationId xmlns:a16="http://schemas.microsoft.com/office/drawing/2014/main" id="{EDFEE719-C45B-819E-AEEA-71A5CF4F38AD}"/>
              </a:ext>
            </a:extLst>
          </p:cNvPr>
          <p:cNvSpPr/>
          <p:nvPr/>
        </p:nvSpPr>
        <p:spPr>
          <a:xfrm>
            <a:off x="5501671" y="28521526"/>
            <a:ext cx="180600" cy="1716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72;p20">
            <a:extLst>
              <a:ext uri="{FF2B5EF4-FFF2-40B4-BE49-F238E27FC236}">
                <a16:creationId xmlns:a16="http://schemas.microsoft.com/office/drawing/2014/main" id="{1E8633BE-B1B9-369D-0142-A6F6BE60D789}"/>
              </a:ext>
            </a:extLst>
          </p:cNvPr>
          <p:cNvSpPr/>
          <p:nvPr/>
        </p:nvSpPr>
        <p:spPr>
          <a:xfrm>
            <a:off x="5939221" y="28599726"/>
            <a:ext cx="180600" cy="1716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73;p20">
            <a:extLst>
              <a:ext uri="{FF2B5EF4-FFF2-40B4-BE49-F238E27FC236}">
                <a16:creationId xmlns:a16="http://schemas.microsoft.com/office/drawing/2014/main" id="{3DD48577-E667-2319-0B0C-08301133E9B0}"/>
              </a:ext>
            </a:extLst>
          </p:cNvPr>
          <p:cNvSpPr/>
          <p:nvPr/>
        </p:nvSpPr>
        <p:spPr>
          <a:xfrm>
            <a:off x="5522509" y="28949776"/>
            <a:ext cx="180600" cy="1716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4;p20">
            <a:extLst>
              <a:ext uri="{FF2B5EF4-FFF2-40B4-BE49-F238E27FC236}">
                <a16:creationId xmlns:a16="http://schemas.microsoft.com/office/drawing/2014/main" id="{6FF64F18-DD38-9F5C-BE70-38D45921A4E0}"/>
              </a:ext>
            </a:extLst>
          </p:cNvPr>
          <p:cNvSpPr/>
          <p:nvPr/>
        </p:nvSpPr>
        <p:spPr>
          <a:xfrm>
            <a:off x="5650771" y="29378026"/>
            <a:ext cx="180600" cy="171600"/>
          </a:xfrm>
          <a:prstGeom prst="ellipse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5;p20">
            <a:extLst>
              <a:ext uri="{FF2B5EF4-FFF2-40B4-BE49-F238E27FC236}">
                <a16:creationId xmlns:a16="http://schemas.microsoft.com/office/drawing/2014/main" id="{15B6957A-0526-0BC2-1FB4-524BACACA5EC}"/>
              </a:ext>
            </a:extLst>
          </p:cNvPr>
          <p:cNvSpPr txBox="1"/>
          <p:nvPr/>
        </p:nvSpPr>
        <p:spPr>
          <a:xfrm>
            <a:off x="6536171" y="27222276"/>
            <a:ext cx="2325600" cy="828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Neck Twist</a:t>
            </a: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(Hyperextension)</a:t>
            </a: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176;p20">
            <a:extLst>
              <a:ext uri="{FF2B5EF4-FFF2-40B4-BE49-F238E27FC236}">
                <a16:creationId xmlns:a16="http://schemas.microsoft.com/office/drawing/2014/main" id="{43603176-D152-75DD-3B21-B7A551094BE7}"/>
              </a:ext>
            </a:extLst>
          </p:cNvPr>
          <p:cNvSpPr txBox="1"/>
          <p:nvPr/>
        </p:nvSpPr>
        <p:spPr>
          <a:xfrm>
            <a:off x="6785471" y="28379789"/>
            <a:ext cx="1827000" cy="828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Shoulder Abduction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177;p20">
            <a:extLst>
              <a:ext uri="{FF2B5EF4-FFF2-40B4-BE49-F238E27FC236}">
                <a16:creationId xmlns:a16="http://schemas.microsoft.com/office/drawing/2014/main" id="{63E3DCE3-866D-B9D6-4E76-11C2F29880EC}"/>
              </a:ext>
            </a:extLst>
          </p:cNvPr>
          <p:cNvSpPr txBox="1"/>
          <p:nvPr/>
        </p:nvSpPr>
        <p:spPr>
          <a:xfrm>
            <a:off x="6785471" y="29685776"/>
            <a:ext cx="1827000" cy="486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Still Torso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178;p20">
            <a:extLst>
              <a:ext uri="{FF2B5EF4-FFF2-40B4-BE49-F238E27FC236}">
                <a16:creationId xmlns:a16="http://schemas.microsoft.com/office/drawing/2014/main" id="{FC8D8391-8896-CEBB-F5DD-40126B73FF0E}"/>
              </a:ext>
            </a:extLst>
          </p:cNvPr>
          <p:cNvSpPr txBox="1"/>
          <p:nvPr/>
        </p:nvSpPr>
        <p:spPr>
          <a:xfrm>
            <a:off x="6817205" y="30551257"/>
            <a:ext cx="2202877" cy="86406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</a:t>
            </a: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Hyperextension</a:t>
            </a: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Google Shape;179;p20">
            <a:extLst>
              <a:ext uri="{FF2B5EF4-FFF2-40B4-BE49-F238E27FC236}">
                <a16:creationId xmlns:a16="http://schemas.microsoft.com/office/drawing/2014/main" id="{4B386A55-8157-767A-2D18-9311C93A3D99}"/>
              </a:ext>
            </a:extLst>
          </p:cNvPr>
          <p:cNvCxnSpPr>
            <a:stCxn id="62" idx="7"/>
            <a:endCxn id="66" idx="1"/>
          </p:cNvCxnSpPr>
          <p:nvPr/>
        </p:nvCxnSpPr>
        <p:spPr>
          <a:xfrm flipV="1">
            <a:off x="5655823" y="27636726"/>
            <a:ext cx="880348" cy="90993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180;p20">
            <a:extLst>
              <a:ext uri="{FF2B5EF4-FFF2-40B4-BE49-F238E27FC236}">
                <a16:creationId xmlns:a16="http://schemas.microsoft.com/office/drawing/2014/main" id="{DE737DE5-C65A-A271-8858-9BD65C91B403}"/>
              </a:ext>
            </a:extLst>
          </p:cNvPr>
          <p:cNvCxnSpPr>
            <a:stCxn id="63" idx="6"/>
            <a:endCxn id="69" idx="1"/>
          </p:cNvCxnSpPr>
          <p:nvPr/>
        </p:nvCxnSpPr>
        <p:spPr>
          <a:xfrm>
            <a:off x="6119821" y="28685526"/>
            <a:ext cx="665650" cy="108713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181;p20">
            <a:extLst>
              <a:ext uri="{FF2B5EF4-FFF2-40B4-BE49-F238E27FC236}">
                <a16:creationId xmlns:a16="http://schemas.microsoft.com/office/drawing/2014/main" id="{A5CC37CD-5D92-9E12-67FD-7AF5E5C64946}"/>
              </a:ext>
            </a:extLst>
          </p:cNvPr>
          <p:cNvCxnSpPr>
            <a:stCxn id="64" idx="6"/>
            <a:endCxn id="70" idx="1"/>
          </p:cNvCxnSpPr>
          <p:nvPr/>
        </p:nvCxnSpPr>
        <p:spPr>
          <a:xfrm>
            <a:off x="5703109" y="29035576"/>
            <a:ext cx="1082362" cy="89365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182;p20">
            <a:extLst>
              <a:ext uri="{FF2B5EF4-FFF2-40B4-BE49-F238E27FC236}">
                <a16:creationId xmlns:a16="http://schemas.microsoft.com/office/drawing/2014/main" id="{5D154AB1-CF44-9CFA-9C5A-B577E1059EBF}"/>
              </a:ext>
            </a:extLst>
          </p:cNvPr>
          <p:cNvCxnSpPr>
            <a:stCxn id="65" idx="5"/>
            <a:endCxn id="71" idx="1"/>
          </p:cNvCxnSpPr>
          <p:nvPr/>
        </p:nvCxnSpPr>
        <p:spPr>
          <a:xfrm>
            <a:off x="5804923" y="29524496"/>
            <a:ext cx="1012282" cy="1458796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183;p20">
            <a:extLst>
              <a:ext uri="{FF2B5EF4-FFF2-40B4-BE49-F238E27FC236}">
                <a16:creationId xmlns:a16="http://schemas.microsoft.com/office/drawing/2014/main" id="{A54E5F51-8291-B5B0-5F6D-464B478F618A}"/>
              </a:ext>
            </a:extLst>
          </p:cNvPr>
          <p:cNvSpPr txBox="1"/>
          <p:nvPr/>
        </p:nvSpPr>
        <p:spPr>
          <a:xfrm>
            <a:off x="2208029" y="30339879"/>
            <a:ext cx="2653138" cy="111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600" b="1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2x Standing </a:t>
            </a:r>
            <a:r>
              <a:rPr lang="en" sz="3200" b="1" i="1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(U)</a:t>
            </a:r>
            <a:r>
              <a:rPr lang="en" sz="2600" b="1" dirty="0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600" b="1">
                <a:solidFill>
                  <a:srgbClr val="741B47"/>
                </a:solidFill>
                <a:latin typeface="Cambria"/>
                <a:ea typeface="Cambria"/>
                <a:cs typeface="Cambria"/>
                <a:sym typeface="Cambria"/>
              </a:rPr>
              <a:t>(15s &amp; 30s)</a:t>
            </a:r>
            <a:endParaRPr lang="en-US" sz="2600" b="1">
              <a:solidFill>
                <a:srgbClr val="45818E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79" name="Google Shape;184;p20">
            <a:extLst>
              <a:ext uri="{FF2B5EF4-FFF2-40B4-BE49-F238E27FC236}">
                <a16:creationId xmlns:a16="http://schemas.microsoft.com/office/drawing/2014/main" id="{D2D2F5FE-39FD-2BDD-1152-C52EA817C09F}"/>
              </a:ext>
            </a:extLst>
          </p:cNvPr>
          <p:cNvSpPr txBox="1"/>
          <p:nvPr/>
        </p:nvSpPr>
        <p:spPr>
          <a:xfrm>
            <a:off x="2350707" y="27772913"/>
            <a:ext cx="2325600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45818E"/>
                </a:solidFill>
                <a:latin typeface="Cambria"/>
                <a:ea typeface="Cambria"/>
                <a:cs typeface="Cambria"/>
                <a:sym typeface="Cambria"/>
              </a:rPr>
              <a:t>2x Supine </a:t>
            </a:r>
            <a:r>
              <a:rPr lang="en" sz="3200" b="1" i="1">
                <a:solidFill>
                  <a:srgbClr val="45818E"/>
                </a:solidFill>
                <a:latin typeface="Cambria"/>
                <a:ea typeface="Cambria"/>
                <a:cs typeface="Cambria"/>
                <a:sym typeface="Cambria"/>
              </a:rPr>
              <a:t>(L)</a:t>
            </a:r>
            <a:endParaRPr lang="en-US" sz="2800" b="1" i="1">
              <a:solidFill>
                <a:srgbClr val="45818E"/>
              </a:solidFill>
              <a:latin typeface="Cambria"/>
              <a:ea typeface="Cambria"/>
              <a:cs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rgbClr val="45818E"/>
                </a:solidFill>
                <a:latin typeface="Cambria"/>
                <a:ea typeface="Cambria"/>
                <a:cs typeface="Cambria"/>
                <a:sym typeface="Cambria"/>
              </a:rPr>
              <a:t>(15s &amp; 30s)</a:t>
            </a:r>
            <a:endParaRPr sz="2600" b="1" dirty="0">
              <a:solidFill>
                <a:srgbClr val="45818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2B7DA66-CDDB-8B1C-0A28-476331A327AD}"/>
              </a:ext>
            </a:extLst>
          </p:cNvPr>
          <p:cNvSpPr txBox="1"/>
          <p:nvPr/>
        </p:nvSpPr>
        <p:spPr>
          <a:xfrm>
            <a:off x="10124081" y="26390908"/>
            <a:ext cx="433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Analysis:</a:t>
            </a:r>
          </a:p>
        </p:txBody>
      </p:sp>
      <p:pic>
        <p:nvPicPr>
          <p:cNvPr id="82" name="Google Shape;284;p28">
            <a:extLst>
              <a:ext uri="{FF2B5EF4-FFF2-40B4-BE49-F238E27FC236}">
                <a16:creationId xmlns:a16="http://schemas.microsoft.com/office/drawing/2014/main" id="{4A512D2B-4AFE-0767-AFFE-CAFEF616DEEF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3753"/>
          <a:stretch/>
        </p:blipFill>
        <p:spPr>
          <a:xfrm>
            <a:off x="24435923" y="10962876"/>
            <a:ext cx="4005062" cy="173032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" name="Freeform 24">
            <a:extLst>
              <a:ext uri="{FF2B5EF4-FFF2-40B4-BE49-F238E27FC236}">
                <a16:creationId xmlns:a16="http://schemas.microsoft.com/office/drawing/2014/main" id="{F9D97EBC-B0ED-5F9E-2E77-FFD234668CA8}"/>
              </a:ext>
            </a:extLst>
          </p:cNvPr>
          <p:cNvSpPr/>
          <p:nvPr/>
        </p:nvSpPr>
        <p:spPr>
          <a:xfrm>
            <a:off x="39551660" y="132329"/>
            <a:ext cx="2980314" cy="4881683"/>
          </a:xfrm>
          <a:custGeom>
            <a:avLst/>
            <a:gdLst/>
            <a:ahLst/>
            <a:cxnLst/>
            <a:rect l="l" t="t" r="r" b="b"/>
            <a:pathLst>
              <a:path w="2980314" h="4881683">
                <a:moveTo>
                  <a:pt x="0" y="0"/>
                </a:moveTo>
                <a:lnTo>
                  <a:pt x="2980313" y="0"/>
                </a:lnTo>
                <a:lnTo>
                  <a:pt x="2980313" y="4881683"/>
                </a:lnTo>
                <a:lnTo>
                  <a:pt x="0" y="48816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24" r="-538886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3" name="Google Shape;208;p22" title="L15 ΔBP.png">
            <a:extLst>
              <a:ext uri="{FF2B5EF4-FFF2-40B4-BE49-F238E27FC236}">
                <a16:creationId xmlns:a16="http://schemas.microsoft.com/office/drawing/2014/main" id="{57553BCC-1E93-6BE8-477E-787522BC3175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189758" y="13886479"/>
            <a:ext cx="4435041" cy="440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209;p22" title="L30 ΔBP.png">
            <a:extLst>
              <a:ext uri="{FF2B5EF4-FFF2-40B4-BE49-F238E27FC236}">
                <a16:creationId xmlns:a16="http://schemas.microsoft.com/office/drawing/2014/main" id="{AB9E2DA9-5724-A26D-8277-3F914AAFD69D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10530"/>
          <a:stretch/>
        </p:blipFill>
        <p:spPr>
          <a:xfrm>
            <a:off x="21078564" y="13929496"/>
            <a:ext cx="3967032" cy="43074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212;p22">
            <a:extLst>
              <a:ext uri="{FF2B5EF4-FFF2-40B4-BE49-F238E27FC236}">
                <a16:creationId xmlns:a16="http://schemas.microsoft.com/office/drawing/2014/main" id="{C349CC67-A106-9B4C-C053-05EBD1DAD7C0}"/>
              </a:ext>
            </a:extLst>
          </p:cNvPr>
          <p:cNvSpPr/>
          <p:nvPr/>
        </p:nvSpPr>
        <p:spPr>
          <a:xfrm>
            <a:off x="24788353" y="15414198"/>
            <a:ext cx="724518" cy="708255"/>
          </a:xfrm>
          <a:prstGeom prst="rect">
            <a:avLst/>
          </a:prstGeom>
          <a:solidFill>
            <a:srgbClr val="FB020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L15</a:t>
            </a:r>
            <a:endParaRPr lang="en-US" sz="24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3" name="Google Shape;213;p22">
            <a:extLst>
              <a:ext uri="{FF2B5EF4-FFF2-40B4-BE49-F238E27FC236}">
                <a16:creationId xmlns:a16="http://schemas.microsoft.com/office/drawing/2014/main" id="{F7EC52F2-A587-D20F-F684-B88034F736F9}"/>
              </a:ext>
            </a:extLst>
          </p:cNvPr>
          <p:cNvSpPr txBox="1"/>
          <p:nvPr/>
        </p:nvSpPr>
        <p:spPr>
          <a:xfrm>
            <a:off x="25528706" y="15433850"/>
            <a:ext cx="3093367" cy="69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Supine, 15s</a:t>
            </a:r>
            <a:endParaRPr lang="en-US" sz="3600" i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6" name="Google Shape;214;p22">
            <a:extLst>
              <a:ext uri="{FF2B5EF4-FFF2-40B4-BE49-F238E27FC236}">
                <a16:creationId xmlns:a16="http://schemas.microsoft.com/office/drawing/2014/main" id="{6E3B4F49-DBAF-398A-2A22-5B8F7E9E2935}"/>
              </a:ext>
            </a:extLst>
          </p:cNvPr>
          <p:cNvSpPr txBox="1"/>
          <p:nvPr/>
        </p:nvSpPr>
        <p:spPr>
          <a:xfrm>
            <a:off x="25536607" y="16289781"/>
            <a:ext cx="2901818" cy="55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Supine, 30s</a:t>
            </a:r>
            <a:endParaRPr lang="en-US" sz="3600" i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7" name="Google Shape;215;p22">
            <a:extLst>
              <a:ext uri="{FF2B5EF4-FFF2-40B4-BE49-F238E27FC236}">
                <a16:creationId xmlns:a16="http://schemas.microsoft.com/office/drawing/2014/main" id="{2366766D-1979-693C-33AA-4D342821835D}"/>
              </a:ext>
            </a:extLst>
          </p:cNvPr>
          <p:cNvSpPr/>
          <p:nvPr/>
        </p:nvSpPr>
        <p:spPr>
          <a:xfrm>
            <a:off x="24794989" y="16289782"/>
            <a:ext cx="717881" cy="654844"/>
          </a:xfrm>
          <a:prstGeom prst="rect">
            <a:avLst/>
          </a:prstGeom>
          <a:solidFill>
            <a:srgbClr val="FB02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L30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210;p22" title="U15 ΔBP.png">
            <a:extLst>
              <a:ext uri="{FF2B5EF4-FFF2-40B4-BE49-F238E27FC236}">
                <a16:creationId xmlns:a16="http://schemas.microsoft.com/office/drawing/2014/main" id="{F28FDA82-EC18-6DCB-E31E-3779BE5E9DC3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l="10530"/>
          <a:stretch/>
        </p:blipFill>
        <p:spPr>
          <a:xfrm>
            <a:off x="16652940" y="18174716"/>
            <a:ext cx="3967032" cy="4218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211;p22" title="U30 ΔBP.png">
            <a:extLst>
              <a:ext uri="{FF2B5EF4-FFF2-40B4-BE49-F238E27FC236}">
                <a16:creationId xmlns:a16="http://schemas.microsoft.com/office/drawing/2014/main" id="{2CC01FC3-6201-E38E-E813-9E9AFF1DADA8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 l="10528" r="8851"/>
          <a:stretch/>
        </p:blipFill>
        <p:spPr>
          <a:xfrm>
            <a:off x="21083529" y="18137945"/>
            <a:ext cx="3458211" cy="4218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216;p22">
            <a:extLst>
              <a:ext uri="{FF2B5EF4-FFF2-40B4-BE49-F238E27FC236}">
                <a16:creationId xmlns:a16="http://schemas.microsoft.com/office/drawing/2014/main" id="{D1F08FB3-504D-3348-BF8B-92E7D933A70A}"/>
              </a:ext>
            </a:extLst>
          </p:cNvPr>
          <p:cNvSpPr txBox="1"/>
          <p:nvPr/>
        </p:nvSpPr>
        <p:spPr>
          <a:xfrm>
            <a:off x="25508388" y="19290336"/>
            <a:ext cx="3108851" cy="69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Standing, 15s</a:t>
            </a:r>
            <a:endParaRPr lang="en-US" sz="3600" i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2" name="Google Shape;217;p22">
            <a:extLst>
              <a:ext uri="{FF2B5EF4-FFF2-40B4-BE49-F238E27FC236}">
                <a16:creationId xmlns:a16="http://schemas.microsoft.com/office/drawing/2014/main" id="{1616E3F8-5C3B-4FF5-84EA-02FF9786E7B7}"/>
              </a:ext>
            </a:extLst>
          </p:cNvPr>
          <p:cNvSpPr/>
          <p:nvPr/>
        </p:nvSpPr>
        <p:spPr>
          <a:xfrm>
            <a:off x="24783067" y="19255831"/>
            <a:ext cx="729804" cy="722015"/>
          </a:xfrm>
          <a:prstGeom prst="rect">
            <a:avLst/>
          </a:prstGeom>
          <a:solidFill>
            <a:srgbClr val="0000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9FC5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U15</a:t>
            </a:r>
            <a:endParaRPr lang="en-US" sz="2400" b="1">
              <a:solidFill>
                <a:srgbClr val="9FC5E8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3" name="Google Shape;218;p22">
            <a:extLst>
              <a:ext uri="{FF2B5EF4-FFF2-40B4-BE49-F238E27FC236}">
                <a16:creationId xmlns:a16="http://schemas.microsoft.com/office/drawing/2014/main" id="{189885F8-2230-9D5E-027A-761726A03906}"/>
              </a:ext>
            </a:extLst>
          </p:cNvPr>
          <p:cNvSpPr txBox="1"/>
          <p:nvPr/>
        </p:nvSpPr>
        <p:spPr>
          <a:xfrm>
            <a:off x="25507835" y="20226424"/>
            <a:ext cx="3281380" cy="64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Standing, 30s</a:t>
            </a:r>
            <a:endParaRPr lang="en-US" sz="3600" i="1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4" name="Google Shape;219;p22">
            <a:extLst>
              <a:ext uri="{FF2B5EF4-FFF2-40B4-BE49-F238E27FC236}">
                <a16:creationId xmlns:a16="http://schemas.microsoft.com/office/drawing/2014/main" id="{2C23DCCF-7FA2-4A75-76C2-FB1F8E5CDF81}"/>
              </a:ext>
            </a:extLst>
          </p:cNvPr>
          <p:cNvSpPr/>
          <p:nvPr/>
        </p:nvSpPr>
        <p:spPr>
          <a:xfrm>
            <a:off x="24793337" y="20191918"/>
            <a:ext cx="719533" cy="735044"/>
          </a:xfrm>
          <a:prstGeom prst="rect">
            <a:avLst/>
          </a:prstGeom>
          <a:solidFill>
            <a:srgbClr val="21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U30</a:t>
            </a:r>
            <a:endParaRPr lang="en-US"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0" name="Google Shape;240;p24" title="U15 vs. U30 ΔBP.png">
            <a:extLst>
              <a:ext uri="{FF2B5EF4-FFF2-40B4-BE49-F238E27FC236}">
                <a16:creationId xmlns:a16="http://schemas.microsoft.com/office/drawing/2014/main" id="{F2EDF8CA-9DFA-54D7-D047-5BEC6E7F16B6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l="8206"/>
          <a:stretch/>
        </p:blipFill>
        <p:spPr>
          <a:xfrm>
            <a:off x="22278488" y="24470844"/>
            <a:ext cx="6110332" cy="528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241;p24" title="L15 vs. L30 ΔBP.png">
            <a:extLst>
              <a:ext uri="{FF2B5EF4-FFF2-40B4-BE49-F238E27FC236}">
                <a16:creationId xmlns:a16="http://schemas.microsoft.com/office/drawing/2014/main" id="{45B02D49-BC21-2BDC-8C52-0ABF887A59C1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318545" y="24480816"/>
            <a:ext cx="6627054" cy="5335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2DE4A782-B0E1-C028-49E5-841981C803F5}"/>
              </a:ext>
            </a:extLst>
          </p:cNvPr>
          <p:cNvSpPr txBox="1"/>
          <p:nvPr/>
        </p:nvSpPr>
        <p:spPr>
          <a:xfrm>
            <a:off x="15553481" y="22415622"/>
            <a:ext cx="1244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YES! Upper body stretch DOES induce hypotension in each test condition (seen for systolic, diastolic &amp; mean BP)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48FB375-6AB9-4A42-18EA-E1EE4D3A8078}"/>
              </a:ext>
            </a:extLst>
          </p:cNvPr>
          <p:cNvSpPr txBox="1"/>
          <p:nvPr/>
        </p:nvSpPr>
        <p:spPr>
          <a:xfrm>
            <a:off x="15615383" y="29873504"/>
            <a:ext cx="1244055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rgbClr val="C00000"/>
                </a:solidFill>
                <a:latin typeface="Arial"/>
                <a:cs typeface="Arial"/>
              </a:rPr>
              <a:t>NO! Prolonged upper body stretch DOES NOT induce greater hypotension (both when lying down or when upright)</a:t>
            </a:r>
            <a:endParaRPr lang="en-US" sz="3200" b="1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Google Shape;261;p26" title="L30 vs. U30 ΔBP.png">
            <a:extLst>
              <a:ext uri="{FF2B5EF4-FFF2-40B4-BE49-F238E27FC236}">
                <a16:creationId xmlns:a16="http://schemas.microsoft.com/office/drawing/2014/main" id="{57473911-2431-F1EE-1C0D-5CFA89C0B7FE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7969"/>
          <a:stretch/>
        </p:blipFill>
        <p:spPr>
          <a:xfrm>
            <a:off x="36790286" y="7387998"/>
            <a:ext cx="5985346" cy="528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262;p26" title="L15 vs. U15 ΔBP.png">
            <a:extLst>
              <a:ext uri="{FF2B5EF4-FFF2-40B4-BE49-F238E27FC236}">
                <a16:creationId xmlns:a16="http://schemas.microsoft.com/office/drawing/2014/main" id="{0BE72077-5E88-4DFB-3E8E-09254E4C981F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 l="367" r="367"/>
          <a:stretch/>
        </p:blipFill>
        <p:spPr>
          <a:xfrm>
            <a:off x="29839896" y="7381194"/>
            <a:ext cx="6680776" cy="523785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340DBAEC-4109-4590-A685-E316E9DEA86A}"/>
              </a:ext>
            </a:extLst>
          </p:cNvPr>
          <p:cNvSpPr/>
          <p:nvPr/>
        </p:nvSpPr>
        <p:spPr>
          <a:xfrm>
            <a:off x="29342852" y="14097643"/>
            <a:ext cx="14157581" cy="5943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FB4E27-7713-CFC0-A2DC-09F295279204}"/>
              </a:ext>
            </a:extLst>
          </p:cNvPr>
          <p:cNvSpPr txBox="1"/>
          <p:nvPr/>
        </p:nvSpPr>
        <p:spPr>
          <a:xfrm>
            <a:off x="30045141" y="14241300"/>
            <a:ext cx="597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Summary: </a:t>
            </a:r>
          </a:p>
        </p:txBody>
      </p: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D9D82571-2C3F-F016-8F58-7375E2B7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868135"/>
              </p:ext>
            </p:extLst>
          </p:nvPr>
        </p:nvGraphicFramePr>
        <p:xfrm>
          <a:off x="30044985" y="15162506"/>
          <a:ext cx="12766390" cy="449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39">
                  <a:extLst>
                    <a:ext uri="{9D8B030D-6E8A-4147-A177-3AD203B41FA5}">
                      <a16:colId xmlns:a16="http://schemas.microsoft.com/office/drawing/2014/main" val="1482557773"/>
                    </a:ext>
                  </a:extLst>
                </a:gridCol>
                <a:gridCol w="6420360">
                  <a:extLst>
                    <a:ext uri="{9D8B030D-6E8A-4147-A177-3AD203B41FA5}">
                      <a16:colId xmlns:a16="http://schemas.microsoft.com/office/drawing/2014/main" val="2438432135"/>
                    </a:ext>
                  </a:extLst>
                </a:gridCol>
                <a:gridCol w="3298091">
                  <a:extLst>
                    <a:ext uri="{9D8B030D-6E8A-4147-A177-3AD203B41FA5}">
                      <a16:colId xmlns:a16="http://schemas.microsoft.com/office/drawing/2014/main" val="2487218901"/>
                    </a:ext>
                  </a:extLst>
                </a:gridCol>
              </a:tblGrid>
              <a:tr h="1496993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50470"/>
                  </a:ext>
                </a:extLst>
              </a:tr>
              <a:tr h="1496993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94788"/>
                  </a:ext>
                </a:extLst>
              </a:tr>
              <a:tr h="1496993"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33472"/>
                  </a:ext>
                </a:extLst>
              </a:tr>
            </a:tbl>
          </a:graphicData>
        </a:graphic>
      </p:graphicFrame>
      <p:pic>
        <p:nvPicPr>
          <p:cNvPr id="138" name="Google Shape;252;p25">
            <a:extLst>
              <a:ext uri="{FF2B5EF4-FFF2-40B4-BE49-F238E27FC236}">
                <a16:creationId xmlns:a16="http://schemas.microsoft.com/office/drawing/2014/main" id="{4A9BADCA-56D2-7A1D-B07E-A2E93647B692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 r="51641"/>
          <a:stretch/>
        </p:blipFill>
        <p:spPr>
          <a:xfrm>
            <a:off x="40442158" y="16645827"/>
            <a:ext cx="1604728" cy="1535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128EA500-AE8E-33EC-DDD1-426D78FAF2B5}"/>
              </a:ext>
            </a:extLst>
          </p:cNvPr>
          <p:cNvSpPr/>
          <p:nvPr/>
        </p:nvSpPr>
        <p:spPr>
          <a:xfrm>
            <a:off x="29342852" y="20244577"/>
            <a:ext cx="14157581" cy="2877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8F2FCBA-E9FD-7C5A-8CF0-F62217139EAA}"/>
              </a:ext>
            </a:extLst>
          </p:cNvPr>
          <p:cNvSpPr txBox="1"/>
          <p:nvPr/>
        </p:nvSpPr>
        <p:spPr>
          <a:xfrm>
            <a:off x="30038513" y="20233686"/>
            <a:ext cx="5972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Limitations: 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7B80142-D13A-1355-6303-3F21E1A3CEF3}"/>
              </a:ext>
            </a:extLst>
          </p:cNvPr>
          <p:cNvSpPr txBox="1"/>
          <p:nvPr/>
        </p:nvSpPr>
        <p:spPr>
          <a:xfrm>
            <a:off x="29713392" y="20841155"/>
            <a:ext cx="13576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Sample size is fairly small (n=17); we are still recruiting</a:t>
            </a:r>
          </a:p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CA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Predominantly female sample (n=15, 88%); limits conclusions about effects of upper body stretch in males </a:t>
            </a:r>
            <a:endParaRPr lang="en-US" sz="35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74650">
              <a:buClr>
                <a:schemeClr val="dk1"/>
              </a:buClr>
              <a:buSzPts val="2300"/>
              <a:buFont typeface="Times New Roman"/>
              <a:buChar char="➢"/>
            </a:pPr>
            <a:r>
              <a:rPr lang="en-US" sz="3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Children (&lt;18y) &amp; elderly (&gt;60y) were not studied</a:t>
            </a:r>
            <a:endParaRPr lang="en-CA" sz="35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0104D25-B2F0-4C3D-5BB9-4E65C71FA1B6}"/>
              </a:ext>
            </a:extLst>
          </p:cNvPr>
          <p:cNvSpPr txBox="1"/>
          <p:nvPr/>
        </p:nvSpPr>
        <p:spPr>
          <a:xfrm>
            <a:off x="14806186" y="31176124"/>
            <a:ext cx="14005800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2550">
              <a:buClr>
                <a:schemeClr val="dk1"/>
              </a:buClr>
              <a:buSzPts val="2300"/>
            </a:pPr>
            <a:r>
              <a:rPr lang="en-US" sz="2700" b="1" u="sng" dirty="0">
                <a:solidFill>
                  <a:srgbClr val="C00000"/>
                </a:solidFill>
                <a:latin typeface="Arial"/>
                <a:cs typeface="Arial"/>
              </a:rPr>
              <a:t>Acknowledgements:</a:t>
            </a:r>
            <a:r>
              <a:rPr lang="en-US" sz="27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CA" sz="2700" b="1" dirty="0">
                <a:solidFill>
                  <a:srgbClr val="002060"/>
                </a:solidFill>
                <a:latin typeface="Arial"/>
                <a:ea typeface="Times New Roman"/>
                <a:cs typeface="Arial"/>
                <a:sym typeface="Times New Roman"/>
              </a:rPr>
              <a:t>I want to thank my mentors, Dr. Robert Sheldon, Dr. Beatriz Garcia-Diaz, Mrs. Madhavi Kale, and Priyanshu Giri for giving me the opportunity to be involved in this research project and providing me advice whenever necessary.</a:t>
            </a:r>
            <a:endParaRPr lang="en-CA" sz="27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499448D-4AF7-66DE-4A5E-68E4CB5DD5A6}"/>
              </a:ext>
            </a:extLst>
          </p:cNvPr>
          <p:cNvSpPr/>
          <p:nvPr/>
        </p:nvSpPr>
        <p:spPr>
          <a:xfrm>
            <a:off x="29336224" y="30296360"/>
            <a:ext cx="14157581" cy="2245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759C6AA-42D5-D1AE-CDF3-4403D0406411}"/>
              </a:ext>
            </a:extLst>
          </p:cNvPr>
          <p:cNvSpPr txBox="1"/>
          <p:nvPr/>
        </p:nvSpPr>
        <p:spPr>
          <a:xfrm>
            <a:off x="29952371" y="30290103"/>
            <a:ext cx="300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E861C7C-AC12-3B93-9C9D-041117BDCDFD}"/>
              </a:ext>
            </a:extLst>
          </p:cNvPr>
          <p:cNvSpPr txBox="1"/>
          <p:nvPr/>
        </p:nvSpPr>
        <p:spPr>
          <a:xfrm>
            <a:off x="29309194" y="30758809"/>
            <a:ext cx="14026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457200">
              <a:buClr>
                <a:schemeClr val="dk1"/>
              </a:buClr>
              <a:buSzPts val="2300"/>
              <a:buFont typeface="Wingdings" pitchFamily="2" charset="2"/>
              <a:buChar char="Ø"/>
            </a:pPr>
            <a:r>
              <a:rPr lang="en-CA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Kosmopoulos</a:t>
            </a:r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M, et al. </a:t>
            </a:r>
            <a:r>
              <a:rPr lang="en-CA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Stretch syncope in humans: Evidence for symptomatic neural reflex hypotension triggered by stretching of shoulder and upper back muscles</a:t>
            </a:r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Heart Rhythm. 2025;22(6):1464-1471. doi:10.1016/j.hrthm.2025.03.166 </a:t>
            </a:r>
          </a:p>
          <a:p>
            <a:pPr marL="539750" indent="-457200">
              <a:buClr>
                <a:schemeClr val="dk1"/>
              </a:buClr>
              <a:buSzPts val="2300"/>
              <a:buFont typeface="Wingdings" pitchFamily="2" charset="2"/>
              <a:buChar char="Ø"/>
            </a:pPr>
            <a:r>
              <a:rPr lang="en-CA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Pelekanos</a:t>
            </a:r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JT, Dooley JM, Camfield PR, Finley J. </a:t>
            </a:r>
            <a:r>
              <a:rPr lang="en-CA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Stretch syncope in adolescence</a:t>
            </a:r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Neurology. 1990;40(4):705-707. doi:10.1212/wnl.40.4.705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539750" lvl="0" indent="-457200">
              <a:buClr>
                <a:schemeClr val="dk1"/>
              </a:buClr>
              <a:buSzPts val="2300"/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Sturzenegger M, Newell DW, Douville CM, Byrd S, Schoonover KD, Nicholls SC.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Transcranial Doppler and angiographic findings in adolescent stretch syncope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J Neurol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Neurosurg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Psychiatry. 1995;58(3):367-370. doi:10.1136/jnnp.58.3.367 </a:t>
            </a:r>
            <a:endParaRPr lang="en-CA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50" name="Google Shape;208;p22" title="L15 ΔBP.png">
            <a:extLst>
              <a:ext uri="{FF2B5EF4-FFF2-40B4-BE49-F238E27FC236}">
                <a16:creationId xmlns:a16="http://schemas.microsoft.com/office/drawing/2014/main" id="{6EE3E506-EC29-6B5F-6721-AD2E0FFA1CDF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rcRect t="17878" r="89292"/>
          <a:stretch>
            <a:fillRect/>
          </a:stretch>
        </p:blipFill>
        <p:spPr>
          <a:xfrm>
            <a:off x="16189722" y="18786064"/>
            <a:ext cx="474890" cy="36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84AB3B13-CCD5-15BF-7403-374A68034DE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448611" y="15142457"/>
            <a:ext cx="1635361" cy="1515411"/>
          </a:xfrm>
          <a:prstGeom prst="rect">
            <a:avLst/>
          </a:prstGeom>
        </p:spPr>
      </p:pic>
      <p:pic>
        <p:nvPicPr>
          <p:cNvPr id="19" name="Picture 18" descr="A green check mark in a circle&#10;&#10;AI-generated content may be incorrect.">
            <a:extLst>
              <a:ext uri="{FF2B5EF4-FFF2-40B4-BE49-F238E27FC236}">
                <a16:creationId xmlns:a16="http://schemas.microsoft.com/office/drawing/2014/main" id="{59B5B3A6-D1C7-899C-E23A-3314ECFB71F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448610" y="18164789"/>
            <a:ext cx="1635361" cy="15154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806CB7-EA1B-2434-879F-6F297713D03B}"/>
              </a:ext>
            </a:extLst>
          </p:cNvPr>
          <p:cNvSpPr txBox="1"/>
          <p:nvPr/>
        </p:nvSpPr>
        <p:spPr>
          <a:xfrm>
            <a:off x="30097995" y="15525756"/>
            <a:ext cx="2933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a typeface="Calibri"/>
                <a:cs typeface="Calibri"/>
              </a:rPr>
              <a:t>Question #1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4AB8C9-CABC-4972-DA96-A19EA21A614A}"/>
              </a:ext>
            </a:extLst>
          </p:cNvPr>
          <p:cNvSpPr txBox="1"/>
          <p:nvPr/>
        </p:nvSpPr>
        <p:spPr>
          <a:xfrm>
            <a:off x="32957701" y="15525756"/>
            <a:ext cx="67256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a typeface="Calibri"/>
                <a:cs typeface="Calibri"/>
              </a:rPr>
              <a:t>Significant Hypotension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D9863A-0917-2620-7EED-60D515D31DFA}"/>
              </a:ext>
            </a:extLst>
          </p:cNvPr>
          <p:cNvSpPr txBox="1"/>
          <p:nvPr/>
        </p:nvSpPr>
        <p:spPr>
          <a:xfrm>
            <a:off x="29931596" y="17009958"/>
            <a:ext cx="328336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Calibri"/>
              </a:rPr>
              <a:t>Question #2</a:t>
            </a:r>
            <a:endParaRPr lang="en-US" sz="4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0D100A-4B2C-4B08-52BD-4313BE07BCBB}"/>
              </a:ext>
            </a:extLst>
          </p:cNvPr>
          <p:cNvSpPr txBox="1"/>
          <p:nvPr/>
        </p:nvSpPr>
        <p:spPr>
          <a:xfrm>
            <a:off x="33914003" y="17009958"/>
            <a:ext cx="47873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Calibri"/>
              </a:rPr>
              <a:t>Duration of Stretch</a:t>
            </a:r>
            <a:endParaRPr lang="en-US" sz="40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D604A7-022C-E28C-7160-06A9E01D1C28}"/>
              </a:ext>
            </a:extLst>
          </p:cNvPr>
          <p:cNvSpPr txBox="1"/>
          <p:nvPr/>
        </p:nvSpPr>
        <p:spPr>
          <a:xfrm>
            <a:off x="30122243" y="18535136"/>
            <a:ext cx="2923257" cy="10060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Calibri"/>
              </a:rPr>
              <a:t>Question #</a:t>
            </a:r>
            <a:r>
              <a:rPr lang="en-US" sz="4000" b="1">
                <a:latin typeface="Calibri"/>
                <a:ea typeface="Calibri"/>
                <a:cs typeface="Calibri"/>
              </a:rPr>
              <a:t>3</a:t>
            </a:r>
            <a:endParaRPr lang="en-US" sz="4000"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4B0C8C-D090-6C08-C008-1AEF17DEE83F}"/>
              </a:ext>
            </a:extLst>
          </p:cNvPr>
          <p:cNvSpPr txBox="1"/>
          <p:nvPr/>
        </p:nvSpPr>
        <p:spPr>
          <a:xfrm>
            <a:off x="33172595" y="18513952"/>
            <a:ext cx="63337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Calibri"/>
              </a:rPr>
              <a:t>Effect of Upright Posture</a:t>
            </a:r>
            <a:endParaRPr lang="en-US" sz="4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51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67792</TotalTime>
  <Words>760</Words>
  <Application>Microsoft Office PowerPoint</Application>
  <PresentationFormat>Custom</PresentationFormat>
  <Paragraphs>99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Bourne</dc:creator>
  <cp:lastModifiedBy>Satish Raj</cp:lastModifiedBy>
  <cp:revision>419</cp:revision>
  <dcterms:created xsi:type="dcterms:W3CDTF">2019-04-01T19:20:51Z</dcterms:created>
  <dcterms:modified xsi:type="dcterms:W3CDTF">2026-02-28T08:20:39Z</dcterms:modified>
</cp:coreProperties>
</file>