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342" r:id="rId5"/>
    <p:sldId id="351" r:id="rId6"/>
    <p:sldId id="359" r:id="rId7"/>
    <p:sldId id="360" r:id="rId8"/>
    <p:sldId id="362" r:id="rId9"/>
    <p:sldId id="361" r:id="rId10"/>
    <p:sldId id="363" r:id="rId11"/>
    <p:sldId id="364" r:id="rId12"/>
    <p:sldId id="365" r:id="rId13"/>
    <p:sldId id="366" r:id="rId14"/>
    <p:sldId id="367" r:id="rId15"/>
    <p:sldId id="368" r:id="rId16"/>
    <p:sldId id="369" r:id="rId17"/>
    <p:sldId id="371" r:id="rId18"/>
    <p:sldId id="372" r:id="rId19"/>
    <p:sldId id="373" r:id="rId20"/>
    <p:sldId id="374" r:id="rId21"/>
    <p:sldId id="375" r:id="rId22"/>
    <p:sldId id="3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02E"/>
    <a:srgbClr val="FFFFFF"/>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50A55F-9BB0-4B2A-A725-33DC586A5824}" v="5364" dt="2024-02-06T04:38:50.7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5646"/>
  </p:normalViewPr>
  <p:slideViewPr>
    <p:cSldViewPr snapToGrid="0" snapToObjects="1" showGuides="1">
      <p:cViewPr varScale="1">
        <p:scale>
          <a:sx n="82" d="100"/>
          <a:sy n="82" d="100"/>
        </p:scale>
        <p:origin x="763"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r, Harleen" userId="791812e6-7188-4e2f-98d5-c3e6aa658312" providerId="ADAL" clId="{8350A55F-9BB0-4B2A-A725-33DC586A5824}"/>
    <pc:docChg chg="custSel modMainMaster">
      <pc:chgData name="Kaur, Harleen" userId="791812e6-7188-4e2f-98d5-c3e6aa658312" providerId="ADAL" clId="{8350A55F-9BB0-4B2A-A725-33DC586A5824}" dt="2024-02-06T04:38:50.704" v="83"/>
      <pc:docMkLst>
        <pc:docMk/>
      </pc:docMkLst>
      <pc:sldMasterChg chg="addSp delSp modSp mod">
        <pc:chgData name="Kaur, Harleen" userId="791812e6-7188-4e2f-98d5-c3e6aa658312" providerId="ADAL" clId="{8350A55F-9BB0-4B2A-A725-33DC586A5824}" dt="2024-02-06T04:38:50.704" v="83"/>
        <pc:sldMasterMkLst>
          <pc:docMk/>
          <pc:sldMasterMk cId="1955693199" sldId="2147483648"/>
        </pc:sldMasterMkLst>
        <pc:spChg chg="del">
          <ac:chgData name="Kaur, Harleen" userId="791812e6-7188-4e2f-98d5-c3e6aa658312" providerId="ADAL" clId="{8350A55F-9BB0-4B2A-A725-33DC586A5824}" dt="2024-02-06T04:19:50.550" v="1"/>
          <ac:spMkLst>
            <pc:docMk/>
            <pc:sldMasterMk cId="1955693199" sldId="2147483648"/>
            <ac:spMk id="435" creationId="{64A1E8ED-606B-5BCD-88A9-C4209EA5E4C8}"/>
          </ac:spMkLst>
        </pc:spChg>
        <pc:spChg chg="add del mod ord modVis">
          <ac:chgData name="Kaur, Harleen" userId="791812e6-7188-4e2f-98d5-c3e6aa658312" providerId="ADAL" clId="{8350A55F-9BB0-4B2A-A725-33DC586A5824}" dt="2024-02-06T04:31:25.853" v="29"/>
          <ac:spMkLst>
            <pc:docMk/>
            <pc:sldMasterMk cId="1955693199" sldId="2147483648"/>
            <ac:spMk id="436" creationId="{8671B59E-0752-254D-A609-72C77304DC41}"/>
          </ac:spMkLst>
        </pc:spChg>
        <pc:spChg chg="add del mod ord modVis">
          <ac:chgData name="Kaur, Harleen" userId="791812e6-7188-4e2f-98d5-c3e6aa658312" providerId="ADAL" clId="{8350A55F-9BB0-4B2A-A725-33DC586A5824}" dt="2024-02-06T04:38:50.606" v="57"/>
          <ac:spMkLst>
            <pc:docMk/>
            <pc:sldMasterMk cId="1955693199" sldId="2147483648"/>
            <ac:spMk id="437" creationId="{266652DE-A61E-6B52-EF41-3DD7FDA1FAC5}"/>
          </ac:spMkLst>
        </pc:spChg>
        <pc:spChg chg="add mod ord modVis">
          <ac:chgData name="Kaur, Harleen" userId="791812e6-7188-4e2f-98d5-c3e6aa658312" providerId="ADAL" clId="{8350A55F-9BB0-4B2A-A725-33DC586A5824}" dt="2024-02-06T04:38:50.704" v="83"/>
          <ac:spMkLst>
            <pc:docMk/>
            <pc:sldMasterMk cId="1955693199" sldId="2147483648"/>
            <ac:spMk id="438" creationId="{AFD799AD-833C-6F8C-651D-CBCFDD72D9D7}"/>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3/10/2024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5</a:t>
            </a:fld>
            <a:endParaRPr lang="en-US" dirty="0"/>
          </a:p>
        </p:txBody>
      </p:sp>
    </p:spTree>
    <p:extLst>
      <p:ext uri="{BB962C8B-B14F-4D97-AF65-F5344CB8AC3E}">
        <p14:creationId xmlns:p14="http://schemas.microsoft.com/office/powerpoint/2010/main" val="2663801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7</a:t>
            </a:fld>
            <a:endParaRPr lang="en-US" dirty="0"/>
          </a:p>
        </p:txBody>
      </p:sp>
    </p:spTree>
    <p:extLst>
      <p:ext uri="{BB962C8B-B14F-4D97-AF65-F5344CB8AC3E}">
        <p14:creationId xmlns:p14="http://schemas.microsoft.com/office/powerpoint/2010/main" val="3061223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8</a:t>
            </a:fld>
            <a:endParaRPr lang="en-US" dirty="0"/>
          </a:p>
        </p:txBody>
      </p:sp>
    </p:spTree>
    <p:extLst>
      <p:ext uri="{BB962C8B-B14F-4D97-AF65-F5344CB8AC3E}">
        <p14:creationId xmlns:p14="http://schemas.microsoft.com/office/powerpoint/2010/main" val="328782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9</a:t>
            </a:fld>
            <a:endParaRPr lang="en-US" dirty="0"/>
          </a:p>
        </p:txBody>
      </p:sp>
    </p:spTree>
    <p:extLst>
      <p:ext uri="{BB962C8B-B14F-4D97-AF65-F5344CB8AC3E}">
        <p14:creationId xmlns:p14="http://schemas.microsoft.com/office/powerpoint/2010/main" val="2779759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11</a:t>
            </a:fld>
            <a:endParaRPr lang="en-US" dirty="0"/>
          </a:p>
        </p:txBody>
      </p:sp>
    </p:spTree>
    <p:extLst>
      <p:ext uri="{BB962C8B-B14F-4D97-AF65-F5344CB8AC3E}">
        <p14:creationId xmlns:p14="http://schemas.microsoft.com/office/powerpoint/2010/main" val="41193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12</a:t>
            </a:fld>
            <a:endParaRPr lang="en-US" dirty="0"/>
          </a:p>
        </p:txBody>
      </p:sp>
    </p:spTree>
    <p:extLst>
      <p:ext uri="{BB962C8B-B14F-4D97-AF65-F5344CB8AC3E}">
        <p14:creationId xmlns:p14="http://schemas.microsoft.com/office/powerpoint/2010/main" val="696508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13</a:t>
            </a:fld>
            <a:endParaRPr lang="en-US" dirty="0"/>
          </a:p>
        </p:txBody>
      </p:sp>
    </p:spTree>
    <p:extLst>
      <p:ext uri="{BB962C8B-B14F-4D97-AF65-F5344CB8AC3E}">
        <p14:creationId xmlns:p14="http://schemas.microsoft.com/office/powerpoint/2010/main" val="309008085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a:noAutofit/>
          </a:bodyPr>
          <a:lstStyle>
            <a:lvl1pPr algn="ctr">
              <a:defRPr sz="6000" kern="1200" spc="2200" baseline="0">
                <a:solidFill>
                  <a:schemeClr val="accent5"/>
                </a:solidFill>
              </a:defRPr>
            </a:lvl1pPr>
          </a:lstStyle>
          <a:p>
            <a:r>
              <a:rPr lang="en-US" dirty="0"/>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a:noAutofit/>
          </a:bodyPr>
          <a:lstStyle>
            <a:lvl1pPr marL="0" indent="0" algn="ctr">
              <a:buNone/>
              <a:defRPr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anchor="ctr" anchorCtr="0">
            <a:noAutofit/>
          </a:bodyPr>
          <a:lstStyle>
            <a:lvl1pPr marL="0" indent="0" algn="ctr">
              <a:lnSpc>
                <a:spcPct val="60000"/>
              </a:lnSpc>
              <a:buNone/>
              <a:defRPr sz="2000" b="0" i="0" spc="300">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anchor="b">
            <a:noAutofit/>
          </a:bodyPr>
          <a:lstStyle/>
          <a:p>
            <a:r>
              <a:rPr lang="en-US" dirty="0"/>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a:noAutofit/>
          </a:bodyPr>
          <a:lstStyle>
            <a:lvl1pPr>
              <a:lnSpc>
                <a:spcPct val="140000"/>
              </a:lnSpc>
              <a:defRPr sz="2000"/>
            </a:lvl1pPr>
          </a:lstStyle>
          <a:p>
            <a:pPr lvl="0"/>
            <a:r>
              <a:rPr lang="en-US"/>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a:noAutofit/>
          </a:bodyPr>
          <a:lstStyle>
            <a:lvl1pPr algn="ctr">
              <a:defRPr spc="0"/>
            </a:lvl1pPr>
          </a:lstStyle>
          <a:p>
            <a:r>
              <a:rPr lang="en-US"/>
              <a:t>Click to edit Master title style</a:t>
            </a:r>
            <a:endParaRPr lang="en-US" dirty="0"/>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anchor="t">
            <a:noAutofit/>
          </a:bodyPr>
          <a:lstStyle>
            <a:lvl1pPr marL="0" indent="0" algn="ctr">
              <a:lnSpc>
                <a:spcPct val="140000"/>
              </a:lnSpc>
              <a:buFontTx/>
              <a:buNone/>
              <a:defRPr sz="16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anchor="ctr">
            <a:noAutofit/>
          </a:bodyPr>
          <a:lstStyle>
            <a:lvl1pPr algn="ctr">
              <a:defRPr sz="2000"/>
            </a:lvl1pPr>
          </a:lstStyle>
          <a:p>
            <a:pPr lvl="0"/>
            <a:r>
              <a:rPr lang="en-US"/>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anchor="ctr">
            <a:noAutofit/>
          </a:bodyPr>
          <a:lstStyle>
            <a:lvl1pPr algn="ctr">
              <a:defRPr sz="2000"/>
            </a:lvl1pPr>
          </a:lstStyle>
          <a:p>
            <a:pPr lvl="0"/>
            <a:r>
              <a:rPr lang="en-US"/>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anchor="ctr">
            <a:noAutofit/>
          </a:bodyPr>
          <a:lstStyle>
            <a:lvl1pPr algn="ctr">
              <a:defRPr sz="2000"/>
            </a:lvl1pPr>
          </a:lstStyle>
          <a:p>
            <a:pPr lvl="0"/>
            <a:r>
              <a:rPr lang="en-US"/>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a:noAutofit/>
          </a:bodyPr>
          <a:lstStyle>
            <a:lvl1pPr algn="ctr">
              <a:defRPr spc="0"/>
            </a:lvl1pPr>
          </a:lstStyle>
          <a:p>
            <a:r>
              <a:rPr lang="en-US"/>
              <a:t>Click to edit Master title style</a:t>
            </a:r>
            <a:endParaRPr lang="en-US" dirty="0"/>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anchor="ctr">
            <a:noAutofit/>
          </a:bodyPr>
          <a:lstStyle>
            <a:lvl1pPr>
              <a:defRPr sz="2000" spc="300"/>
            </a:lvl1pPr>
          </a:lstStyle>
          <a:p>
            <a:pPr lvl="0"/>
            <a:r>
              <a:rPr lang="en-US" dirty="0"/>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anchor="ctr">
            <a:noAutofit/>
          </a:bodyPr>
          <a:lstStyle>
            <a:lvl1pPr>
              <a:defRPr sz="2000" spc="300"/>
            </a:lvl1pPr>
          </a:lstStyle>
          <a:p>
            <a:pPr lvl="0"/>
            <a:r>
              <a:rPr lang="en-US" dirty="0"/>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anchor="ctr">
            <a:noAutofit/>
          </a:bodyPr>
          <a:lstStyle>
            <a:lvl1pPr algn="ctr" rtl="0" fontAlgn="base">
              <a:defRPr lang="en-US"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a:noAutofit/>
          </a:bodyPr>
          <a:lstStyle>
            <a:lvl1pPr algn="ctr">
              <a:defRPr spc="0"/>
            </a:lvl1pPr>
          </a:lstStyle>
          <a:p>
            <a:r>
              <a:rPr lang="en-US"/>
              <a:t>Click to edit Master title style</a:t>
            </a:r>
            <a:endParaRPr lang="en-US" dirty="0"/>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anchor="ctr">
            <a:noAutofit/>
          </a:bodyPr>
          <a:lstStyle>
            <a:lvl1pPr marL="0" indent="0" algn="ctr">
              <a:lnSpc>
                <a:spcPct val="100000"/>
              </a:lnSpc>
              <a:buFontTx/>
              <a:buNone/>
              <a:defRPr sz="16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anchor="ctr">
            <a:noAutofit/>
          </a:bodyPr>
          <a:lstStyle>
            <a:lvl1pPr algn="ctr">
              <a:defRPr sz="1800">
                <a:solidFill>
                  <a:schemeClr val="tx1"/>
                </a:solidFill>
              </a:defRPr>
            </a:lvl1pPr>
          </a:lstStyle>
          <a:p>
            <a:r>
              <a:rPr lang="en-US"/>
              <a:t>Click icon to add picture</a:t>
            </a:r>
            <a:endParaRPr lang="en-US"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anchor="b">
            <a:noAutofit/>
          </a:bodyPr>
          <a:lstStyle/>
          <a:p>
            <a:r>
              <a:rPr lang="en-US" dirty="0"/>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a:noAutofit/>
          </a:bodyPr>
          <a:lstStyle>
            <a:lvl1pPr>
              <a:lnSpc>
                <a:spcPct val="100000"/>
              </a:lnSpc>
              <a:defRPr sz="1600">
                <a:solidFill>
                  <a:schemeClr val="bg1"/>
                </a:solidFill>
                <a:latin typeface="+mn-lt"/>
              </a:defRPr>
            </a:lvl1pPr>
          </a:lstStyle>
          <a:p>
            <a:pPr lvl="0"/>
            <a:r>
              <a:rPr lang="en-US"/>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
        <p:nvSpPr>
          <p:cNvPr id="438" name="fl" descr=" ">
            <a:extLst>
              <a:ext uri="{FF2B5EF4-FFF2-40B4-BE49-F238E27FC236}">
                <a16:creationId xmlns:a16="http://schemas.microsoft.com/office/drawing/2014/main" id="{AFD799AD-833C-6F8C-651D-CBCFDD72D9D7}"/>
              </a:ext>
            </a:extLst>
          </p:cNvPr>
          <p:cNvSpPr txBox="1"/>
          <p:nvPr userDrawn="1"/>
        </p:nvSpPr>
        <p:spPr>
          <a:xfrm>
            <a:off x="0" y="6537960"/>
            <a:ext cx="12192000" cy="223138"/>
          </a:xfrm>
          <a:prstGeom prst="rect">
            <a:avLst/>
          </a:prstGeom>
          <a:noFill/>
        </p:spPr>
        <p:txBody>
          <a:bodyPr vert="horz" rtlCol="0">
            <a:spAutoFit/>
          </a:bodyPr>
          <a:lstStyle/>
          <a:p>
            <a:pPr algn="l"/>
            <a:r>
              <a:rPr lang="en-US" sz="850" b="0" i="0" u="none" baseline="0">
                <a:solidFill>
                  <a:srgbClr val="000000"/>
                </a:solidFill>
                <a:latin typeface="Microsoft Sans Serif" panose="020B0604020202020204" pitchFamily="34" charset="0"/>
              </a:rPr>
              <a:t> </a:t>
            </a:r>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thermtest.com/" TargetMode="External"/><Relationship Id="rId2" Type="http://schemas.openxmlformats.org/officeDocument/2006/relationships/hyperlink" Target="http://www.stemmaterials.org/" TargetMode="External"/><Relationship Id="rId1" Type="http://schemas.openxmlformats.org/officeDocument/2006/relationships/slideLayout" Target="../slideLayouts/slideLayout4.xml"/><Relationship Id="rId4" Type="http://schemas.openxmlformats.org/officeDocument/2006/relationships/hyperlink" Target="http://www.sciencing.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p:txBody>
          <a:bodyPr/>
          <a:lstStyle/>
          <a:p>
            <a:pPr>
              <a:spcBef>
                <a:spcPts val="0"/>
              </a:spcBef>
            </a:pPr>
            <a:r>
              <a:rPr lang="en-US" sz="6000" b="1" dirty="0">
                <a:solidFill>
                  <a:schemeClr val="accent1">
                    <a:lumMod val="40000"/>
                    <a:lumOff val="60000"/>
                  </a:schemeClr>
                </a:solidFill>
                <a:latin typeface="Times New Roman"/>
                <a:ea typeface="Times New Roman"/>
                <a:cs typeface="Times New Roman"/>
                <a:sym typeface="Times New Roman"/>
              </a:rPr>
              <a:t>KHALSA SCHOOL CALGARY</a:t>
            </a:r>
            <a:br>
              <a:rPr lang="en-US" sz="6000" b="1" dirty="0">
                <a:solidFill>
                  <a:schemeClr val="accent1">
                    <a:lumMod val="40000"/>
                    <a:lumOff val="60000"/>
                  </a:schemeClr>
                </a:solidFill>
                <a:latin typeface="Times New Roman"/>
                <a:ea typeface="Times New Roman"/>
                <a:cs typeface="Times New Roman"/>
                <a:sym typeface="Times New Roman"/>
              </a:rPr>
            </a:br>
            <a:br>
              <a:rPr lang="en-US" sz="6000" b="1" dirty="0">
                <a:solidFill>
                  <a:schemeClr val="accent1">
                    <a:lumMod val="40000"/>
                    <a:lumOff val="60000"/>
                  </a:schemeClr>
                </a:solidFill>
                <a:latin typeface="Times New Roman"/>
                <a:ea typeface="Times New Roman"/>
                <a:cs typeface="Times New Roman"/>
                <a:sym typeface="Times New Roman"/>
              </a:rPr>
            </a:br>
            <a:r>
              <a:rPr lang="en-US" b="1" dirty="0">
                <a:solidFill>
                  <a:schemeClr val="accent5">
                    <a:lumMod val="40000"/>
                    <a:lumOff val="60000"/>
                  </a:schemeClr>
                </a:solidFill>
                <a:latin typeface="Times New Roman"/>
                <a:ea typeface="Times New Roman"/>
                <a:cs typeface="Times New Roman"/>
                <a:sym typeface="Times New Roman"/>
              </a:rPr>
              <a:t>Science</a:t>
            </a:r>
            <a:r>
              <a:rPr lang="en-US" b="1" dirty="0">
                <a:solidFill>
                  <a:schemeClr val="accent1">
                    <a:lumMod val="40000"/>
                    <a:lumOff val="60000"/>
                  </a:schemeClr>
                </a:solidFill>
                <a:latin typeface="Times New Roman"/>
                <a:ea typeface="Times New Roman"/>
                <a:cs typeface="Times New Roman"/>
                <a:sym typeface="Times New Roman"/>
              </a:rPr>
              <a:t> </a:t>
            </a:r>
            <a:r>
              <a:rPr lang="en-US" b="1" dirty="0">
                <a:solidFill>
                  <a:schemeClr val="accent5">
                    <a:lumMod val="40000"/>
                    <a:lumOff val="60000"/>
                  </a:schemeClr>
                </a:solidFill>
                <a:latin typeface="Times New Roman"/>
                <a:ea typeface="Times New Roman"/>
                <a:cs typeface="Times New Roman"/>
                <a:sym typeface="Times New Roman"/>
              </a:rPr>
              <a:t>Fair</a:t>
            </a:r>
            <a:endParaRPr lang="en-US" dirty="0">
              <a:solidFill>
                <a:schemeClr val="accent5">
                  <a:lumMod val="40000"/>
                  <a:lumOff val="60000"/>
                </a:schemeClr>
              </a:solidFill>
            </a:endParaRPr>
          </a:p>
        </p:txBody>
      </p:sp>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a:xfrm>
            <a:off x="0" y="5143500"/>
            <a:ext cx="12192000" cy="1712490"/>
          </a:xfrm>
        </p:spPr>
        <p:txBody>
          <a:bodyPr/>
          <a:lstStyle/>
          <a:p>
            <a:r>
              <a:rPr lang="en-US" dirty="0"/>
              <a:t>AJEET SINGH 5A</a:t>
            </a:r>
          </a:p>
          <a:p>
            <a:endParaRPr lang="en-US" dirty="0"/>
          </a:p>
          <a:p>
            <a:r>
              <a:rPr lang="en-US" dirty="0"/>
              <a:t>TEACHER: Mrs. PARHAR</a:t>
            </a:r>
          </a:p>
        </p:txBody>
      </p:sp>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EC72-58E2-1B97-DDA6-628DFCBBA00A}"/>
              </a:ext>
            </a:extLst>
          </p:cNvPr>
          <p:cNvSpPr>
            <a:spLocks noGrp="1"/>
          </p:cNvSpPr>
          <p:nvPr>
            <p:ph type="title"/>
          </p:nvPr>
        </p:nvSpPr>
        <p:spPr/>
        <p:txBody>
          <a:bodyPr/>
          <a:lstStyle/>
          <a:p>
            <a:pPr algn="l"/>
            <a:r>
              <a:rPr lang="en-US" dirty="0"/>
              <a:t>Conduct Experiment</a:t>
            </a:r>
          </a:p>
        </p:txBody>
      </p:sp>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10</a:t>
            </a:fld>
            <a:endParaRPr lang="en-US" dirty="0"/>
          </a:p>
        </p:txBody>
      </p:sp>
      <p:sp>
        <p:nvSpPr>
          <p:cNvPr id="17" name="Google Shape;214;p22">
            <a:extLst>
              <a:ext uri="{FF2B5EF4-FFF2-40B4-BE49-F238E27FC236}">
                <a16:creationId xmlns:a16="http://schemas.microsoft.com/office/drawing/2014/main" id="{30469A91-3A06-7CB1-A8CA-3F823C1A3AD0}"/>
              </a:ext>
            </a:extLst>
          </p:cNvPr>
          <p:cNvSpPr txBox="1"/>
          <p:nvPr/>
        </p:nvSpPr>
        <p:spPr>
          <a:xfrm>
            <a:off x="1057275" y="1466851"/>
            <a:ext cx="9696450" cy="4305300"/>
          </a:xfrm>
          <a:prstGeom prst="rect">
            <a:avLst/>
          </a:prstGeom>
          <a:noFill/>
          <a:ln>
            <a:noFill/>
          </a:ln>
        </p:spPr>
        <p:txBody>
          <a:bodyPr spcFirstLastPara="1" wrap="square" lIns="121900" tIns="121900" rIns="121900" bIns="121900" anchor="t" anchorCtr="0">
            <a:noAutofit/>
          </a:bodyPr>
          <a:lstStyle/>
          <a:p>
            <a:pPr algn="just"/>
            <a:r>
              <a:rPr lang="en" sz="3200" dirty="0">
                <a:solidFill>
                  <a:schemeClr val="accent3"/>
                </a:solidFill>
                <a:ea typeface="Times New Roman"/>
                <a:cs typeface="Times New Roman"/>
                <a:sym typeface="Times New Roman"/>
              </a:rPr>
              <a:t>Heat water in a pan until it reaches 196 F. Take a measuring cup and pour 150 ml into each cup. Record temperature of each cup after every 30 seconds up to 300 seconds. Repeat the experiment 2 more times keeping the same quantity of water at the same initial temperature. Take average of each temperature at different time intervals.</a:t>
            </a:r>
            <a:endParaRPr sz="3200" dirty="0">
              <a:solidFill>
                <a:schemeClr val="accent3"/>
              </a:solidFill>
              <a:ea typeface="Times New Roman"/>
              <a:cs typeface="Times New Roman"/>
              <a:sym typeface="Times New Roman"/>
            </a:endParaRPr>
          </a:p>
        </p:txBody>
      </p:sp>
    </p:spTree>
    <p:extLst>
      <p:ext uri="{BB962C8B-B14F-4D97-AF65-F5344CB8AC3E}">
        <p14:creationId xmlns:p14="http://schemas.microsoft.com/office/powerpoint/2010/main" val="214993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DEB00A-2030-7241-16B2-C12E2800F680}"/>
              </a:ext>
            </a:extLst>
          </p:cNvPr>
          <p:cNvSpPr>
            <a:spLocks noGrp="1"/>
          </p:cNvSpPr>
          <p:nvPr>
            <p:ph type="title"/>
          </p:nvPr>
        </p:nvSpPr>
        <p:spPr>
          <a:xfrm>
            <a:off x="838200" y="139528"/>
            <a:ext cx="10515600" cy="1325563"/>
          </a:xfrm>
        </p:spPr>
        <p:txBody>
          <a:bodyPr/>
          <a:lstStyle/>
          <a:p>
            <a:r>
              <a:rPr lang="en-US" dirty="0"/>
              <a:t>Observations  </a:t>
            </a:r>
            <a:r>
              <a:rPr lang="en-US" dirty="0">
                <a:solidFill>
                  <a:schemeClr val="accent1"/>
                </a:solidFill>
              </a:rPr>
              <a:t>TRIAL 1</a:t>
            </a:r>
          </a:p>
        </p:txBody>
      </p:sp>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11</a:t>
            </a:fld>
            <a:endParaRPr lang="en-US" dirty="0"/>
          </a:p>
        </p:txBody>
      </p:sp>
      <p:graphicFrame>
        <p:nvGraphicFramePr>
          <p:cNvPr id="10" name="Google Shape;221;p23">
            <a:extLst>
              <a:ext uri="{FF2B5EF4-FFF2-40B4-BE49-F238E27FC236}">
                <a16:creationId xmlns:a16="http://schemas.microsoft.com/office/drawing/2014/main" id="{C4A10069-2941-2986-4AA3-E134A01818E5}"/>
              </a:ext>
            </a:extLst>
          </p:cNvPr>
          <p:cNvGraphicFramePr/>
          <p:nvPr>
            <p:extLst>
              <p:ext uri="{D42A27DB-BD31-4B8C-83A1-F6EECF244321}">
                <p14:modId xmlns:p14="http://schemas.microsoft.com/office/powerpoint/2010/main" val="3324863107"/>
              </p:ext>
            </p:extLst>
          </p:nvPr>
        </p:nvGraphicFramePr>
        <p:xfrm>
          <a:off x="2922549" y="1379366"/>
          <a:ext cx="6327775" cy="5126232"/>
        </p:xfrm>
        <a:graphic>
          <a:graphicData uri="http://schemas.openxmlformats.org/drawingml/2006/table">
            <a:tbl>
              <a:tblPr>
                <a:noFill/>
              </a:tblPr>
              <a:tblGrid>
                <a:gridCol w="1247775">
                  <a:extLst>
                    <a:ext uri="{9D8B030D-6E8A-4147-A177-3AD203B41FA5}">
                      <a16:colId xmlns:a16="http://schemas.microsoft.com/office/drawing/2014/main" val="20000"/>
                    </a:ext>
                  </a:extLst>
                </a:gridCol>
                <a:gridCol w="1467667">
                  <a:extLst>
                    <a:ext uri="{9D8B030D-6E8A-4147-A177-3AD203B41FA5}">
                      <a16:colId xmlns:a16="http://schemas.microsoft.com/office/drawing/2014/main" val="20001"/>
                    </a:ext>
                  </a:extLst>
                </a:gridCol>
                <a:gridCol w="1072333">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gridCol w="1270000">
                  <a:extLst>
                    <a:ext uri="{9D8B030D-6E8A-4147-A177-3AD203B41FA5}">
                      <a16:colId xmlns:a16="http://schemas.microsoft.com/office/drawing/2014/main" val="20004"/>
                    </a:ext>
                  </a:extLst>
                </a:gridCol>
              </a:tblGrid>
              <a:tr h="373211">
                <a:tc gridSpan="5">
                  <a:txBody>
                    <a:bodyPr/>
                    <a:lstStyle/>
                    <a:p>
                      <a:pPr marL="0" marR="0" lvl="0" indent="0" algn="ctr" rtl="0">
                        <a:lnSpc>
                          <a:spcPct val="115000"/>
                        </a:lnSpc>
                        <a:spcBef>
                          <a:spcPts val="0"/>
                        </a:spcBef>
                        <a:spcAft>
                          <a:spcPts val="0"/>
                        </a:spcAft>
                        <a:buNone/>
                      </a:pPr>
                      <a:r>
                        <a:rPr lang="en" sz="2000" b="1" dirty="0">
                          <a:latin typeface="Times New Roman"/>
                          <a:ea typeface="Times New Roman"/>
                          <a:cs typeface="Times New Roman"/>
                          <a:sym typeface="Times New Roman"/>
                        </a:rPr>
                        <a:t>Temperature (Fahrenheit)</a:t>
                      </a:r>
                      <a:endParaRPr sz="2000" b="1"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FF2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47700">
                <a:tc>
                  <a:txBody>
                    <a:bodyPr/>
                    <a:lstStyle/>
                    <a:p>
                      <a:pPr marL="0" lvl="0" indent="0" algn="ctr" rtl="0">
                        <a:lnSpc>
                          <a:spcPct val="115000"/>
                        </a:lnSpc>
                        <a:spcBef>
                          <a:spcPts val="0"/>
                        </a:spcBef>
                        <a:spcAft>
                          <a:spcPts val="0"/>
                        </a:spcAft>
                        <a:buNone/>
                      </a:pPr>
                      <a:r>
                        <a:rPr lang="en" sz="2000" b="1" dirty="0">
                          <a:latin typeface="Times New Roman"/>
                          <a:ea typeface="Times New Roman"/>
                          <a:cs typeface="Times New Roman"/>
                          <a:sym typeface="Times New Roman"/>
                        </a:rPr>
                        <a:t>Time (sec)</a:t>
                      </a:r>
                      <a:endParaRPr sz="2000" b="1"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b="1" dirty="0">
                          <a:latin typeface="Times New Roman"/>
                          <a:ea typeface="Times New Roman"/>
                          <a:cs typeface="Times New Roman"/>
                          <a:sym typeface="Times New Roman"/>
                        </a:rPr>
                        <a:t>Styrofoam</a:t>
                      </a:r>
                      <a:endParaRPr sz="2000" b="1"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2000" b="1" dirty="0">
                          <a:latin typeface="Times New Roman"/>
                          <a:ea typeface="Times New Roman"/>
                          <a:cs typeface="Times New Roman"/>
                          <a:sym typeface="Times New Roman"/>
                        </a:rPr>
                        <a:t>Paper</a:t>
                      </a:r>
                      <a:endParaRPr sz="2000" b="1"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2000" b="1" dirty="0">
                          <a:latin typeface="Times New Roman"/>
                          <a:ea typeface="Times New Roman"/>
                          <a:cs typeface="Times New Roman"/>
                          <a:sym typeface="Times New Roman"/>
                        </a:rPr>
                        <a:t>Plastic</a:t>
                      </a:r>
                      <a:endParaRPr sz="2000" b="1"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Glass</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73211">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0</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196</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196</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196</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196</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30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187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187</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177</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167</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73211">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60</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179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176</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168</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90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173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169</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120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163</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154</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151</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6"/>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157</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144</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7"/>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180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158</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154</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8"/>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210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149</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9"/>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240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151</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132</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10"/>
                  </a:ext>
                </a:extLst>
              </a:tr>
              <a:tr h="373211">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270</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148</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133</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132</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11"/>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300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129</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126</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2047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DEB00A-2030-7241-16B2-C12E2800F680}"/>
              </a:ext>
            </a:extLst>
          </p:cNvPr>
          <p:cNvSpPr>
            <a:spLocks noGrp="1"/>
          </p:cNvSpPr>
          <p:nvPr>
            <p:ph type="title"/>
          </p:nvPr>
        </p:nvSpPr>
        <p:spPr>
          <a:xfrm>
            <a:off x="838200" y="139528"/>
            <a:ext cx="10515600" cy="1325563"/>
          </a:xfrm>
        </p:spPr>
        <p:txBody>
          <a:bodyPr/>
          <a:lstStyle/>
          <a:p>
            <a:r>
              <a:rPr lang="en-US" dirty="0"/>
              <a:t>Observations  </a:t>
            </a:r>
            <a:r>
              <a:rPr lang="en-US" dirty="0">
                <a:solidFill>
                  <a:schemeClr val="accent1"/>
                </a:solidFill>
              </a:rPr>
              <a:t>TRIAL 2</a:t>
            </a:r>
          </a:p>
        </p:txBody>
      </p:sp>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12</a:t>
            </a:fld>
            <a:endParaRPr lang="en-US" dirty="0"/>
          </a:p>
        </p:txBody>
      </p:sp>
      <p:graphicFrame>
        <p:nvGraphicFramePr>
          <p:cNvPr id="2" name="Google Shape;228;p24">
            <a:extLst>
              <a:ext uri="{FF2B5EF4-FFF2-40B4-BE49-F238E27FC236}">
                <a16:creationId xmlns:a16="http://schemas.microsoft.com/office/drawing/2014/main" id="{23B8851D-657B-D0D9-4537-14A7B74E1BF1}"/>
              </a:ext>
            </a:extLst>
          </p:cNvPr>
          <p:cNvGraphicFramePr/>
          <p:nvPr>
            <p:extLst>
              <p:ext uri="{D42A27DB-BD31-4B8C-83A1-F6EECF244321}">
                <p14:modId xmlns:p14="http://schemas.microsoft.com/office/powerpoint/2010/main" val="104099490"/>
              </p:ext>
            </p:extLst>
          </p:nvPr>
        </p:nvGraphicFramePr>
        <p:xfrm>
          <a:off x="2921000" y="1315418"/>
          <a:ext cx="6350000" cy="5275905"/>
        </p:xfrm>
        <a:graphic>
          <a:graphicData uri="http://schemas.openxmlformats.org/drawingml/2006/table">
            <a:tbl>
              <a:tblPr>
                <a:noFill/>
              </a:tblPr>
              <a:tblGrid>
                <a:gridCol w="1270000">
                  <a:extLst>
                    <a:ext uri="{9D8B030D-6E8A-4147-A177-3AD203B41FA5}">
                      <a16:colId xmlns:a16="http://schemas.microsoft.com/office/drawing/2014/main" val="20000"/>
                    </a:ext>
                  </a:extLst>
                </a:gridCol>
                <a:gridCol w="1467667">
                  <a:extLst>
                    <a:ext uri="{9D8B030D-6E8A-4147-A177-3AD203B41FA5}">
                      <a16:colId xmlns:a16="http://schemas.microsoft.com/office/drawing/2014/main" val="20001"/>
                    </a:ext>
                  </a:extLst>
                </a:gridCol>
                <a:gridCol w="1072333">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gridCol w="1270000">
                  <a:extLst>
                    <a:ext uri="{9D8B030D-6E8A-4147-A177-3AD203B41FA5}">
                      <a16:colId xmlns:a16="http://schemas.microsoft.com/office/drawing/2014/main" val="20004"/>
                    </a:ext>
                  </a:extLst>
                </a:gridCol>
              </a:tblGrid>
              <a:tr h="380246">
                <a:tc gridSpan="5">
                  <a:txBody>
                    <a:bodyPr/>
                    <a:lstStyle/>
                    <a:p>
                      <a:pPr marL="0" marR="0" lvl="0" indent="0" algn="ctr" rtl="0">
                        <a:lnSpc>
                          <a:spcPct val="115000"/>
                        </a:lnSpc>
                        <a:spcBef>
                          <a:spcPts val="0"/>
                        </a:spcBef>
                        <a:spcAft>
                          <a:spcPts val="0"/>
                        </a:spcAft>
                        <a:buNone/>
                      </a:pPr>
                      <a:r>
                        <a:rPr lang="en" sz="2000" b="1">
                          <a:latin typeface="Times New Roman"/>
                          <a:ea typeface="Times New Roman"/>
                          <a:cs typeface="Times New Roman"/>
                          <a:sym typeface="Times New Roman"/>
                        </a:rPr>
                        <a:t>Temperature (Fahrenheit)</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FF2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2953">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Time (sec)</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Styrofoam</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Paper</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Plastic</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Glass</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196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196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196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196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30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183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174</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170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60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177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168</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90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170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162</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120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158</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154</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6"/>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161</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154</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7"/>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180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158</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143</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8"/>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210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138</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9"/>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240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129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10"/>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270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132</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125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11"/>
                  </a:ext>
                </a:extLst>
              </a:tr>
              <a:tr h="380246">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300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144</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122</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25950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DEB00A-2030-7241-16B2-C12E2800F680}"/>
              </a:ext>
            </a:extLst>
          </p:cNvPr>
          <p:cNvSpPr>
            <a:spLocks noGrp="1"/>
          </p:cNvSpPr>
          <p:nvPr>
            <p:ph type="title"/>
          </p:nvPr>
        </p:nvSpPr>
        <p:spPr>
          <a:xfrm>
            <a:off x="838200" y="139528"/>
            <a:ext cx="10515600" cy="1325563"/>
          </a:xfrm>
        </p:spPr>
        <p:txBody>
          <a:bodyPr/>
          <a:lstStyle/>
          <a:p>
            <a:r>
              <a:rPr lang="en-US" dirty="0"/>
              <a:t>Observations  </a:t>
            </a:r>
            <a:r>
              <a:rPr lang="en-US" dirty="0">
                <a:solidFill>
                  <a:schemeClr val="accent1"/>
                </a:solidFill>
              </a:rPr>
              <a:t>TRIAL 3</a:t>
            </a:r>
          </a:p>
        </p:txBody>
      </p:sp>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13</a:t>
            </a:fld>
            <a:endParaRPr lang="en-US" dirty="0"/>
          </a:p>
        </p:txBody>
      </p:sp>
      <p:graphicFrame>
        <p:nvGraphicFramePr>
          <p:cNvPr id="2" name="Google Shape;235;p25">
            <a:extLst>
              <a:ext uri="{FF2B5EF4-FFF2-40B4-BE49-F238E27FC236}">
                <a16:creationId xmlns:a16="http://schemas.microsoft.com/office/drawing/2014/main" id="{C37399A1-53E8-0659-BEB6-426FA5DBF8A3}"/>
              </a:ext>
            </a:extLst>
          </p:cNvPr>
          <p:cNvGraphicFramePr/>
          <p:nvPr>
            <p:extLst>
              <p:ext uri="{D42A27DB-BD31-4B8C-83A1-F6EECF244321}">
                <p14:modId xmlns:p14="http://schemas.microsoft.com/office/powerpoint/2010/main" val="2566025166"/>
              </p:ext>
            </p:extLst>
          </p:nvPr>
        </p:nvGraphicFramePr>
        <p:xfrm>
          <a:off x="3051030" y="1282528"/>
          <a:ext cx="6350000" cy="5126232"/>
        </p:xfrm>
        <a:graphic>
          <a:graphicData uri="http://schemas.openxmlformats.org/drawingml/2006/table">
            <a:tbl>
              <a:tblPr>
                <a:noFill/>
              </a:tblPr>
              <a:tblGrid>
                <a:gridCol w="1270000">
                  <a:extLst>
                    <a:ext uri="{9D8B030D-6E8A-4147-A177-3AD203B41FA5}">
                      <a16:colId xmlns:a16="http://schemas.microsoft.com/office/drawing/2014/main" val="20000"/>
                    </a:ext>
                  </a:extLst>
                </a:gridCol>
                <a:gridCol w="1467667">
                  <a:extLst>
                    <a:ext uri="{9D8B030D-6E8A-4147-A177-3AD203B41FA5}">
                      <a16:colId xmlns:a16="http://schemas.microsoft.com/office/drawing/2014/main" val="20001"/>
                    </a:ext>
                  </a:extLst>
                </a:gridCol>
                <a:gridCol w="1072333">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gridCol w="1270000">
                  <a:extLst>
                    <a:ext uri="{9D8B030D-6E8A-4147-A177-3AD203B41FA5}">
                      <a16:colId xmlns:a16="http://schemas.microsoft.com/office/drawing/2014/main" val="20004"/>
                    </a:ext>
                  </a:extLst>
                </a:gridCol>
              </a:tblGrid>
              <a:tr h="373211">
                <a:tc gridSpan="5">
                  <a:txBody>
                    <a:bodyPr/>
                    <a:lstStyle/>
                    <a:p>
                      <a:pPr marL="0" marR="0" lvl="0" indent="0" algn="ctr" rtl="0">
                        <a:lnSpc>
                          <a:spcPct val="115000"/>
                        </a:lnSpc>
                        <a:spcBef>
                          <a:spcPts val="0"/>
                        </a:spcBef>
                        <a:spcAft>
                          <a:spcPts val="0"/>
                        </a:spcAft>
                        <a:buNone/>
                      </a:pPr>
                      <a:r>
                        <a:rPr lang="en" sz="2000" b="1">
                          <a:latin typeface="Times New Roman"/>
                          <a:ea typeface="Times New Roman"/>
                          <a:cs typeface="Times New Roman"/>
                          <a:sym typeface="Times New Roman"/>
                        </a:rPr>
                        <a:t>Temperature (Fahrenheit)</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FF2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47700">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Time (sec)</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Styrofoam</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Paper</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Plastic</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tc>
                  <a:txBody>
                    <a:bodyPr/>
                    <a:lstStyle/>
                    <a:p>
                      <a:pPr marL="0" lvl="0" indent="0" algn="ctr" rtl="0">
                        <a:lnSpc>
                          <a:spcPct val="115000"/>
                        </a:lnSpc>
                        <a:spcBef>
                          <a:spcPts val="0"/>
                        </a:spcBef>
                        <a:spcAft>
                          <a:spcPts val="0"/>
                        </a:spcAft>
                        <a:buNone/>
                      </a:pPr>
                      <a:r>
                        <a:rPr lang="en" sz="2000" b="1">
                          <a:latin typeface="Times New Roman"/>
                          <a:ea typeface="Times New Roman"/>
                          <a:cs typeface="Times New Roman"/>
                          <a:sym typeface="Times New Roman"/>
                        </a:rPr>
                        <a:t>Glass</a:t>
                      </a:r>
                      <a:endParaRPr sz="2000" b="1">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196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196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196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196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30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181</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178</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177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60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175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172</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161</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90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152</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120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164</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160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6"/>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141</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7"/>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180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8"/>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210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152</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150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135</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09"/>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240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147</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134</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132</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10"/>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270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146</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143</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131</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129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11"/>
                  </a:ext>
                </a:extLst>
              </a:tr>
              <a:tr h="373211">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300</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142</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139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a:latin typeface="Times New Roman"/>
                          <a:ea typeface="Times New Roman"/>
                          <a:cs typeface="Times New Roman"/>
                          <a:sym typeface="Times New Roman"/>
                        </a:rPr>
                        <a:t>129</a:t>
                      </a:r>
                      <a:endParaRPr sz="200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2000" dirty="0">
                          <a:latin typeface="Times New Roman"/>
                          <a:ea typeface="Times New Roman"/>
                          <a:cs typeface="Times New Roman"/>
                          <a:sym typeface="Times New Roman"/>
                        </a:rPr>
                        <a:t>125</a:t>
                      </a:r>
                      <a:endParaRPr sz="2000" dirty="0">
                        <a:latin typeface="Times New Roman"/>
                        <a:ea typeface="Times New Roman"/>
                        <a:cs typeface="Times New Roman"/>
                        <a:sym typeface="Times New Roman"/>
                      </a:endParaRPr>
                    </a:p>
                  </a:txBody>
                  <a:tcPr marL="38100" marR="38100" marT="25400" marB="25400" anchor="b">
                    <a:lnL w="7625" cap="flat" cmpd="sng">
                      <a:solidFill>
                        <a:schemeClr val="accent2"/>
                      </a:solidFill>
                      <a:prstDash val="solid"/>
                      <a:round/>
                      <a:headEnd type="none" w="sm" len="sm"/>
                      <a:tailEnd type="none" w="sm" len="sm"/>
                    </a:lnL>
                    <a:lnR w="7625" cap="flat" cmpd="sng">
                      <a:solidFill>
                        <a:schemeClr val="accent2"/>
                      </a:solidFill>
                      <a:prstDash val="solid"/>
                      <a:round/>
                      <a:headEnd type="none" w="sm" len="sm"/>
                      <a:tailEnd type="none" w="sm" len="sm"/>
                    </a:lnR>
                    <a:lnT w="7625" cap="flat" cmpd="sng">
                      <a:solidFill>
                        <a:schemeClr val="accent2"/>
                      </a:solidFill>
                      <a:prstDash val="solid"/>
                      <a:round/>
                      <a:headEnd type="none" w="sm" len="sm"/>
                      <a:tailEnd type="none" w="sm" len="sm"/>
                    </a:lnT>
                    <a:lnB w="7625" cap="flat" cmpd="sng">
                      <a:solidFill>
                        <a:schemeClr val="accent2"/>
                      </a:solidFill>
                      <a:prstDash val="solid"/>
                      <a:round/>
                      <a:headEnd type="none" w="sm" len="sm"/>
                      <a:tailEnd type="none" w="sm" len="sm"/>
                    </a:lnB>
                    <a:solidFill>
                      <a:srgbClr val="F3F3F3"/>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0703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EC72-58E2-1B97-DDA6-628DFCBBA00A}"/>
              </a:ext>
            </a:extLst>
          </p:cNvPr>
          <p:cNvSpPr>
            <a:spLocks noGrp="1"/>
          </p:cNvSpPr>
          <p:nvPr>
            <p:ph type="title"/>
          </p:nvPr>
        </p:nvSpPr>
        <p:spPr/>
        <p:txBody>
          <a:bodyPr/>
          <a:lstStyle/>
          <a:p>
            <a:pPr algn="l"/>
            <a:r>
              <a:rPr lang="en-US" dirty="0"/>
              <a:t>Results</a:t>
            </a:r>
          </a:p>
        </p:txBody>
      </p:sp>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14</a:t>
            </a:fld>
            <a:endParaRPr lang="en-US" dirty="0"/>
          </a:p>
        </p:txBody>
      </p:sp>
      <p:sp>
        <p:nvSpPr>
          <p:cNvPr id="17" name="Google Shape;242;p26">
            <a:extLst>
              <a:ext uri="{FF2B5EF4-FFF2-40B4-BE49-F238E27FC236}">
                <a16:creationId xmlns:a16="http://schemas.microsoft.com/office/drawing/2014/main" id="{EAC6C7CC-31B0-A303-786C-E5BB886D98D9}"/>
              </a:ext>
            </a:extLst>
          </p:cNvPr>
          <p:cNvSpPr txBox="1">
            <a:spLocks/>
          </p:cNvSpPr>
          <p:nvPr/>
        </p:nvSpPr>
        <p:spPr>
          <a:xfrm>
            <a:off x="749300" y="1579508"/>
            <a:ext cx="10007600" cy="3264000"/>
          </a:xfrm>
          <a:prstGeom prst="rect">
            <a:avLst/>
          </a:prstGeom>
        </p:spPr>
        <p:txBody>
          <a:bodyPr spcFirstLastPara="1" vert="horz" wrap="square" lIns="121900" tIns="121900" rIns="121900" bIns="1219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600"/>
              </a:spcAft>
            </a:pPr>
            <a:r>
              <a:rPr lang="en-US" sz="3200" dirty="0">
                <a:latin typeface="+mn-lt"/>
                <a:ea typeface="Times New Roman"/>
                <a:cs typeface="Times New Roman"/>
                <a:sym typeface="Times New Roman"/>
              </a:rPr>
              <a:t>In each trial, temperature readings were taken at 30 seconds intervals up to 300 seconds. Styrofoam always showed the highest temperature amongst all 4 different cups. Three trials were performed. In the end, average of temperature reading at each interval for every cup was taken. Graph has been plotted using the average readings.</a:t>
            </a:r>
          </a:p>
        </p:txBody>
      </p:sp>
    </p:spTree>
    <p:extLst>
      <p:ext uri="{BB962C8B-B14F-4D97-AF65-F5344CB8AC3E}">
        <p14:creationId xmlns:p14="http://schemas.microsoft.com/office/powerpoint/2010/main" val="475599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0000">
              <a:schemeClr val="accent4">
                <a:lumMod val="90000"/>
              </a:schemeClr>
            </a:gs>
            <a:gs pos="28000">
              <a:schemeClr val="tx1"/>
            </a:gs>
            <a:gs pos="80000">
              <a:schemeClr val="accent6">
                <a:lumMod val="50000"/>
              </a:schemeClr>
            </a:gs>
            <a:gs pos="99000">
              <a:schemeClr val="tx2"/>
            </a:gs>
          </a:gsLst>
          <a:path path="circle">
            <a:fillToRect l="100000" t="100000"/>
          </a:path>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DEB00A-2030-7241-16B2-C12E2800F680}"/>
              </a:ext>
            </a:extLst>
          </p:cNvPr>
          <p:cNvSpPr>
            <a:spLocks noGrp="1"/>
          </p:cNvSpPr>
          <p:nvPr>
            <p:ph type="title"/>
          </p:nvPr>
        </p:nvSpPr>
        <p:spPr>
          <a:xfrm>
            <a:off x="336405" y="-6350"/>
            <a:ext cx="10515600" cy="1325563"/>
          </a:xfrm>
        </p:spPr>
        <p:txBody>
          <a:bodyPr/>
          <a:lstStyle/>
          <a:p>
            <a:pPr algn="l"/>
            <a:r>
              <a:rPr lang="en-US" dirty="0"/>
              <a:t>Graph</a:t>
            </a:r>
          </a:p>
        </p:txBody>
      </p:sp>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15</a:t>
            </a:fld>
            <a:endParaRPr lang="en-US" dirty="0"/>
          </a:p>
        </p:txBody>
      </p:sp>
      <p:pic>
        <p:nvPicPr>
          <p:cNvPr id="5" name="Google Shape;250;p27" title="Chart">
            <a:extLst>
              <a:ext uri="{FF2B5EF4-FFF2-40B4-BE49-F238E27FC236}">
                <a16:creationId xmlns:a16="http://schemas.microsoft.com/office/drawing/2014/main" id="{3840A767-F144-36C8-33BF-8A3E63DC6C74}"/>
              </a:ext>
            </a:extLst>
          </p:cNvPr>
          <p:cNvPicPr preferRelativeResize="0"/>
          <p:nvPr/>
        </p:nvPicPr>
        <p:blipFill>
          <a:blip r:embed="rId2">
            <a:alphaModFix/>
            <a:extLst>
              <a:ext uri="{BEBA8EAE-BF5A-486C-A8C5-ECC9F3942E4B}">
                <a14:imgProps xmlns:a14="http://schemas.microsoft.com/office/drawing/2010/main">
                  <a14:imgLayer r:embed="rId3">
                    <a14:imgEffect>
                      <a14:colorTemperature colorTemp="8800"/>
                    </a14:imgEffect>
                    <a14:imgEffect>
                      <a14:saturation sat="228000"/>
                    </a14:imgEffect>
                  </a14:imgLayer>
                </a14:imgProps>
              </a:ext>
            </a:extLst>
          </a:blip>
          <a:stretch>
            <a:fillRect/>
          </a:stretch>
        </p:blipFill>
        <p:spPr>
          <a:xfrm>
            <a:off x="433492" y="990600"/>
            <a:ext cx="11091132" cy="5659719"/>
          </a:xfrm>
          <a:prstGeom prst="rect">
            <a:avLst/>
          </a:prstGeom>
          <a:noFill/>
          <a:ln>
            <a:noFill/>
          </a:ln>
          <a:effectLst>
            <a:outerShdw blurRad="50800" dist="50800" dir="5400000" algn="ctr" rotWithShape="0">
              <a:srgbClr val="05202E"/>
            </a:outerShdw>
          </a:effectLst>
        </p:spPr>
      </p:pic>
    </p:spTree>
    <p:extLst>
      <p:ext uri="{BB962C8B-B14F-4D97-AF65-F5344CB8AC3E}">
        <p14:creationId xmlns:p14="http://schemas.microsoft.com/office/powerpoint/2010/main" val="41125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EC72-58E2-1B97-DDA6-628DFCBBA00A}"/>
              </a:ext>
            </a:extLst>
          </p:cNvPr>
          <p:cNvSpPr>
            <a:spLocks noGrp="1"/>
          </p:cNvSpPr>
          <p:nvPr>
            <p:ph type="title"/>
          </p:nvPr>
        </p:nvSpPr>
        <p:spPr/>
        <p:txBody>
          <a:bodyPr/>
          <a:lstStyle/>
          <a:p>
            <a:pPr algn="l"/>
            <a:r>
              <a:rPr lang="en-US" dirty="0"/>
              <a:t>Conclusion</a:t>
            </a:r>
          </a:p>
        </p:txBody>
      </p:sp>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16</a:t>
            </a:fld>
            <a:endParaRPr lang="en-US" dirty="0"/>
          </a:p>
        </p:txBody>
      </p:sp>
      <p:sp>
        <p:nvSpPr>
          <p:cNvPr id="17" name="Google Shape;242;p26">
            <a:extLst>
              <a:ext uri="{FF2B5EF4-FFF2-40B4-BE49-F238E27FC236}">
                <a16:creationId xmlns:a16="http://schemas.microsoft.com/office/drawing/2014/main" id="{EAC6C7CC-31B0-A303-786C-E5BB886D98D9}"/>
              </a:ext>
            </a:extLst>
          </p:cNvPr>
          <p:cNvSpPr txBox="1">
            <a:spLocks/>
          </p:cNvSpPr>
          <p:nvPr/>
        </p:nvSpPr>
        <p:spPr>
          <a:xfrm>
            <a:off x="749300" y="1579508"/>
            <a:ext cx="10007600" cy="3264000"/>
          </a:xfrm>
          <a:prstGeom prst="rect">
            <a:avLst/>
          </a:prstGeom>
        </p:spPr>
        <p:txBody>
          <a:bodyPr spcFirstLastPara="1" vert="horz" wrap="square" lIns="121900" tIns="121900" rIns="121900" bIns="1219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dk1"/>
              </a:buClr>
              <a:buSzPts val="1100"/>
            </a:pPr>
            <a:r>
              <a:rPr lang="en-US" sz="3200" dirty="0">
                <a:solidFill>
                  <a:schemeClr val="accent5">
                    <a:lumMod val="40000"/>
                    <a:lumOff val="60000"/>
                  </a:schemeClr>
                </a:solidFill>
                <a:latin typeface="+mn-lt"/>
                <a:ea typeface="Times New Roman"/>
                <a:cs typeface="Times New Roman"/>
                <a:sym typeface="Times New Roman"/>
              </a:rPr>
              <a:t>So as per the 3 trials, Styrofoam keeps the hot liquid warmer for longer time. Followed by paper and then plastic. Glass doesn’t fare well as compared to other cups and recorded the lowest temperature at the end of each trial. So, Styrofoam is the best cup in keeping hot liquid warmer for longer time.</a:t>
            </a:r>
          </a:p>
          <a:p>
            <a:pPr>
              <a:spcBef>
                <a:spcPts val="1600"/>
              </a:spcBef>
              <a:spcAft>
                <a:spcPts val="1600"/>
              </a:spcAft>
            </a:pPr>
            <a:endParaRPr lang="en-US" dirty="0">
              <a:solidFill>
                <a:schemeClr val="accent5">
                  <a:lumMod val="40000"/>
                  <a:lumOff val="60000"/>
                </a:schemeClr>
              </a:solidFill>
              <a:latin typeface="+mn-lt"/>
            </a:endParaRPr>
          </a:p>
          <a:p>
            <a:pPr algn="just">
              <a:spcAft>
                <a:spcPts val="1600"/>
              </a:spcAft>
            </a:pPr>
            <a:endParaRPr lang="en-US" sz="3200" dirty="0">
              <a:solidFill>
                <a:schemeClr val="accent5">
                  <a:lumMod val="40000"/>
                  <a:lumOff val="60000"/>
                </a:schemeClr>
              </a:solidFill>
              <a:latin typeface="+mn-lt"/>
              <a:ea typeface="Times New Roman"/>
              <a:cs typeface="Times New Roman"/>
              <a:sym typeface="Times New Roman"/>
            </a:endParaRPr>
          </a:p>
        </p:txBody>
      </p:sp>
    </p:spTree>
    <p:extLst>
      <p:ext uri="{BB962C8B-B14F-4D97-AF65-F5344CB8AC3E}">
        <p14:creationId xmlns:p14="http://schemas.microsoft.com/office/powerpoint/2010/main" val="511343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8B6A01-5CD0-C080-08DE-E8C976F2193E}"/>
              </a:ext>
            </a:extLst>
          </p:cNvPr>
          <p:cNvSpPr>
            <a:spLocks noGrp="1"/>
          </p:cNvSpPr>
          <p:nvPr>
            <p:ph type="title"/>
          </p:nvPr>
        </p:nvSpPr>
        <p:spPr>
          <a:xfrm>
            <a:off x="306426" y="-111125"/>
            <a:ext cx="10515600" cy="1325563"/>
          </a:xfrm>
        </p:spPr>
        <p:txBody>
          <a:bodyPr/>
          <a:lstStyle/>
          <a:p>
            <a:pPr algn="l"/>
            <a:r>
              <a:rPr lang="en-US" dirty="0"/>
              <a:t>Abstract</a:t>
            </a:r>
          </a:p>
        </p:txBody>
      </p:sp>
      <p:sp>
        <p:nvSpPr>
          <p:cNvPr id="8" name="Slide Number Placeholder 7">
            <a:extLst>
              <a:ext uri="{FF2B5EF4-FFF2-40B4-BE49-F238E27FC236}">
                <a16:creationId xmlns:a16="http://schemas.microsoft.com/office/drawing/2014/main" id="{18AF1A45-96E7-8AE8-20C9-11D4E158F93C}"/>
              </a:ext>
            </a:extLst>
          </p:cNvPr>
          <p:cNvSpPr>
            <a:spLocks noGrp="1"/>
          </p:cNvSpPr>
          <p:nvPr>
            <p:ph type="sldNum" sz="quarter" idx="12"/>
          </p:nvPr>
        </p:nvSpPr>
        <p:spPr/>
        <p:txBody>
          <a:bodyPr/>
          <a:lstStyle/>
          <a:p>
            <a:fld id="{FE024F78-56A6-7740-B68D-8D4D026EDF3F}" type="slidenum">
              <a:rPr lang="en-US" smtClean="0"/>
              <a:pPr/>
              <a:t>17</a:t>
            </a:fld>
            <a:endParaRPr lang="en-US" dirty="0"/>
          </a:p>
        </p:txBody>
      </p:sp>
      <p:sp>
        <p:nvSpPr>
          <p:cNvPr id="9" name="Google Shape;242;p26">
            <a:extLst>
              <a:ext uri="{FF2B5EF4-FFF2-40B4-BE49-F238E27FC236}">
                <a16:creationId xmlns:a16="http://schemas.microsoft.com/office/drawing/2014/main" id="{F92E1BE3-5C34-2074-26B7-12EB813CA32E}"/>
              </a:ext>
            </a:extLst>
          </p:cNvPr>
          <p:cNvSpPr txBox="1">
            <a:spLocks/>
          </p:cNvSpPr>
          <p:nvPr/>
        </p:nvSpPr>
        <p:spPr>
          <a:xfrm>
            <a:off x="240913" y="675481"/>
            <a:ext cx="11666499" cy="1181894"/>
          </a:xfrm>
          <a:prstGeom prst="rect">
            <a:avLst/>
          </a:prstGeom>
        </p:spPr>
        <p:txBody>
          <a:bodyPr spcFirstLastPara="1" vert="horz" wrap="square" lIns="121900" tIns="121900" rIns="121900" bIns="1219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600"/>
              </a:spcAft>
            </a:pPr>
            <a:r>
              <a:rPr lang="en-US" sz="2400" dirty="0">
                <a:latin typeface="+mn-lt"/>
                <a:ea typeface="Times New Roman"/>
                <a:cs typeface="Times New Roman"/>
                <a:sym typeface="Times New Roman"/>
              </a:rPr>
              <a:t>I was intrigued as to why cafe’s use paper cups and if there are other better alternatives. So I chose the topic ‘Which cup will keep a hot drink warm longer: paper, plastic, </a:t>
            </a:r>
            <a:r>
              <a:rPr lang="en-US" sz="2400" dirty="0" err="1">
                <a:latin typeface="+mn-lt"/>
                <a:ea typeface="Times New Roman"/>
                <a:cs typeface="Times New Roman"/>
                <a:sym typeface="Times New Roman"/>
              </a:rPr>
              <a:t>styrofoam</a:t>
            </a:r>
            <a:r>
              <a:rPr lang="en-US" sz="2400" dirty="0">
                <a:latin typeface="+mn-lt"/>
                <a:ea typeface="Times New Roman"/>
                <a:cs typeface="Times New Roman"/>
                <a:sym typeface="Times New Roman"/>
              </a:rPr>
              <a:t>, or glass?’ </a:t>
            </a:r>
          </a:p>
          <a:p>
            <a:pPr algn="just">
              <a:spcAft>
                <a:spcPts val="1600"/>
              </a:spcAft>
            </a:pPr>
            <a:endParaRPr lang="en-US" sz="2400" dirty="0">
              <a:latin typeface="+mn-lt"/>
              <a:ea typeface="Times New Roman"/>
              <a:cs typeface="Times New Roman"/>
              <a:sym typeface="Times New Roman"/>
            </a:endParaRPr>
          </a:p>
          <a:p>
            <a:pPr algn="just">
              <a:spcAft>
                <a:spcPts val="1600"/>
              </a:spcAft>
            </a:pPr>
            <a:endParaRPr lang="en-US" sz="2400" dirty="0">
              <a:solidFill>
                <a:schemeClr val="accent5">
                  <a:lumMod val="40000"/>
                  <a:lumOff val="60000"/>
                </a:schemeClr>
              </a:solidFill>
              <a:latin typeface="+mn-lt"/>
              <a:ea typeface="Times New Roman"/>
              <a:cs typeface="Times New Roman"/>
              <a:sym typeface="Times New Roman"/>
            </a:endParaRPr>
          </a:p>
        </p:txBody>
      </p:sp>
      <p:sp>
        <p:nvSpPr>
          <p:cNvPr id="10" name="Google Shape;242;p26">
            <a:extLst>
              <a:ext uri="{FF2B5EF4-FFF2-40B4-BE49-F238E27FC236}">
                <a16:creationId xmlns:a16="http://schemas.microsoft.com/office/drawing/2014/main" id="{170E21CE-52B8-8EE6-A524-FA87F094A9B2}"/>
              </a:ext>
            </a:extLst>
          </p:cNvPr>
          <p:cNvSpPr txBox="1">
            <a:spLocks/>
          </p:cNvSpPr>
          <p:nvPr/>
        </p:nvSpPr>
        <p:spPr>
          <a:xfrm>
            <a:off x="240913" y="1877219"/>
            <a:ext cx="11710174" cy="2668589"/>
          </a:xfrm>
          <a:prstGeom prst="rect">
            <a:avLst/>
          </a:prstGeom>
        </p:spPr>
        <p:txBody>
          <a:bodyPr spcFirstLastPara="1" vert="horz" wrap="square" lIns="121900" tIns="121900" rIns="121900" bIns="1219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5000"/>
              </a:lnSpc>
              <a:spcAft>
                <a:spcPts val="1600"/>
              </a:spcAft>
              <a:buClr>
                <a:schemeClr val="dk1"/>
              </a:buClr>
              <a:buSzPts val="1100"/>
            </a:pPr>
            <a:r>
              <a:rPr lang="en-US" sz="2400" dirty="0">
                <a:solidFill>
                  <a:schemeClr val="accent5">
                    <a:lumMod val="40000"/>
                    <a:lumOff val="60000"/>
                  </a:schemeClr>
                </a:solidFill>
                <a:latin typeface="+mn-lt"/>
                <a:ea typeface="Times New Roman"/>
                <a:cs typeface="Times New Roman"/>
                <a:sym typeface="Times New Roman"/>
              </a:rPr>
              <a:t>To conduct the experiment, heat water in a pan until it reaches 196 F. Take a measuring cup and pour 150 ml into each cup. Record temperature of each cup after every 30 seconds </a:t>
            </a:r>
            <a:r>
              <a:rPr lang="en-US" sz="2400" dirty="0" err="1">
                <a:solidFill>
                  <a:schemeClr val="accent5">
                    <a:lumMod val="40000"/>
                    <a:lumOff val="60000"/>
                  </a:schemeClr>
                </a:solidFill>
                <a:latin typeface="+mn-lt"/>
                <a:ea typeface="Times New Roman"/>
                <a:cs typeface="Times New Roman"/>
                <a:sym typeface="Times New Roman"/>
              </a:rPr>
              <a:t>upto</a:t>
            </a:r>
            <a:r>
              <a:rPr lang="en-US" sz="2400" dirty="0">
                <a:solidFill>
                  <a:schemeClr val="accent5">
                    <a:lumMod val="40000"/>
                    <a:lumOff val="60000"/>
                  </a:schemeClr>
                </a:solidFill>
                <a:latin typeface="+mn-lt"/>
                <a:ea typeface="Times New Roman"/>
                <a:cs typeface="Times New Roman"/>
                <a:sym typeface="Times New Roman"/>
              </a:rPr>
              <a:t> 300 seconds. Repeat experiment 2 more times keeping the same quantity of water at the same initial temperature. Average of each temperature reading at different time intervals was taken. This showed that the </a:t>
            </a:r>
            <a:r>
              <a:rPr lang="en-US" sz="2400" dirty="0" err="1">
                <a:solidFill>
                  <a:schemeClr val="accent5">
                    <a:lumMod val="40000"/>
                    <a:lumOff val="60000"/>
                  </a:schemeClr>
                </a:solidFill>
                <a:latin typeface="+mn-lt"/>
                <a:ea typeface="Times New Roman"/>
                <a:cs typeface="Times New Roman"/>
                <a:sym typeface="Times New Roman"/>
              </a:rPr>
              <a:t>styrofoam</a:t>
            </a:r>
            <a:r>
              <a:rPr lang="en-US" sz="2400" dirty="0">
                <a:solidFill>
                  <a:schemeClr val="accent5">
                    <a:lumMod val="40000"/>
                    <a:lumOff val="60000"/>
                  </a:schemeClr>
                </a:solidFill>
                <a:latin typeface="+mn-lt"/>
                <a:ea typeface="Times New Roman"/>
                <a:cs typeface="Times New Roman"/>
                <a:sym typeface="Times New Roman"/>
              </a:rPr>
              <a:t> cup keeps the liquid warm for a longer time, followed by paper, plastic, and lastly glass. </a:t>
            </a:r>
          </a:p>
          <a:p>
            <a:pPr algn="just">
              <a:spcAft>
                <a:spcPts val="1600"/>
              </a:spcAft>
            </a:pPr>
            <a:endParaRPr lang="en-US" sz="2400" dirty="0">
              <a:solidFill>
                <a:schemeClr val="accent5">
                  <a:lumMod val="40000"/>
                  <a:lumOff val="60000"/>
                </a:schemeClr>
              </a:solidFill>
              <a:latin typeface="+mn-lt"/>
              <a:ea typeface="Times New Roman"/>
              <a:cs typeface="Times New Roman"/>
              <a:sym typeface="Times New Roman"/>
            </a:endParaRPr>
          </a:p>
        </p:txBody>
      </p:sp>
      <p:sp>
        <p:nvSpPr>
          <p:cNvPr id="12" name="TextBox 11">
            <a:extLst>
              <a:ext uri="{FF2B5EF4-FFF2-40B4-BE49-F238E27FC236}">
                <a16:creationId xmlns:a16="http://schemas.microsoft.com/office/drawing/2014/main" id="{EE8EB7FC-29DA-7D9C-DC2E-C0FE770ED23E}"/>
              </a:ext>
            </a:extLst>
          </p:cNvPr>
          <p:cNvSpPr txBox="1"/>
          <p:nvPr/>
        </p:nvSpPr>
        <p:spPr>
          <a:xfrm>
            <a:off x="330237" y="4891142"/>
            <a:ext cx="11618874" cy="2387128"/>
          </a:xfrm>
          <a:prstGeom prst="rect">
            <a:avLst/>
          </a:prstGeom>
          <a:noFill/>
        </p:spPr>
        <p:txBody>
          <a:bodyPr wrap="square">
            <a:spAutoFit/>
          </a:bodyPr>
          <a:lstStyle/>
          <a:p>
            <a:pPr algn="just">
              <a:lnSpc>
                <a:spcPct val="115000"/>
              </a:lnSpc>
              <a:spcAft>
                <a:spcPts val="1600"/>
              </a:spcAft>
              <a:buClr>
                <a:schemeClr val="dk1"/>
              </a:buClr>
              <a:buSzPts val="1100"/>
            </a:pPr>
            <a:r>
              <a:rPr lang="en-US" sz="2400" dirty="0">
                <a:solidFill>
                  <a:schemeClr val="accent2"/>
                </a:solidFill>
                <a:ea typeface="Times New Roman"/>
                <a:cs typeface="Times New Roman"/>
                <a:sym typeface="Times New Roman"/>
              </a:rPr>
              <a:t>So this raised another question, that why aren’t the cafe’s using </a:t>
            </a:r>
            <a:r>
              <a:rPr lang="en-US" sz="2400" dirty="0" err="1">
                <a:solidFill>
                  <a:schemeClr val="accent2"/>
                </a:solidFill>
                <a:ea typeface="Times New Roman"/>
                <a:cs typeface="Times New Roman"/>
                <a:sym typeface="Times New Roman"/>
              </a:rPr>
              <a:t>styrofoam</a:t>
            </a:r>
            <a:r>
              <a:rPr lang="en-US" sz="2400" dirty="0">
                <a:solidFill>
                  <a:schemeClr val="accent2"/>
                </a:solidFill>
                <a:ea typeface="Times New Roman"/>
                <a:cs typeface="Times New Roman"/>
                <a:sym typeface="Times New Roman"/>
              </a:rPr>
              <a:t> instead. Then I did some further research and found that </a:t>
            </a:r>
            <a:r>
              <a:rPr lang="en-US" sz="2400" dirty="0" err="1">
                <a:solidFill>
                  <a:schemeClr val="accent2"/>
                </a:solidFill>
                <a:ea typeface="Times New Roman"/>
                <a:cs typeface="Times New Roman"/>
                <a:sym typeface="Times New Roman"/>
              </a:rPr>
              <a:t>styrofoam</a:t>
            </a:r>
            <a:r>
              <a:rPr lang="en-US" sz="2400" dirty="0">
                <a:solidFill>
                  <a:schemeClr val="accent2"/>
                </a:solidFill>
                <a:ea typeface="Times New Roman"/>
                <a:cs typeface="Times New Roman"/>
                <a:sym typeface="Times New Roman"/>
              </a:rPr>
              <a:t> is more harmful to the environment. Also, heat can cause chemicals to release from the foam and into the food. Repeated use of these cups can be a health risk.</a:t>
            </a:r>
          </a:p>
          <a:p>
            <a:pPr algn="just">
              <a:lnSpc>
                <a:spcPct val="115000"/>
              </a:lnSpc>
              <a:spcAft>
                <a:spcPts val="1600"/>
              </a:spcAft>
              <a:buClr>
                <a:schemeClr val="dk1"/>
              </a:buClr>
              <a:buSzPts val="1100"/>
            </a:pPr>
            <a:endParaRPr lang="en-US" sz="2400" dirty="0">
              <a:solidFill>
                <a:schemeClr val="accent2"/>
              </a:solidFill>
              <a:ea typeface="Times New Roman"/>
              <a:cs typeface="Times New Roman"/>
              <a:sym typeface="Times New Roman"/>
            </a:endParaRPr>
          </a:p>
        </p:txBody>
      </p:sp>
    </p:spTree>
    <p:extLst>
      <p:ext uri="{BB962C8B-B14F-4D97-AF65-F5344CB8AC3E}">
        <p14:creationId xmlns:p14="http://schemas.microsoft.com/office/powerpoint/2010/main" val="404401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EC72-58E2-1B97-DDA6-628DFCBBA00A}"/>
              </a:ext>
            </a:extLst>
          </p:cNvPr>
          <p:cNvSpPr>
            <a:spLocks noGrp="1"/>
          </p:cNvSpPr>
          <p:nvPr>
            <p:ph type="title"/>
          </p:nvPr>
        </p:nvSpPr>
        <p:spPr/>
        <p:txBody>
          <a:bodyPr/>
          <a:lstStyle/>
          <a:p>
            <a:pPr algn="l"/>
            <a:r>
              <a:rPr lang="en-US" dirty="0"/>
              <a:t>Bibliography</a:t>
            </a:r>
          </a:p>
        </p:txBody>
      </p:sp>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18</a:t>
            </a:fld>
            <a:endParaRPr lang="en-US" dirty="0"/>
          </a:p>
        </p:txBody>
      </p:sp>
      <p:sp>
        <p:nvSpPr>
          <p:cNvPr id="9" name="Google Shape;273;p30">
            <a:extLst>
              <a:ext uri="{FF2B5EF4-FFF2-40B4-BE49-F238E27FC236}">
                <a16:creationId xmlns:a16="http://schemas.microsoft.com/office/drawing/2014/main" id="{D7A6576C-3CE2-D8E8-387E-E2199E09F833}"/>
              </a:ext>
            </a:extLst>
          </p:cNvPr>
          <p:cNvSpPr txBox="1">
            <a:spLocks/>
          </p:cNvSpPr>
          <p:nvPr/>
        </p:nvSpPr>
        <p:spPr>
          <a:xfrm>
            <a:off x="720725" y="1592126"/>
            <a:ext cx="10007600" cy="3264000"/>
          </a:xfrm>
          <a:prstGeom prst="rect">
            <a:avLst/>
          </a:prstGeom>
        </p:spPr>
        <p:txBody>
          <a:bodyPr spcFirstLastPara="1" vert="horz" wrap="square" lIns="121900" tIns="121900" rIns="121900" bIns="12190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99521">
              <a:buSzPts val="2300"/>
            </a:pPr>
            <a:r>
              <a:rPr lang="en-US" sz="3600" u="sng" dirty="0">
                <a:solidFill>
                  <a:schemeClr val="accent1">
                    <a:lumMod val="60000"/>
                    <a:lumOff val="40000"/>
                  </a:schemeClr>
                </a:solidFill>
                <a:latin typeface="+mn-lt"/>
                <a:hlinkClick r:id="rId2">
                  <a:extLst>
                    <a:ext uri="{A12FA001-AC4F-418D-AE19-62706E023703}">
                      <ahyp:hlinkClr xmlns:ahyp="http://schemas.microsoft.com/office/drawing/2018/hyperlinkcolor" val="tx"/>
                    </a:ext>
                  </a:extLst>
                </a:hlinkClick>
              </a:rPr>
              <a:t>www.stemmaterials.org</a:t>
            </a:r>
            <a:endParaRPr lang="en-US" sz="3600" dirty="0">
              <a:solidFill>
                <a:schemeClr val="accent1">
                  <a:lumMod val="60000"/>
                  <a:lumOff val="40000"/>
                </a:schemeClr>
              </a:solidFill>
              <a:latin typeface="+mn-lt"/>
            </a:endParaRPr>
          </a:p>
          <a:p>
            <a:pPr indent="-499521">
              <a:buSzPts val="2300"/>
            </a:pPr>
            <a:r>
              <a:rPr lang="en-US" sz="3600" u="sng" dirty="0">
                <a:solidFill>
                  <a:schemeClr val="accent1">
                    <a:lumMod val="60000"/>
                    <a:lumOff val="40000"/>
                  </a:schemeClr>
                </a:solidFill>
                <a:latin typeface="+mn-lt"/>
                <a:hlinkClick r:id="rId3">
                  <a:extLst>
                    <a:ext uri="{A12FA001-AC4F-418D-AE19-62706E023703}">
                      <ahyp:hlinkClr xmlns:ahyp="http://schemas.microsoft.com/office/drawing/2018/hyperlinkcolor" val="tx"/>
                    </a:ext>
                  </a:extLst>
                </a:hlinkClick>
              </a:rPr>
              <a:t>www.thermtest.com</a:t>
            </a:r>
            <a:endParaRPr lang="en-US" sz="3600" dirty="0">
              <a:solidFill>
                <a:schemeClr val="accent1">
                  <a:lumMod val="60000"/>
                  <a:lumOff val="40000"/>
                </a:schemeClr>
              </a:solidFill>
              <a:latin typeface="+mn-lt"/>
            </a:endParaRPr>
          </a:p>
          <a:p>
            <a:pPr indent="-499521">
              <a:buSzPts val="2300"/>
            </a:pPr>
            <a:r>
              <a:rPr lang="en-US" sz="3600" u="sng" dirty="0">
                <a:solidFill>
                  <a:schemeClr val="accent1">
                    <a:lumMod val="60000"/>
                    <a:lumOff val="40000"/>
                  </a:schemeClr>
                </a:solidFill>
                <a:latin typeface="+mn-lt"/>
                <a:hlinkClick r:id="rId4">
                  <a:extLst>
                    <a:ext uri="{A12FA001-AC4F-418D-AE19-62706E023703}">
                      <ahyp:hlinkClr xmlns:ahyp="http://schemas.microsoft.com/office/drawing/2018/hyperlinkcolor" val="tx"/>
                    </a:ext>
                  </a:extLst>
                </a:hlinkClick>
              </a:rPr>
              <a:t>www.sciencing.com</a:t>
            </a:r>
            <a:endParaRPr lang="en-US" sz="3600" dirty="0">
              <a:solidFill>
                <a:schemeClr val="accent1">
                  <a:lumMod val="60000"/>
                  <a:lumOff val="40000"/>
                </a:schemeClr>
              </a:solidFill>
              <a:latin typeface="+mn-lt"/>
            </a:endParaRPr>
          </a:p>
          <a:p>
            <a:pPr>
              <a:spcBef>
                <a:spcPts val="1600"/>
              </a:spcBef>
              <a:spcAft>
                <a:spcPts val="1600"/>
              </a:spcAft>
            </a:pPr>
            <a:endParaRPr lang="en-US" sz="3600" dirty="0">
              <a:solidFill>
                <a:schemeClr val="accent1">
                  <a:lumMod val="60000"/>
                  <a:lumOff val="40000"/>
                </a:schemeClr>
              </a:solidFill>
              <a:latin typeface="+mn-lt"/>
            </a:endParaRPr>
          </a:p>
        </p:txBody>
      </p:sp>
    </p:spTree>
    <p:extLst>
      <p:ext uri="{BB962C8B-B14F-4D97-AF65-F5344CB8AC3E}">
        <p14:creationId xmlns:p14="http://schemas.microsoft.com/office/powerpoint/2010/main" val="3555942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9E75-B9FE-CF36-3664-1AB293ED0050}"/>
              </a:ext>
            </a:extLst>
          </p:cNvPr>
          <p:cNvSpPr>
            <a:spLocks noGrp="1"/>
          </p:cNvSpPr>
          <p:nvPr>
            <p:ph type="title"/>
          </p:nvPr>
        </p:nvSpPr>
        <p:spPr>
          <a:xfrm>
            <a:off x="1006370" y="1562944"/>
            <a:ext cx="3767257" cy="1358678"/>
          </a:xfrm>
        </p:spPr>
        <p:txBody>
          <a:bodyPr/>
          <a:lstStyle/>
          <a:p>
            <a:r>
              <a:rPr lang="en-US" dirty="0"/>
              <a:t>Thank you</a:t>
            </a:r>
          </a:p>
        </p:txBody>
      </p:sp>
      <p:sp>
        <p:nvSpPr>
          <p:cNvPr id="3" name="Text Placeholder 2">
            <a:extLst>
              <a:ext uri="{FF2B5EF4-FFF2-40B4-BE49-F238E27FC236}">
                <a16:creationId xmlns:a16="http://schemas.microsoft.com/office/drawing/2014/main" id="{16F47B4A-0538-FAD8-7A24-931BA48AE070}"/>
              </a:ext>
            </a:extLst>
          </p:cNvPr>
          <p:cNvSpPr>
            <a:spLocks noGrp="1"/>
          </p:cNvSpPr>
          <p:nvPr>
            <p:ph type="body" sz="quarter" idx="13"/>
          </p:nvPr>
        </p:nvSpPr>
        <p:spPr/>
        <p:txBody>
          <a:bodyPr/>
          <a:lstStyle/>
          <a:p>
            <a:r>
              <a:rPr lang="en-US" sz="2000" dirty="0">
                <a:solidFill>
                  <a:schemeClr val="accent1">
                    <a:lumMod val="60000"/>
                    <a:lumOff val="40000"/>
                  </a:schemeClr>
                </a:solidFill>
              </a:rPr>
              <a:t>AJEET SINGH</a:t>
            </a:r>
          </a:p>
          <a:p>
            <a:endParaRPr lang="en-US" sz="1700" dirty="0"/>
          </a:p>
          <a:p>
            <a:r>
              <a:rPr lang="en-US" sz="1700" dirty="0"/>
              <a:t>KHALSA SCHOOL CALGARY</a:t>
            </a:r>
          </a:p>
          <a:p>
            <a:r>
              <a:rPr lang="en-US" sz="1700" dirty="0"/>
              <a:t>ajeet.singh@khalsaschoolcalgary.ca</a:t>
            </a:r>
          </a:p>
          <a:p>
            <a:endParaRPr lang="en-US" sz="1700" dirty="0"/>
          </a:p>
        </p:txBody>
      </p:sp>
      <p:sp>
        <p:nvSpPr>
          <p:cNvPr id="7" name="Slide Number Placeholder 6">
            <a:extLst>
              <a:ext uri="{FF2B5EF4-FFF2-40B4-BE49-F238E27FC236}">
                <a16:creationId xmlns:a16="http://schemas.microsoft.com/office/drawing/2014/main" id="{BCE7D8D8-4772-1C08-69BB-F391F0D65A7A}"/>
              </a:ext>
            </a:extLst>
          </p:cNvPr>
          <p:cNvSpPr>
            <a:spLocks noGrp="1"/>
          </p:cNvSpPr>
          <p:nvPr>
            <p:ph type="sldNum" sz="quarter" idx="12"/>
          </p:nvPr>
        </p:nvSpPr>
        <p:spPr/>
        <p:txBody>
          <a:bodyPr/>
          <a:lstStyle/>
          <a:p>
            <a:fld id="{FE024F78-56A6-7740-B68D-8D4D026EDF3F}" type="slidenum">
              <a:rPr lang="en-US" smtClean="0"/>
              <a:pPr/>
              <a:t>19</a:t>
            </a:fld>
            <a:endParaRPr lang="en-US" dirty="0"/>
          </a:p>
        </p:txBody>
      </p:sp>
    </p:spTree>
    <p:extLst>
      <p:ext uri="{BB962C8B-B14F-4D97-AF65-F5344CB8AC3E}">
        <p14:creationId xmlns:p14="http://schemas.microsoft.com/office/powerpoint/2010/main" val="79002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a:lstStyle/>
          <a:p>
            <a:r>
              <a:rPr lang="en-US" dirty="0"/>
              <a:t>TITLE</a:t>
            </a:r>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p:txBody>
          <a:bodyPr/>
          <a:lstStyle/>
          <a:p>
            <a:endParaRPr lang="en-US" dirty="0"/>
          </a:p>
          <a:p>
            <a:endParaRPr lang="en-US" dirty="0"/>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1003661" y="3179813"/>
            <a:ext cx="6888665" cy="2241805"/>
          </a:xfrm>
        </p:spPr>
        <p:txBody>
          <a:bodyPr/>
          <a:lstStyle/>
          <a:p>
            <a:pPr marL="0" indent="0">
              <a:buNone/>
            </a:pPr>
            <a:r>
              <a:rPr lang="en-US" sz="3200" dirty="0">
                <a:ea typeface="Times New Roman"/>
                <a:cs typeface="Times New Roman"/>
                <a:sym typeface="Times New Roman"/>
              </a:rPr>
              <a:t>Which cup will keep a hot drink warm longer: Paper, Plastic, Styrofoam, or Glass?</a:t>
            </a:r>
          </a:p>
          <a:p>
            <a:endParaRPr lang="en-US"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a:lstStyle/>
          <a:p>
            <a:fld id="{FE024F78-56A6-7740-B68D-8D4D026EDF3F}" type="slidenum">
              <a:rPr lang="en-US" smtClean="0"/>
              <a:pPr/>
              <a:t>2</a:t>
            </a:fld>
            <a:endParaRPr lang="en-US" dirty="0"/>
          </a:p>
        </p:txBody>
      </p:sp>
    </p:spTree>
    <p:extLst>
      <p:ext uri="{BB962C8B-B14F-4D97-AF65-F5344CB8AC3E}">
        <p14:creationId xmlns:p14="http://schemas.microsoft.com/office/powerpoint/2010/main" val="2490952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3</a:t>
            </a:fld>
            <a:endParaRPr lang="en-US" dirty="0"/>
          </a:p>
        </p:txBody>
      </p:sp>
      <p:sp>
        <p:nvSpPr>
          <p:cNvPr id="9" name="Google Shape;143;p15">
            <a:extLst>
              <a:ext uri="{FF2B5EF4-FFF2-40B4-BE49-F238E27FC236}">
                <a16:creationId xmlns:a16="http://schemas.microsoft.com/office/drawing/2014/main" id="{0B9B9CBB-29FD-AB3A-2160-516A19EC519F}"/>
              </a:ext>
            </a:extLst>
          </p:cNvPr>
          <p:cNvSpPr txBox="1">
            <a:spLocks/>
          </p:cNvSpPr>
          <p:nvPr/>
        </p:nvSpPr>
        <p:spPr>
          <a:xfrm>
            <a:off x="838200" y="307119"/>
            <a:ext cx="10515600" cy="59690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4400" kern="1200" spc="0">
                <a:solidFill>
                  <a:schemeClr val="bg1"/>
                </a:solidFill>
                <a:latin typeface="+mj-lt"/>
                <a:ea typeface="+mj-ea"/>
                <a:cs typeface="Biome" panose="020B0503030204020804" pitchFamily="34" charset="0"/>
              </a:defRPr>
            </a:lvl1pPr>
          </a:lstStyle>
          <a:p>
            <a:pPr algn="l">
              <a:buSzPts val="990"/>
            </a:pPr>
            <a:r>
              <a:rPr lang="en-US" sz="4000" b="1" dirty="0">
                <a:latin typeface="Biome" panose="020B0503030204020804" pitchFamily="34" charset="0"/>
                <a:ea typeface="Times New Roman"/>
                <a:sym typeface="Times New Roman"/>
              </a:rPr>
              <a:t>Background Research</a:t>
            </a:r>
          </a:p>
        </p:txBody>
      </p:sp>
      <p:sp>
        <p:nvSpPr>
          <p:cNvPr id="18" name="TextBox 17">
            <a:extLst>
              <a:ext uri="{FF2B5EF4-FFF2-40B4-BE49-F238E27FC236}">
                <a16:creationId xmlns:a16="http://schemas.microsoft.com/office/drawing/2014/main" id="{C04EDEBA-CA4E-732C-69D4-48357C6E3570}"/>
              </a:ext>
            </a:extLst>
          </p:cNvPr>
          <p:cNvSpPr txBox="1"/>
          <p:nvPr/>
        </p:nvSpPr>
        <p:spPr>
          <a:xfrm>
            <a:off x="69705" y="1072585"/>
            <a:ext cx="6096000" cy="1362104"/>
          </a:xfrm>
          <a:prstGeom prst="rect">
            <a:avLst/>
          </a:prstGeom>
          <a:noFill/>
        </p:spPr>
        <p:txBody>
          <a:bodyPr wrap="square">
            <a:spAutoFit/>
          </a:bodyPr>
          <a:lstStyle/>
          <a:p>
            <a:pPr marL="609585" indent="-448722" algn="just">
              <a:lnSpc>
                <a:spcPct val="105000"/>
              </a:lnSpc>
              <a:buClr>
                <a:schemeClr val="dk2"/>
              </a:buClr>
              <a:buSzPts val="1700"/>
              <a:buChar char="●"/>
            </a:pPr>
            <a:r>
              <a:rPr lang="en-US" sz="2000" dirty="0">
                <a:solidFill>
                  <a:schemeClr val="accent5">
                    <a:lumMod val="40000"/>
                    <a:lumOff val="60000"/>
                  </a:schemeClr>
                </a:solidFill>
                <a:ea typeface="Times New Roman"/>
                <a:cs typeface="Times New Roman"/>
                <a:sym typeface="Times New Roman"/>
              </a:rPr>
              <a:t>Thermal conduction happens when heat moves from a source at a higher temperature (liquid) to a source at a lower temperature (cup) until temperature becomes equal. </a:t>
            </a:r>
            <a:endParaRPr lang="en-US" sz="2000" dirty="0">
              <a:solidFill>
                <a:schemeClr val="accent5">
                  <a:lumMod val="40000"/>
                  <a:lumOff val="60000"/>
                </a:schemeClr>
              </a:solidFill>
            </a:endParaRPr>
          </a:p>
        </p:txBody>
      </p:sp>
      <p:sp>
        <p:nvSpPr>
          <p:cNvPr id="19" name="Google Shape;146;p15">
            <a:extLst>
              <a:ext uri="{FF2B5EF4-FFF2-40B4-BE49-F238E27FC236}">
                <a16:creationId xmlns:a16="http://schemas.microsoft.com/office/drawing/2014/main" id="{B716886D-C7B5-500F-F858-0E3D68E3314F}"/>
              </a:ext>
            </a:extLst>
          </p:cNvPr>
          <p:cNvSpPr txBox="1"/>
          <p:nvPr/>
        </p:nvSpPr>
        <p:spPr>
          <a:xfrm>
            <a:off x="0" y="2366537"/>
            <a:ext cx="6994800" cy="2022800"/>
          </a:xfrm>
          <a:prstGeom prst="rect">
            <a:avLst/>
          </a:prstGeom>
          <a:noFill/>
          <a:ln>
            <a:noFill/>
          </a:ln>
        </p:spPr>
        <p:txBody>
          <a:bodyPr spcFirstLastPara="1" wrap="square" lIns="121900" tIns="121900" rIns="121900" bIns="121900" anchor="t" anchorCtr="0">
            <a:noAutofit/>
          </a:bodyPr>
          <a:lstStyle/>
          <a:p>
            <a:pPr marL="609585" indent="-448722" algn="just">
              <a:lnSpc>
                <a:spcPct val="105000"/>
              </a:lnSpc>
              <a:buClr>
                <a:schemeClr val="dk2"/>
              </a:buClr>
              <a:buSzPts val="1700"/>
              <a:buFont typeface="Times New Roman"/>
              <a:buChar char="●"/>
            </a:pPr>
            <a:r>
              <a:rPr lang="en" sz="2000" dirty="0">
                <a:solidFill>
                  <a:schemeClr val="accent5">
                    <a:lumMod val="40000"/>
                    <a:lumOff val="60000"/>
                  </a:schemeClr>
                </a:solidFill>
                <a:ea typeface="Times New Roman"/>
                <a:cs typeface="Times New Roman"/>
                <a:sym typeface="Times New Roman"/>
              </a:rPr>
              <a:t>Thermal conductivity of a material determines how good an insulator it is. Materials that are not good at conducting heat are called insulators. So the best materials for insulation  are the ones  with the lowest thermal conductivity. </a:t>
            </a:r>
            <a:endParaRPr sz="2000" dirty="0">
              <a:solidFill>
                <a:schemeClr val="accent5">
                  <a:lumMod val="40000"/>
                  <a:lumOff val="60000"/>
                </a:schemeClr>
              </a:solidFill>
              <a:ea typeface="Times New Roman"/>
              <a:cs typeface="Times New Roman"/>
              <a:sym typeface="Times New Roman"/>
            </a:endParaRPr>
          </a:p>
          <a:p>
            <a:pPr marL="609585">
              <a:spcBef>
                <a:spcPts val="1600"/>
              </a:spcBef>
            </a:pPr>
            <a:endParaRPr sz="2000" dirty="0">
              <a:solidFill>
                <a:schemeClr val="accent5">
                  <a:lumMod val="40000"/>
                  <a:lumOff val="60000"/>
                </a:schemeClr>
              </a:solidFill>
            </a:endParaRPr>
          </a:p>
        </p:txBody>
      </p:sp>
      <p:sp>
        <p:nvSpPr>
          <p:cNvPr id="20" name="Google Shape;147;p15">
            <a:extLst>
              <a:ext uri="{FF2B5EF4-FFF2-40B4-BE49-F238E27FC236}">
                <a16:creationId xmlns:a16="http://schemas.microsoft.com/office/drawing/2014/main" id="{4F5BA7B3-7FC6-5701-8ACE-9644D332329C}"/>
              </a:ext>
            </a:extLst>
          </p:cNvPr>
          <p:cNvSpPr txBox="1"/>
          <p:nvPr/>
        </p:nvSpPr>
        <p:spPr>
          <a:xfrm>
            <a:off x="0" y="4061083"/>
            <a:ext cx="6979600" cy="1353200"/>
          </a:xfrm>
          <a:prstGeom prst="rect">
            <a:avLst/>
          </a:prstGeom>
          <a:noFill/>
          <a:ln>
            <a:noFill/>
          </a:ln>
        </p:spPr>
        <p:txBody>
          <a:bodyPr spcFirstLastPara="1" wrap="square" lIns="121900" tIns="121900" rIns="121900" bIns="121900" anchor="t" anchorCtr="0">
            <a:noAutofit/>
          </a:bodyPr>
          <a:lstStyle/>
          <a:p>
            <a:pPr marL="609585" indent="-448722" algn="just">
              <a:lnSpc>
                <a:spcPct val="105000"/>
              </a:lnSpc>
              <a:buClr>
                <a:schemeClr val="dk2"/>
              </a:buClr>
              <a:buSzPts val="1700"/>
              <a:buChar char="●"/>
            </a:pPr>
            <a:r>
              <a:rPr lang="en" sz="2000" dirty="0">
                <a:solidFill>
                  <a:schemeClr val="accent5">
                    <a:lumMod val="40000"/>
                    <a:lumOff val="60000"/>
                  </a:schemeClr>
                </a:solidFill>
                <a:ea typeface="Times New Roman"/>
                <a:cs typeface="Times New Roman"/>
                <a:sym typeface="Times New Roman"/>
              </a:rPr>
              <a:t>While some materials are better than others at conducting heat. Materials that are good at conducting heat are called conductors. </a:t>
            </a:r>
            <a:endParaRPr sz="2000" dirty="0">
              <a:solidFill>
                <a:schemeClr val="accent5">
                  <a:lumMod val="40000"/>
                  <a:lumOff val="60000"/>
                </a:schemeClr>
              </a:solidFill>
            </a:endParaRPr>
          </a:p>
        </p:txBody>
      </p:sp>
      <p:sp>
        <p:nvSpPr>
          <p:cNvPr id="21" name="Google Shape;148;p15">
            <a:extLst>
              <a:ext uri="{FF2B5EF4-FFF2-40B4-BE49-F238E27FC236}">
                <a16:creationId xmlns:a16="http://schemas.microsoft.com/office/drawing/2014/main" id="{EC47FAE6-517A-6350-80FE-E24E92FFF18C}"/>
              </a:ext>
            </a:extLst>
          </p:cNvPr>
          <p:cNvSpPr txBox="1"/>
          <p:nvPr/>
        </p:nvSpPr>
        <p:spPr>
          <a:xfrm>
            <a:off x="-12167" y="5272983"/>
            <a:ext cx="8652400" cy="1110000"/>
          </a:xfrm>
          <a:prstGeom prst="rect">
            <a:avLst/>
          </a:prstGeom>
          <a:noFill/>
          <a:ln>
            <a:noFill/>
          </a:ln>
        </p:spPr>
        <p:txBody>
          <a:bodyPr spcFirstLastPara="1" wrap="square" lIns="121900" tIns="121900" rIns="121900" bIns="121900" anchor="t" anchorCtr="0">
            <a:noAutofit/>
          </a:bodyPr>
          <a:lstStyle/>
          <a:p>
            <a:pPr marL="609585" indent="-448722" algn="just">
              <a:lnSpc>
                <a:spcPct val="105000"/>
              </a:lnSpc>
              <a:buClr>
                <a:schemeClr val="dk2"/>
              </a:buClr>
              <a:buSzPts val="1700"/>
              <a:buFont typeface="Times New Roman"/>
              <a:buChar char="●"/>
            </a:pPr>
            <a:r>
              <a:rPr lang="en" sz="2000" dirty="0">
                <a:solidFill>
                  <a:schemeClr val="accent5">
                    <a:lumMod val="40000"/>
                    <a:lumOff val="60000"/>
                  </a:schemeClr>
                </a:solidFill>
                <a:ea typeface="Times New Roman"/>
                <a:cs typeface="Times New Roman"/>
                <a:sym typeface="Times New Roman"/>
              </a:rPr>
              <a:t>To keep the liquid warmer, heat transfer needs to be reduced. To lower the speed of heat transfer, a good thermal insulator is needed. In this experiment we will try to determine which material insulates heat the best.</a:t>
            </a:r>
            <a:endParaRPr sz="2000" dirty="0">
              <a:solidFill>
                <a:schemeClr val="accent5">
                  <a:lumMod val="40000"/>
                  <a:lumOff val="60000"/>
                </a:schemeClr>
              </a:solidFill>
              <a:ea typeface="Times New Roman"/>
              <a:cs typeface="Times New Roman"/>
              <a:sym typeface="Times New Roman"/>
            </a:endParaRPr>
          </a:p>
          <a:p>
            <a:pPr marL="609585">
              <a:spcBef>
                <a:spcPts val="1600"/>
              </a:spcBef>
            </a:pPr>
            <a:endParaRPr sz="2000" dirty="0">
              <a:solidFill>
                <a:schemeClr val="accent5">
                  <a:lumMod val="40000"/>
                  <a:lumOff val="60000"/>
                </a:schemeClr>
              </a:solidFill>
            </a:endParaRPr>
          </a:p>
        </p:txBody>
      </p:sp>
      <p:sp>
        <p:nvSpPr>
          <p:cNvPr id="22" name="Google Shape;149;p15">
            <a:extLst>
              <a:ext uri="{FF2B5EF4-FFF2-40B4-BE49-F238E27FC236}">
                <a16:creationId xmlns:a16="http://schemas.microsoft.com/office/drawing/2014/main" id="{A19C6EBD-35BD-CB1A-A8E9-FDEF7D73E7F5}"/>
              </a:ext>
            </a:extLst>
          </p:cNvPr>
          <p:cNvSpPr txBox="1"/>
          <p:nvPr/>
        </p:nvSpPr>
        <p:spPr>
          <a:xfrm>
            <a:off x="7682167" y="475017"/>
            <a:ext cx="3908000" cy="15360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en" sz="2000" b="1" dirty="0">
                <a:solidFill>
                  <a:schemeClr val="accent1">
                    <a:lumMod val="60000"/>
                    <a:lumOff val="40000"/>
                  </a:schemeClr>
                </a:solidFill>
                <a:ea typeface="Times New Roman"/>
                <a:cs typeface="Times New Roman"/>
                <a:sym typeface="Times New Roman"/>
              </a:rPr>
              <a:t>Bad conductors of heat </a:t>
            </a:r>
            <a:endParaRPr sz="2000" b="1" dirty="0">
              <a:solidFill>
                <a:schemeClr val="accent1">
                  <a:lumMod val="60000"/>
                  <a:lumOff val="40000"/>
                </a:schemeClr>
              </a:solidFill>
              <a:ea typeface="Times New Roman"/>
              <a:cs typeface="Times New Roman"/>
              <a:sym typeface="Times New Roman"/>
            </a:endParaRPr>
          </a:p>
          <a:p>
            <a:pPr marL="609585" indent="-457189" algn="just">
              <a:lnSpc>
                <a:spcPct val="105000"/>
              </a:lnSpc>
              <a:buClr>
                <a:schemeClr val="dk2"/>
              </a:buClr>
              <a:buSzPts val="1800"/>
              <a:buFont typeface="Times New Roman"/>
              <a:buChar char="●"/>
            </a:pPr>
            <a:r>
              <a:rPr lang="en" sz="2000" dirty="0">
                <a:solidFill>
                  <a:schemeClr val="tx2">
                    <a:lumMod val="40000"/>
                    <a:lumOff val="60000"/>
                  </a:schemeClr>
                </a:solidFill>
                <a:ea typeface="Times New Roman"/>
                <a:cs typeface="Times New Roman"/>
                <a:sym typeface="Times New Roman"/>
              </a:rPr>
              <a:t>Styrofoam</a:t>
            </a:r>
            <a:endParaRPr sz="2000" dirty="0">
              <a:solidFill>
                <a:schemeClr val="tx2">
                  <a:lumMod val="40000"/>
                  <a:lumOff val="60000"/>
                </a:schemeClr>
              </a:solidFill>
              <a:ea typeface="Times New Roman"/>
              <a:cs typeface="Times New Roman"/>
              <a:sym typeface="Times New Roman"/>
            </a:endParaRPr>
          </a:p>
          <a:p>
            <a:pPr marL="609585" indent="-457189" algn="just">
              <a:lnSpc>
                <a:spcPct val="105000"/>
              </a:lnSpc>
              <a:buClr>
                <a:schemeClr val="dk2"/>
              </a:buClr>
              <a:buSzPts val="1800"/>
              <a:buFont typeface="Times New Roman"/>
              <a:buChar char="●"/>
            </a:pPr>
            <a:r>
              <a:rPr lang="en" sz="2000" dirty="0">
                <a:solidFill>
                  <a:schemeClr val="tx2">
                    <a:lumMod val="40000"/>
                    <a:lumOff val="60000"/>
                  </a:schemeClr>
                </a:solidFill>
                <a:ea typeface="Times New Roman"/>
                <a:cs typeface="Times New Roman"/>
                <a:sym typeface="Times New Roman"/>
              </a:rPr>
              <a:t>Paper</a:t>
            </a:r>
            <a:endParaRPr sz="2000" dirty="0">
              <a:solidFill>
                <a:schemeClr val="tx2">
                  <a:lumMod val="40000"/>
                  <a:lumOff val="60000"/>
                </a:schemeClr>
              </a:solidFill>
              <a:ea typeface="Times New Roman"/>
              <a:cs typeface="Times New Roman"/>
              <a:sym typeface="Times New Roman"/>
            </a:endParaRPr>
          </a:p>
          <a:p>
            <a:pPr marL="609585" algn="just">
              <a:lnSpc>
                <a:spcPct val="105000"/>
              </a:lnSpc>
              <a:spcBef>
                <a:spcPts val="1600"/>
              </a:spcBef>
              <a:spcAft>
                <a:spcPts val="1600"/>
              </a:spcAft>
            </a:pPr>
            <a:r>
              <a:rPr lang="en" sz="2000" dirty="0">
                <a:solidFill>
                  <a:schemeClr val="tx2">
                    <a:lumMod val="40000"/>
                    <a:lumOff val="60000"/>
                  </a:schemeClr>
                </a:solidFill>
                <a:ea typeface="Times New Roman"/>
                <a:cs typeface="Times New Roman"/>
                <a:sym typeface="Times New Roman"/>
              </a:rPr>
              <a:t>	</a:t>
            </a:r>
            <a:endParaRPr sz="2000" dirty="0">
              <a:solidFill>
                <a:schemeClr val="tx2">
                  <a:lumMod val="40000"/>
                  <a:lumOff val="60000"/>
                </a:schemeClr>
              </a:solidFill>
            </a:endParaRPr>
          </a:p>
        </p:txBody>
      </p:sp>
      <p:sp>
        <p:nvSpPr>
          <p:cNvPr id="23" name="Google Shape;150;p15">
            <a:extLst>
              <a:ext uri="{FF2B5EF4-FFF2-40B4-BE49-F238E27FC236}">
                <a16:creationId xmlns:a16="http://schemas.microsoft.com/office/drawing/2014/main" id="{BBCDE829-1077-6B2B-DD41-AE900C5087C3}"/>
              </a:ext>
            </a:extLst>
          </p:cNvPr>
          <p:cNvSpPr txBox="1"/>
          <p:nvPr/>
        </p:nvSpPr>
        <p:spPr>
          <a:xfrm>
            <a:off x="7548867" y="2179583"/>
            <a:ext cx="4497600" cy="1444800"/>
          </a:xfrm>
          <a:prstGeom prst="rect">
            <a:avLst/>
          </a:prstGeom>
          <a:noFill/>
          <a:ln>
            <a:noFill/>
          </a:ln>
        </p:spPr>
        <p:txBody>
          <a:bodyPr spcFirstLastPara="1" wrap="square" lIns="121900" tIns="121900" rIns="121900" bIns="121900" anchor="t" anchorCtr="0">
            <a:noAutofit/>
          </a:bodyPr>
          <a:lstStyle/>
          <a:p>
            <a:pPr algn="just">
              <a:lnSpc>
                <a:spcPct val="105000"/>
              </a:lnSpc>
              <a:buClr>
                <a:schemeClr val="dk1"/>
              </a:buClr>
              <a:buSzPts val="1100"/>
            </a:pPr>
            <a:r>
              <a:rPr lang="en" sz="2000" b="1" dirty="0">
                <a:solidFill>
                  <a:schemeClr val="accent1">
                    <a:lumMod val="60000"/>
                    <a:lumOff val="40000"/>
                  </a:schemeClr>
                </a:solidFill>
                <a:ea typeface="Times New Roman"/>
                <a:cs typeface="Times New Roman"/>
                <a:sym typeface="Times New Roman"/>
              </a:rPr>
              <a:t>Not so good conductors of heat</a:t>
            </a:r>
            <a:endParaRPr sz="2000" b="1" dirty="0">
              <a:solidFill>
                <a:schemeClr val="accent1">
                  <a:lumMod val="60000"/>
                  <a:lumOff val="40000"/>
                </a:schemeClr>
              </a:solidFill>
              <a:ea typeface="Times New Roman"/>
              <a:cs typeface="Times New Roman"/>
              <a:sym typeface="Times New Roman"/>
            </a:endParaRPr>
          </a:p>
          <a:p>
            <a:pPr marL="609585" indent="-465655" algn="just">
              <a:lnSpc>
                <a:spcPct val="105000"/>
              </a:lnSpc>
              <a:spcBef>
                <a:spcPts val="1600"/>
              </a:spcBef>
              <a:buClr>
                <a:schemeClr val="dk2"/>
              </a:buClr>
              <a:buSzPts val="1900"/>
              <a:buFont typeface="Times New Roman"/>
              <a:buChar char="●"/>
            </a:pPr>
            <a:r>
              <a:rPr lang="en" sz="2000" dirty="0">
                <a:solidFill>
                  <a:schemeClr val="tx2">
                    <a:lumMod val="40000"/>
                    <a:lumOff val="60000"/>
                  </a:schemeClr>
                </a:solidFill>
                <a:ea typeface="Times New Roman"/>
                <a:cs typeface="Times New Roman"/>
                <a:sym typeface="Times New Roman"/>
              </a:rPr>
              <a:t>Plastic</a:t>
            </a:r>
            <a:endParaRPr sz="2000" dirty="0">
              <a:solidFill>
                <a:schemeClr val="tx2">
                  <a:lumMod val="40000"/>
                  <a:lumOff val="60000"/>
                </a:schemeClr>
              </a:solidFill>
              <a:ea typeface="Times New Roman"/>
              <a:cs typeface="Times New Roman"/>
              <a:sym typeface="Times New Roman"/>
            </a:endParaRPr>
          </a:p>
          <a:p>
            <a:pPr>
              <a:spcBef>
                <a:spcPts val="1600"/>
              </a:spcBef>
            </a:pPr>
            <a:endParaRPr sz="2000" dirty="0">
              <a:solidFill>
                <a:schemeClr val="tx2">
                  <a:lumMod val="40000"/>
                  <a:lumOff val="60000"/>
                </a:schemeClr>
              </a:solidFill>
            </a:endParaRPr>
          </a:p>
        </p:txBody>
      </p:sp>
      <p:sp>
        <p:nvSpPr>
          <p:cNvPr id="24" name="Google Shape;151;p15">
            <a:extLst>
              <a:ext uri="{FF2B5EF4-FFF2-40B4-BE49-F238E27FC236}">
                <a16:creationId xmlns:a16="http://schemas.microsoft.com/office/drawing/2014/main" id="{3A3A3A31-44CB-FAF3-3EF7-33B488115A87}"/>
              </a:ext>
            </a:extLst>
          </p:cNvPr>
          <p:cNvSpPr txBox="1"/>
          <p:nvPr/>
        </p:nvSpPr>
        <p:spPr>
          <a:xfrm>
            <a:off x="8396867" y="3534033"/>
            <a:ext cx="3649600" cy="2022800"/>
          </a:xfrm>
          <a:prstGeom prst="rect">
            <a:avLst/>
          </a:prstGeom>
          <a:noFill/>
          <a:ln>
            <a:noFill/>
          </a:ln>
        </p:spPr>
        <p:txBody>
          <a:bodyPr spcFirstLastPara="1" wrap="square" lIns="121900" tIns="121900" rIns="121900" bIns="121900" anchor="t" anchorCtr="0">
            <a:noAutofit/>
          </a:bodyPr>
          <a:lstStyle/>
          <a:p>
            <a:pPr algn="just">
              <a:lnSpc>
                <a:spcPct val="105000"/>
              </a:lnSpc>
              <a:buClr>
                <a:schemeClr val="dk1"/>
              </a:buClr>
              <a:buSzPts val="1100"/>
            </a:pPr>
            <a:r>
              <a:rPr lang="en" sz="2000" b="1" dirty="0">
                <a:solidFill>
                  <a:schemeClr val="accent1">
                    <a:lumMod val="60000"/>
                    <a:lumOff val="40000"/>
                  </a:schemeClr>
                </a:solidFill>
                <a:ea typeface="Times New Roman"/>
                <a:cs typeface="Times New Roman"/>
                <a:sym typeface="Times New Roman"/>
              </a:rPr>
              <a:t>Good conductors of heat</a:t>
            </a:r>
            <a:endParaRPr sz="2000" b="1" dirty="0">
              <a:solidFill>
                <a:schemeClr val="accent1">
                  <a:lumMod val="60000"/>
                  <a:lumOff val="40000"/>
                </a:schemeClr>
              </a:solidFill>
              <a:ea typeface="Times New Roman"/>
              <a:cs typeface="Times New Roman"/>
              <a:sym typeface="Times New Roman"/>
            </a:endParaRPr>
          </a:p>
          <a:p>
            <a:pPr marL="609585" indent="-465655" algn="just">
              <a:lnSpc>
                <a:spcPct val="105000"/>
              </a:lnSpc>
              <a:spcBef>
                <a:spcPts val="1600"/>
              </a:spcBef>
              <a:buClr>
                <a:schemeClr val="dk2"/>
              </a:buClr>
              <a:buSzPts val="1900"/>
              <a:buFont typeface="Times New Roman"/>
              <a:buChar char="●"/>
            </a:pPr>
            <a:r>
              <a:rPr lang="en" sz="2000" dirty="0">
                <a:solidFill>
                  <a:schemeClr val="tx2">
                    <a:lumMod val="40000"/>
                    <a:lumOff val="60000"/>
                  </a:schemeClr>
                </a:solidFill>
                <a:ea typeface="Times New Roman"/>
                <a:cs typeface="Times New Roman"/>
                <a:sym typeface="Times New Roman"/>
              </a:rPr>
              <a:t>Silver</a:t>
            </a:r>
            <a:endParaRPr sz="2000" dirty="0">
              <a:solidFill>
                <a:schemeClr val="tx2">
                  <a:lumMod val="40000"/>
                  <a:lumOff val="60000"/>
                </a:schemeClr>
              </a:solidFill>
              <a:ea typeface="Times New Roman"/>
              <a:cs typeface="Times New Roman"/>
              <a:sym typeface="Times New Roman"/>
            </a:endParaRPr>
          </a:p>
          <a:p>
            <a:pPr marL="609585" indent="-465655" algn="just">
              <a:lnSpc>
                <a:spcPct val="105000"/>
              </a:lnSpc>
              <a:buClr>
                <a:schemeClr val="dk2"/>
              </a:buClr>
              <a:buSzPts val="1900"/>
              <a:buFont typeface="Times New Roman"/>
              <a:buChar char="●"/>
            </a:pPr>
            <a:r>
              <a:rPr lang="en" sz="2000" dirty="0">
                <a:solidFill>
                  <a:schemeClr val="tx2">
                    <a:lumMod val="40000"/>
                    <a:lumOff val="60000"/>
                  </a:schemeClr>
                </a:solidFill>
                <a:ea typeface="Times New Roman"/>
                <a:cs typeface="Times New Roman"/>
                <a:sym typeface="Times New Roman"/>
              </a:rPr>
              <a:t>Aluminium</a:t>
            </a:r>
            <a:endParaRPr sz="2000" dirty="0">
              <a:solidFill>
                <a:schemeClr val="tx2">
                  <a:lumMod val="40000"/>
                  <a:lumOff val="60000"/>
                </a:schemeClr>
              </a:solidFill>
              <a:ea typeface="Times New Roman"/>
              <a:cs typeface="Times New Roman"/>
              <a:sym typeface="Times New Roman"/>
            </a:endParaRPr>
          </a:p>
          <a:p>
            <a:pPr marL="609585" indent="-465655" algn="just">
              <a:lnSpc>
                <a:spcPct val="105000"/>
              </a:lnSpc>
              <a:buClr>
                <a:schemeClr val="dk2"/>
              </a:buClr>
              <a:buSzPts val="1900"/>
              <a:buFont typeface="Times New Roman"/>
              <a:buChar char="●"/>
            </a:pPr>
            <a:r>
              <a:rPr lang="en" sz="2000" dirty="0">
                <a:solidFill>
                  <a:schemeClr val="tx2">
                    <a:lumMod val="40000"/>
                    <a:lumOff val="60000"/>
                  </a:schemeClr>
                </a:solidFill>
                <a:ea typeface="Times New Roman"/>
                <a:cs typeface="Times New Roman"/>
                <a:sym typeface="Times New Roman"/>
              </a:rPr>
              <a:t>Copper</a:t>
            </a:r>
            <a:endParaRPr sz="2000" dirty="0">
              <a:solidFill>
                <a:schemeClr val="tx2">
                  <a:lumMod val="40000"/>
                  <a:lumOff val="60000"/>
                </a:schemeClr>
              </a:solidFill>
              <a:ea typeface="Times New Roman"/>
              <a:cs typeface="Times New Roman"/>
              <a:sym typeface="Times New Roman"/>
            </a:endParaRPr>
          </a:p>
          <a:p>
            <a:pPr marL="609585" indent="-465655" algn="just">
              <a:lnSpc>
                <a:spcPct val="105000"/>
              </a:lnSpc>
              <a:buClr>
                <a:schemeClr val="dk2"/>
              </a:buClr>
              <a:buSzPts val="1900"/>
              <a:buFont typeface="Times New Roman"/>
              <a:buChar char="●"/>
            </a:pPr>
            <a:r>
              <a:rPr lang="en" sz="2000" dirty="0">
                <a:solidFill>
                  <a:schemeClr val="tx2">
                    <a:lumMod val="40000"/>
                    <a:lumOff val="60000"/>
                  </a:schemeClr>
                </a:solidFill>
                <a:ea typeface="Times New Roman"/>
                <a:cs typeface="Times New Roman"/>
                <a:sym typeface="Times New Roman"/>
              </a:rPr>
              <a:t>Glass</a:t>
            </a:r>
            <a:endParaRPr sz="2000" dirty="0">
              <a:solidFill>
                <a:schemeClr val="tx2">
                  <a:lumMod val="40000"/>
                  <a:lumOff val="60000"/>
                </a:schemeClr>
              </a:solidFill>
              <a:ea typeface="Times New Roman"/>
              <a:cs typeface="Times New Roman"/>
              <a:sym typeface="Times New Roman"/>
            </a:endParaRPr>
          </a:p>
          <a:p>
            <a:pPr>
              <a:spcBef>
                <a:spcPts val="1600"/>
              </a:spcBef>
            </a:pPr>
            <a:endParaRPr sz="2000" dirty="0">
              <a:solidFill>
                <a:schemeClr val="tx2">
                  <a:lumMod val="40000"/>
                  <a:lumOff val="60000"/>
                </a:schemeClr>
              </a:solidFill>
            </a:endParaRPr>
          </a:p>
        </p:txBody>
      </p:sp>
    </p:spTree>
    <p:extLst>
      <p:ext uri="{BB962C8B-B14F-4D97-AF65-F5344CB8AC3E}">
        <p14:creationId xmlns:p14="http://schemas.microsoft.com/office/powerpoint/2010/main" val="377269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pPr algn="just"/>
            <a:fld id="{FE024F78-56A6-7740-B68D-8D4D026EDF3F}" type="slidenum">
              <a:rPr lang="en-US" smtClean="0"/>
              <a:pPr algn="just"/>
              <a:t>4</a:t>
            </a:fld>
            <a:endParaRPr lang="en-US" dirty="0"/>
          </a:p>
        </p:txBody>
      </p:sp>
      <p:sp>
        <p:nvSpPr>
          <p:cNvPr id="9" name="Google Shape;143;p15">
            <a:extLst>
              <a:ext uri="{FF2B5EF4-FFF2-40B4-BE49-F238E27FC236}">
                <a16:creationId xmlns:a16="http://schemas.microsoft.com/office/drawing/2014/main" id="{0B9B9CBB-29FD-AB3A-2160-516A19EC519F}"/>
              </a:ext>
            </a:extLst>
          </p:cNvPr>
          <p:cNvSpPr txBox="1">
            <a:spLocks/>
          </p:cNvSpPr>
          <p:nvPr/>
        </p:nvSpPr>
        <p:spPr>
          <a:xfrm>
            <a:off x="838200" y="365126"/>
            <a:ext cx="10515600" cy="59690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4400" kern="1200" spc="0">
                <a:solidFill>
                  <a:schemeClr val="bg1"/>
                </a:solidFill>
                <a:latin typeface="+mj-lt"/>
                <a:ea typeface="+mj-ea"/>
                <a:cs typeface="Biome" panose="020B0503030204020804" pitchFamily="34" charset="0"/>
              </a:defRPr>
            </a:lvl1pPr>
          </a:lstStyle>
          <a:p>
            <a:pPr algn="just">
              <a:buSzPts val="990"/>
            </a:pPr>
            <a:r>
              <a:rPr lang="en" b="1" dirty="0">
                <a:latin typeface="Biome" panose="020B0503030204020804" pitchFamily="34" charset="0"/>
                <a:ea typeface="Times New Roman"/>
                <a:sym typeface="Times New Roman"/>
              </a:rPr>
              <a:t>Key Words</a:t>
            </a:r>
            <a:endParaRPr lang="en-US" b="1" dirty="0">
              <a:latin typeface="Biome" panose="020B0503030204020804" pitchFamily="34" charset="0"/>
              <a:ea typeface="Times New Roman"/>
              <a:sym typeface="Times New Roman"/>
            </a:endParaRPr>
          </a:p>
        </p:txBody>
      </p:sp>
      <p:sp>
        <p:nvSpPr>
          <p:cNvPr id="2" name="Google Shape;158;p16">
            <a:extLst>
              <a:ext uri="{FF2B5EF4-FFF2-40B4-BE49-F238E27FC236}">
                <a16:creationId xmlns:a16="http://schemas.microsoft.com/office/drawing/2014/main" id="{4534B033-3164-C9BC-73FA-131E24470253}"/>
              </a:ext>
            </a:extLst>
          </p:cNvPr>
          <p:cNvSpPr txBox="1"/>
          <p:nvPr/>
        </p:nvSpPr>
        <p:spPr>
          <a:xfrm>
            <a:off x="152067" y="1192167"/>
            <a:ext cx="9808000" cy="1216400"/>
          </a:xfrm>
          <a:prstGeom prst="rect">
            <a:avLst/>
          </a:prstGeom>
          <a:noFill/>
          <a:ln>
            <a:noFill/>
          </a:ln>
        </p:spPr>
        <p:txBody>
          <a:bodyPr spcFirstLastPara="1" wrap="square" lIns="121900" tIns="121900" rIns="121900" bIns="121900" anchor="t" anchorCtr="0">
            <a:noAutofit/>
          </a:bodyPr>
          <a:lstStyle/>
          <a:p>
            <a:pPr marL="609585" indent="-474121" algn="just">
              <a:lnSpc>
                <a:spcPct val="115000"/>
              </a:lnSpc>
              <a:buClr>
                <a:schemeClr val="dk2"/>
              </a:buClr>
              <a:buSzPts val="2000"/>
              <a:buChar char="●"/>
            </a:pPr>
            <a:r>
              <a:rPr lang="en" sz="2800" b="1" dirty="0">
                <a:solidFill>
                  <a:schemeClr val="accent1">
                    <a:lumMod val="60000"/>
                    <a:lumOff val="40000"/>
                  </a:schemeClr>
                </a:solidFill>
                <a:ea typeface="Times New Roman"/>
                <a:cs typeface="Times New Roman"/>
                <a:sym typeface="Times New Roman"/>
              </a:rPr>
              <a:t>Insulator</a:t>
            </a:r>
            <a:r>
              <a:rPr lang="en" sz="2800" dirty="0">
                <a:solidFill>
                  <a:schemeClr val="accent1">
                    <a:lumMod val="60000"/>
                    <a:lumOff val="40000"/>
                  </a:schemeClr>
                </a:solidFill>
                <a:ea typeface="Times New Roman"/>
                <a:cs typeface="Times New Roman"/>
                <a:sym typeface="Times New Roman"/>
              </a:rPr>
              <a:t>-</a:t>
            </a:r>
            <a:r>
              <a:rPr lang="en" sz="2800" dirty="0">
                <a:solidFill>
                  <a:schemeClr val="accent5">
                    <a:lumMod val="40000"/>
                    <a:lumOff val="60000"/>
                  </a:schemeClr>
                </a:solidFill>
                <a:ea typeface="Times New Roman"/>
                <a:cs typeface="Times New Roman"/>
                <a:sym typeface="Times New Roman"/>
              </a:rPr>
              <a:t> An insulator is a material that doesn’t easily allow heat to pass through it.</a:t>
            </a:r>
            <a:endParaRPr sz="2800" dirty="0">
              <a:solidFill>
                <a:schemeClr val="accent5">
                  <a:lumMod val="40000"/>
                  <a:lumOff val="60000"/>
                </a:schemeClr>
              </a:solidFill>
              <a:ea typeface="Times New Roman"/>
              <a:cs typeface="Times New Roman"/>
              <a:sym typeface="Times New Roman"/>
            </a:endParaRPr>
          </a:p>
          <a:p>
            <a:pPr algn="just">
              <a:spcBef>
                <a:spcPts val="1600"/>
              </a:spcBef>
            </a:pPr>
            <a:endParaRPr sz="2800" dirty="0">
              <a:solidFill>
                <a:schemeClr val="dk2"/>
              </a:solidFill>
            </a:endParaRPr>
          </a:p>
        </p:txBody>
      </p:sp>
      <p:sp>
        <p:nvSpPr>
          <p:cNvPr id="3" name="Google Shape;159;p16">
            <a:extLst>
              <a:ext uri="{FF2B5EF4-FFF2-40B4-BE49-F238E27FC236}">
                <a16:creationId xmlns:a16="http://schemas.microsoft.com/office/drawing/2014/main" id="{009FCCF8-F130-C167-58BE-0F60E07E997A}"/>
              </a:ext>
            </a:extLst>
          </p:cNvPr>
          <p:cNvSpPr txBox="1"/>
          <p:nvPr/>
        </p:nvSpPr>
        <p:spPr>
          <a:xfrm>
            <a:off x="144467" y="2684767"/>
            <a:ext cx="9823200" cy="1140400"/>
          </a:xfrm>
          <a:prstGeom prst="rect">
            <a:avLst/>
          </a:prstGeom>
          <a:noFill/>
          <a:ln>
            <a:noFill/>
          </a:ln>
        </p:spPr>
        <p:txBody>
          <a:bodyPr spcFirstLastPara="1" wrap="square" lIns="121900" tIns="121900" rIns="121900" bIns="121900" anchor="t" anchorCtr="0">
            <a:noAutofit/>
          </a:bodyPr>
          <a:lstStyle/>
          <a:p>
            <a:pPr marL="609585" indent="-499521" algn="just">
              <a:lnSpc>
                <a:spcPct val="115000"/>
              </a:lnSpc>
              <a:buClr>
                <a:schemeClr val="dk2"/>
              </a:buClr>
              <a:buSzPts val="2300"/>
              <a:buFont typeface="Times New Roman"/>
              <a:buChar char="●"/>
            </a:pPr>
            <a:r>
              <a:rPr lang="en" sz="2800" b="1" dirty="0">
                <a:solidFill>
                  <a:schemeClr val="accent1">
                    <a:lumMod val="60000"/>
                    <a:lumOff val="40000"/>
                  </a:schemeClr>
                </a:solidFill>
                <a:ea typeface="Times New Roman"/>
                <a:cs typeface="Times New Roman"/>
                <a:sym typeface="Times New Roman"/>
              </a:rPr>
              <a:t>Thermal conductivity</a:t>
            </a:r>
            <a:r>
              <a:rPr lang="en" sz="2800" dirty="0">
                <a:solidFill>
                  <a:schemeClr val="accent1">
                    <a:lumMod val="60000"/>
                    <a:lumOff val="40000"/>
                  </a:schemeClr>
                </a:solidFill>
                <a:ea typeface="Times New Roman"/>
                <a:cs typeface="Times New Roman"/>
                <a:sym typeface="Times New Roman"/>
              </a:rPr>
              <a:t>- </a:t>
            </a:r>
            <a:r>
              <a:rPr lang="en" sz="2800" dirty="0">
                <a:solidFill>
                  <a:schemeClr val="accent5">
                    <a:lumMod val="40000"/>
                    <a:lumOff val="60000"/>
                  </a:schemeClr>
                </a:solidFill>
                <a:ea typeface="Times New Roman"/>
                <a:cs typeface="Times New Roman"/>
                <a:sym typeface="Times New Roman"/>
              </a:rPr>
              <a:t>Thermal conductivity of a material determines how good an insulator it is. It is the ability of a material to conduct/transfer heat.</a:t>
            </a:r>
            <a:endParaRPr sz="2800" dirty="0">
              <a:solidFill>
                <a:schemeClr val="accent5">
                  <a:lumMod val="40000"/>
                  <a:lumOff val="60000"/>
                </a:schemeClr>
              </a:solidFill>
              <a:ea typeface="Times New Roman"/>
              <a:cs typeface="Times New Roman"/>
              <a:sym typeface="Times New Roman"/>
            </a:endParaRPr>
          </a:p>
          <a:p>
            <a:pPr algn="just">
              <a:spcBef>
                <a:spcPts val="1600"/>
              </a:spcBef>
            </a:pPr>
            <a:endParaRPr sz="2800" dirty="0">
              <a:solidFill>
                <a:schemeClr val="accent5">
                  <a:lumMod val="40000"/>
                  <a:lumOff val="60000"/>
                </a:schemeClr>
              </a:solidFill>
            </a:endParaRPr>
          </a:p>
        </p:txBody>
      </p:sp>
      <p:sp>
        <p:nvSpPr>
          <p:cNvPr id="4" name="Google Shape;160;p16">
            <a:extLst>
              <a:ext uri="{FF2B5EF4-FFF2-40B4-BE49-F238E27FC236}">
                <a16:creationId xmlns:a16="http://schemas.microsoft.com/office/drawing/2014/main" id="{BCECC863-4226-D804-07B5-E6DBE5705A4D}"/>
              </a:ext>
            </a:extLst>
          </p:cNvPr>
          <p:cNvSpPr txBox="1"/>
          <p:nvPr/>
        </p:nvSpPr>
        <p:spPr>
          <a:xfrm>
            <a:off x="152067" y="4476700"/>
            <a:ext cx="9808000" cy="973200"/>
          </a:xfrm>
          <a:prstGeom prst="rect">
            <a:avLst/>
          </a:prstGeom>
          <a:noFill/>
          <a:ln>
            <a:noFill/>
          </a:ln>
        </p:spPr>
        <p:txBody>
          <a:bodyPr spcFirstLastPara="1" wrap="square" lIns="121900" tIns="121900" rIns="121900" bIns="121900" anchor="t" anchorCtr="0">
            <a:noAutofit/>
          </a:bodyPr>
          <a:lstStyle/>
          <a:p>
            <a:pPr marL="609585" indent="-499521" algn="just">
              <a:lnSpc>
                <a:spcPct val="115000"/>
              </a:lnSpc>
              <a:buClr>
                <a:schemeClr val="dk2"/>
              </a:buClr>
              <a:buSzPts val="2300"/>
              <a:buFont typeface="Times New Roman"/>
              <a:buChar char="●"/>
            </a:pPr>
            <a:r>
              <a:rPr lang="en" sz="2800" b="1" dirty="0">
                <a:solidFill>
                  <a:schemeClr val="accent1">
                    <a:lumMod val="60000"/>
                    <a:lumOff val="40000"/>
                  </a:schemeClr>
                </a:solidFill>
                <a:ea typeface="Times New Roman"/>
                <a:cs typeface="Times New Roman"/>
                <a:sym typeface="Times New Roman"/>
              </a:rPr>
              <a:t>Temperature</a:t>
            </a:r>
            <a:r>
              <a:rPr lang="en" sz="2800" dirty="0">
                <a:solidFill>
                  <a:schemeClr val="accent1">
                    <a:lumMod val="60000"/>
                    <a:lumOff val="40000"/>
                  </a:schemeClr>
                </a:solidFill>
                <a:ea typeface="Times New Roman"/>
                <a:cs typeface="Times New Roman"/>
                <a:sym typeface="Times New Roman"/>
              </a:rPr>
              <a:t>- </a:t>
            </a:r>
            <a:r>
              <a:rPr lang="en" sz="2800" dirty="0">
                <a:solidFill>
                  <a:schemeClr val="accent5">
                    <a:lumMod val="40000"/>
                    <a:lumOff val="60000"/>
                  </a:schemeClr>
                </a:solidFill>
                <a:ea typeface="Times New Roman"/>
                <a:cs typeface="Times New Roman"/>
                <a:sym typeface="Times New Roman"/>
              </a:rPr>
              <a:t>Temperature is the measure of hotness or coldness measured in terms of Fahrenheit or Celsius.</a:t>
            </a:r>
            <a:endParaRPr sz="2800" dirty="0">
              <a:solidFill>
                <a:schemeClr val="accent5">
                  <a:lumMod val="40000"/>
                  <a:lumOff val="60000"/>
                </a:schemeClr>
              </a:solidFill>
              <a:ea typeface="Times New Roman"/>
              <a:cs typeface="Times New Roman"/>
              <a:sym typeface="Times New Roman"/>
            </a:endParaRPr>
          </a:p>
          <a:p>
            <a:pPr algn="just">
              <a:spcBef>
                <a:spcPts val="1600"/>
              </a:spcBef>
            </a:pPr>
            <a:endParaRPr sz="2800" dirty="0">
              <a:solidFill>
                <a:schemeClr val="accent5">
                  <a:lumMod val="40000"/>
                  <a:lumOff val="60000"/>
                </a:schemeClr>
              </a:solidFill>
            </a:endParaRPr>
          </a:p>
        </p:txBody>
      </p:sp>
    </p:spTree>
    <p:extLst>
      <p:ext uri="{BB962C8B-B14F-4D97-AF65-F5344CB8AC3E}">
        <p14:creationId xmlns:p14="http://schemas.microsoft.com/office/powerpoint/2010/main" val="909640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CB56F7D-10E5-4575-22F0-CC7A883D6551}"/>
              </a:ext>
            </a:extLst>
          </p:cNvPr>
          <p:cNvSpPr>
            <a:spLocks noGrp="1"/>
          </p:cNvSpPr>
          <p:nvPr>
            <p:ph type="sldNum" sz="quarter" idx="12"/>
          </p:nvPr>
        </p:nvSpPr>
        <p:spPr/>
        <p:txBody>
          <a:bodyPr/>
          <a:lstStyle/>
          <a:p>
            <a:fld id="{FE024F78-56A6-7740-B68D-8D4D026EDF3F}" type="slidenum">
              <a:rPr lang="en-US" smtClean="0"/>
              <a:pPr/>
              <a:t>5</a:t>
            </a:fld>
            <a:endParaRPr lang="en-US" dirty="0"/>
          </a:p>
        </p:txBody>
      </p:sp>
      <p:sp>
        <p:nvSpPr>
          <p:cNvPr id="14" name="Google Shape;143;p15">
            <a:extLst>
              <a:ext uri="{FF2B5EF4-FFF2-40B4-BE49-F238E27FC236}">
                <a16:creationId xmlns:a16="http://schemas.microsoft.com/office/drawing/2014/main" id="{A02D4113-C2DB-87B4-7433-891000A81A6E}"/>
              </a:ext>
            </a:extLst>
          </p:cNvPr>
          <p:cNvSpPr txBox="1">
            <a:spLocks/>
          </p:cNvSpPr>
          <p:nvPr/>
        </p:nvSpPr>
        <p:spPr>
          <a:xfrm>
            <a:off x="838200" y="365126"/>
            <a:ext cx="10515600" cy="59690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4400" kern="1200" spc="0">
                <a:solidFill>
                  <a:schemeClr val="bg1"/>
                </a:solidFill>
                <a:latin typeface="+mj-lt"/>
                <a:ea typeface="+mj-ea"/>
                <a:cs typeface="Biome" panose="020B0503030204020804" pitchFamily="34" charset="0"/>
              </a:defRPr>
            </a:lvl1pPr>
          </a:lstStyle>
          <a:p>
            <a:pPr algn="just">
              <a:buSzPts val="990"/>
            </a:pPr>
            <a:r>
              <a:rPr lang="en" b="1" dirty="0">
                <a:latin typeface="Biome" panose="020B0503030204020804" pitchFamily="34" charset="0"/>
                <a:ea typeface="Times New Roman"/>
                <a:sym typeface="Times New Roman"/>
              </a:rPr>
              <a:t>Science behind the project</a:t>
            </a:r>
            <a:endParaRPr lang="en-US" b="1" dirty="0">
              <a:latin typeface="Biome" panose="020B0503030204020804" pitchFamily="34" charset="0"/>
              <a:ea typeface="Times New Roman"/>
              <a:sym typeface="Times New Roman"/>
            </a:endParaRPr>
          </a:p>
        </p:txBody>
      </p:sp>
      <p:sp>
        <p:nvSpPr>
          <p:cNvPr id="15" name="Google Shape;167;p17">
            <a:extLst>
              <a:ext uri="{FF2B5EF4-FFF2-40B4-BE49-F238E27FC236}">
                <a16:creationId xmlns:a16="http://schemas.microsoft.com/office/drawing/2014/main" id="{D8AA7A0B-773E-8C33-5844-DB17D861B636}"/>
              </a:ext>
            </a:extLst>
          </p:cNvPr>
          <p:cNvSpPr txBox="1">
            <a:spLocks/>
          </p:cNvSpPr>
          <p:nvPr/>
        </p:nvSpPr>
        <p:spPr>
          <a:xfrm>
            <a:off x="415600" y="1476656"/>
            <a:ext cx="11360800" cy="4246000"/>
          </a:xfrm>
          <a:prstGeom prst="rect">
            <a:avLst/>
          </a:prstGeom>
        </p:spPr>
        <p:txBody>
          <a:bodyPr spcFirstLastPara="1" vert="horz" wrap="square" lIns="121900" tIns="121900" rIns="121900" bIns="12190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600"/>
              </a:spcAft>
            </a:pPr>
            <a:r>
              <a:rPr lang="en-US" sz="3200" dirty="0">
                <a:solidFill>
                  <a:schemeClr val="accent5">
                    <a:lumMod val="40000"/>
                    <a:lumOff val="60000"/>
                  </a:schemeClr>
                </a:solidFill>
                <a:latin typeface="+mn-lt"/>
                <a:ea typeface="Times New Roman"/>
                <a:cs typeface="Times New Roman"/>
                <a:sym typeface="Times New Roman"/>
              </a:rPr>
              <a:t>The purpose of this experiment is to figure out which material insulates heat the best. We will look into the science of thermal insulation and how it varies with change in the material. </a:t>
            </a:r>
          </a:p>
        </p:txBody>
      </p:sp>
    </p:spTree>
    <p:extLst>
      <p:ext uri="{BB962C8B-B14F-4D97-AF65-F5344CB8AC3E}">
        <p14:creationId xmlns:p14="http://schemas.microsoft.com/office/powerpoint/2010/main" val="4216005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6</a:t>
            </a:fld>
            <a:endParaRPr lang="en-US" dirty="0"/>
          </a:p>
        </p:txBody>
      </p:sp>
      <p:sp>
        <p:nvSpPr>
          <p:cNvPr id="2" name="Google Shape;143;p15">
            <a:extLst>
              <a:ext uri="{FF2B5EF4-FFF2-40B4-BE49-F238E27FC236}">
                <a16:creationId xmlns:a16="http://schemas.microsoft.com/office/drawing/2014/main" id="{F24EA26C-9377-6FF9-91CB-5C03B121E817}"/>
              </a:ext>
            </a:extLst>
          </p:cNvPr>
          <p:cNvSpPr txBox="1">
            <a:spLocks/>
          </p:cNvSpPr>
          <p:nvPr/>
        </p:nvSpPr>
        <p:spPr>
          <a:xfrm>
            <a:off x="990600" y="517526"/>
            <a:ext cx="10515600" cy="59690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4400" kern="1200" spc="0">
                <a:solidFill>
                  <a:schemeClr val="bg1"/>
                </a:solidFill>
                <a:latin typeface="+mj-lt"/>
                <a:ea typeface="+mj-ea"/>
                <a:cs typeface="Biome" panose="020B0503030204020804" pitchFamily="34" charset="0"/>
              </a:defRPr>
            </a:lvl1pPr>
          </a:lstStyle>
          <a:p>
            <a:pPr algn="just">
              <a:buSzPts val="990"/>
            </a:pPr>
            <a:r>
              <a:rPr lang="en" b="1" dirty="0">
                <a:latin typeface="Biome" panose="020B0503030204020804" pitchFamily="34" charset="0"/>
                <a:ea typeface="Times New Roman"/>
                <a:sym typeface="Times New Roman"/>
              </a:rPr>
              <a:t>Hypothesis</a:t>
            </a:r>
            <a:endParaRPr lang="en-US" b="1" dirty="0">
              <a:latin typeface="Biome" panose="020B0503030204020804" pitchFamily="34" charset="0"/>
              <a:ea typeface="Times New Roman"/>
              <a:sym typeface="Times New Roman"/>
            </a:endParaRPr>
          </a:p>
        </p:txBody>
      </p:sp>
      <p:sp>
        <p:nvSpPr>
          <p:cNvPr id="5" name="Google Shape;174;p18">
            <a:extLst>
              <a:ext uri="{FF2B5EF4-FFF2-40B4-BE49-F238E27FC236}">
                <a16:creationId xmlns:a16="http://schemas.microsoft.com/office/drawing/2014/main" id="{8F1A831E-9FAF-2350-7726-A761351EDA37}"/>
              </a:ext>
            </a:extLst>
          </p:cNvPr>
          <p:cNvSpPr txBox="1">
            <a:spLocks/>
          </p:cNvSpPr>
          <p:nvPr/>
        </p:nvSpPr>
        <p:spPr>
          <a:xfrm>
            <a:off x="990600" y="1539875"/>
            <a:ext cx="10007600" cy="3264000"/>
          </a:xfrm>
          <a:prstGeom prst="rect">
            <a:avLst/>
          </a:prstGeom>
        </p:spPr>
        <p:txBody>
          <a:bodyPr spcFirstLastPara="1" vert="horz" wrap="square" lIns="121900" tIns="121900" rIns="121900" bIns="12190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600"/>
              </a:spcAft>
            </a:pPr>
            <a:r>
              <a:rPr lang="en-US" sz="3200" dirty="0">
                <a:latin typeface="+mn-lt"/>
                <a:ea typeface="Times New Roman"/>
                <a:cs typeface="Times New Roman"/>
                <a:sym typeface="Times New Roman"/>
              </a:rPr>
              <a:t>Based on my research, I think the Styrofoam will keep the hot drink warm longer because it has lower thermal conductivity so the speed of heat transfer will be slow.</a:t>
            </a:r>
          </a:p>
        </p:txBody>
      </p:sp>
    </p:spTree>
    <p:extLst>
      <p:ext uri="{BB962C8B-B14F-4D97-AF65-F5344CB8AC3E}">
        <p14:creationId xmlns:p14="http://schemas.microsoft.com/office/powerpoint/2010/main" val="703654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57C4-CC71-1F01-828C-BC1B630951E6}"/>
              </a:ext>
            </a:extLst>
          </p:cNvPr>
          <p:cNvSpPr>
            <a:spLocks noGrp="1"/>
          </p:cNvSpPr>
          <p:nvPr>
            <p:ph type="title"/>
          </p:nvPr>
        </p:nvSpPr>
        <p:spPr/>
        <p:txBody>
          <a:bodyPr/>
          <a:lstStyle/>
          <a:p>
            <a:pPr algn="l"/>
            <a:r>
              <a:rPr lang="en-US" dirty="0"/>
              <a:t>Materials</a:t>
            </a:r>
          </a:p>
        </p:txBody>
      </p:sp>
      <p:pic>
        <p:nvPicPr>
          <p:cNvPr id="6" name="Picture Placeholder 5" descr="Liquid dropping from funnel into glass containers">
            <a:extLst>
              <a:ext uri="{FF2B5EF4-FFF2-40B4-BE49-F238E27FC236}">
                <a16:creationId xmlns:a16="http://schemas.microsoft.com/office/drawing/2014/main" id="{97D71695-157C-EEBE-121C-B6B6F4290871}"/>
              </a:ext>
            </a:extLst>
          </p:cNvPr>
          <p:cNvPicPr>
            <a:picLocks noGrp="1" noChangeAspect="1"/>
          </p:cNvPicPr>
          <p:nvPr>
            <p:ph type="pic" sz="quarter" idx="30"/>
          </p:nvPr>
        </p:nvPicPr>
        <p:blipFill rotWithShape="1">
          <a:blip r:embed="rId3" cstate="print">
            <a:extLst>
              <a:ext uri="{28A0092B-C50C-407E-A947-70E740481C1C}">
                <a14:useLocalDpi xmlns:a14="http://schemas.microsoft.com/office/drawing/2010/main"/>
              </a:ext>
            </a:extLst>
          </a:blip>
          <a:srcRect l="2" r="2"/>
          <a:stretch/>
        </p:blipFill>
        <p:spPr>
          <a:xfrm flipH="1">
            <a:off x="8324850" y="2055812"/>
            <a:ext cx="2373313" cy="3353751"/>
          </a:xfrm>
        </p:spPr>
      </p:pic>
      <p:sp>
        <p:nvSpPr>
          <p:cNvPr id="10" name="Slide Number Placeholder 9">
            <a:extLst>
              <a:ext uri="{FF2B5EF4-FFF2-40B4-BE49-F238E27FC236}">
                <a16:creationId xmlns:a16="http://schemas.microsoft.com/office/drawing/2014/main" id="{DCB56F7D-10E5-4575-22F0-CC7A883D6551}"/>
              </a:ext>
            </a:extLst>
          </p:cNvPr>
          <p:cNvSpPr>
            <a:spLocks noGrp="1"/>
          </p:cNvSpPr>
          <p:nvPr>
            <p:ph type="sldNum" sz="quarter" idx="12"/>
          </p:nvPr>
        </p:nvSpPr>
        <p:spPr/>
        <p:txBody>
          <a:bodyPr/>
          <a:lstStyle/>
          <a:p>
            <a:fld id="{FE024F78-56A6-7740-B68D-8D4D026EDF3F}" type="slidenum">
              <a:rPr lang="en-US" smtClean="0"/>
              <a:pPr/>
              <a:t>7</a:t>
            </a:fld>
            <a:endParaRPr lang="en-US" dirty="0"/>
          </a:p>
        </p:txBody>
      </p:sp>
      <p:cxnSp>
        <p:nvCxnSpPr>
          <p:cNvPr id="8" name="Straight Connector 7">
            <a:extLst>
              <a:ext uri="{FF2B5EF4-FFF2-40B4-BE49-F238E27FC236}">
                <a16:creationId xmlns:a16="http://schemas.microsoft.com/office/drawing/2014/main" id="{39015C22-9EE1-266B-0D3F-CC2AC08DED01}"/>
              </a:ext>
              <a:ext uri="{C183D7F6-B498-43B3-948B-1728B52AA6E4}">
                <adec:decorative xmlns:adec="http://schemas.microsoft.com/office/drawing/2017/decorative" val="1"/>
              </a:ext>
            </a:extLst>
          </p:cNvPr>
          <p:cNvCxnSpPr>
            <a:cxnSpLocks/>
          </p:cNvCxnSpPr>
          <p:nvPr/>
        </p:nvCxnSpPr>
        <p:spPr>
          <a:xfrm>
            <a:off x="961052" y="1646315"/>
            <a:ext cx="643034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5" name="Google Shape;181;p19">
            <a:extLst>
              <a:ext uri="{FF2B5EF4-FFF2-40B4-BE49-F238E27FC236}">
                <a16:creationId xmlns:a16="http://schemas.microsoft.com/office/drawing/2014/main" id="{CE764867-C6C4-4D4E-EDA1-48B9EBD06197}"/>
              </a:ext>
            </a:extLst>
          </p:cNvPr>
          <p:cNvSpPr txBox="1"/>
          <p:nvPr/>
        </p:nvSpPr>
        <p:spPr>
          <a:xfrm>
            <a:off x="286125" y="1646315"/>
            <a:ext cx="8038725" cy="4230609"/>
          </a:xfrm>
          <a:prstGeom prst="rect">
            <a:avLst/>
          </a:prstGeom>
          <a:noFill/>
          <a:ln>
            <a:noFill/>
          </a:ln>
        </p:spPr>
        <p:txBody>
          <a:bodyPr spcFirstLastPara="1" wrap="square" lIns="121900" tIns="121900" rIns="121900" bIns="121900" anchor="t" anchorCtr="0">
            <a:noAutofit/>
          </a:bodyPr>
          <a:lstStyle/>
          <a:p>
            <a:pPr marL="1066785" indent="-457200">
              <a:lnSpc>
                <a:spcPct val="115000"/>
              </a:lnSpc>
              <a:buFont typeface="Arial" panose="020B0604020202020204" pitchFamily="34" charset="0"/>
              <a:buChar char="•"/>
            </a:pPr>
            <a:r>
              <a:rPr lang="en" sz="2800" dirty="0">
                <a:solidFill>
                  <a:schemeClr val="accent3"/>
                </a:solidFill>
                <a:ea typeface="Times New Roman"/>
                <a:cs typeface="Times New Roman"/>
                <a:sym typeface="Times New Roman"/>
              </a:rPr>
              <a:t>4 Different type of cups: Glass, Plastic, Paper and Styrofoam</a:t>
            </a:r>
          </a:p>
          <a:p>
            <a:pPr marL="1066785" indent="-457200">
              <a:lnSpc>
                <a:spcPct val="115000"/>
              </a:lnSpc>
              <a:buFont typeface="Arial" panose="020B0604020202020204" pitchFamily="34" charset="0"/>
              <a:buChar char="•"/>
            </a:pPr>
            <a:r>
              <a:rPr lang="en-US" sz="2800" dirty="0">
                <a:solidFill>
                  <a:schemeClr val="accent3"/>
                </a:solidFill>
                <a:ea typeface="Times New Roman"/>
                <a:cs typeface="Times New Roman"/>
                <a:sym typeface="Times New Roman"/>
              </a:rPr>
              <a:t>Measuring cup</a:t>
            </a:r>
          </a:p>
          <a:p>
            <a:pPr marL="1066785" indent="-457200">
              <a:lnSpc>
                <a:spcPct val="115000"/>
              </a:lnSpc>
              <a:buFont typeface="Arial" panose="020B0604020202020204" pitchFamily="34" charset="0"/>
              <a:buChar char="•"/>
            </a:pPr>
            <a:r>
              <a:rPr lang="en-US" sz="2800" dirty="0">
                <a:solidFill>
                  <a:schemeClr val="accent3"/>
                </a:solidFill>
                <a:ea typeface="Times New Roman"/>
                <a:cs typeface="Times New Roman"/>
                <a:sym typeface="Times New Roman"/>
              </a:rPr>
              <a:t>Food thermometer</a:t>
            </a:r>
          </a:p>
          <a:p>
            <a:pPr marL="1066785" indent="-457200">
              <a:lnSpc>
                <a:spcPct val="115000"/>
              </a:lnSpc>
              <a:buFont typeface="Arial" panose="020B0604020202020204" pitchFamily="34" charset="0"/>
              <a:buChar char="•"/>
            </a:pPr>
            <a:r>
              <a:rPr lang="en-US" sz="2800" dirty="0">
                <a:solidFill>
                  <a:schemeClr val="accent3"/>
                </a:solidFill>
                <a:ea typeface="Times New Roman"/>
                <a:cs typeface="Times New Roman"/>
                <a:sym typeface="Times New Roman"/>
              </a:rPr>
              <a:t>Water</a:t>
            </a:r>
          </a:p>
          <a:p>
            <a:pPr marL="1066785" indent="-457200">
              <a:lnSpc>
                <a:spcPct val="115000"/>
              </a:lnSpc>
              <a:buFont typeface="Arial" panose="020B0604020202020204" pitchFamily="34" charset="0"/>
              <a:buChar char="•"/>
            </a:pPr>
            <a:r>
              <a:rPr lang="en-US" sz="2800" dirty="0">
                <a:solidFill>
                  <a:schemeClr val="accent3"/>
                </a:solidFill>
                <a:ea typeface="Times New Roman"/>
                <a:cs typeface="Times New Roman"/>
                <a:sym typeface="Times New Roman"/>
              </a:rPr>
              <a:t>Pan</a:t>
            </a:r>
          </a:p>
          <a:p>
            <a:pPr marL="1066785" indent="-457200">
              <a:lnSpc>
                <a:spcPct val="115000"/>
              </a:lnSpc>
              <a:buFont typeface="Arial" panose="020B0604020202020204" pitchFamily="34" charset="0"/>
              <a:buChar char="•"/>
            </a:pPr>
            <a:r>
              <a:rPr lang="en-US" sz="2800" dirty="0">
                <a:solidFill>
                  <a:schemeClr val="accent3"/>
                </a:solidFill>
                <a:ea typeface="Times New Roman"/>
                <a:cs typeface="Times New Roman"/>
                <a:sym typeface="Times New Roman"/>
              </a:rPr>
              <a:t>Stove</a:t>
            </a:r>
          </a:p>
          <a:p>
            <a:pPr marL="1066785" indent="-457200">
              <a:lnSpc>
                <a:spcPct val="115000"/>
              </a:lnSpc>
              <a:buFont typeface="Arial" panose="020B0604020202020204" pitchFamily="34" charset="0"/>
              <a:buChar char="•"/>
            </a:pPr>
            <a:r>
              <a:rPr lang="en-US" sz="2800" dirty="0">
                <a:solidFill>
                  <a:schemeClr val="accent3"/>
                </a:solidFill>
                <a:ea typeface="Times New Roman"/>
                <a:cs typeface="Times New Roman"/>
                <a:sym typeface="Times New Roman"/>
              </a:rPr>
              <a:t>Watch/Timer</a:t>
            </a:r>
          </a:p>
          <a:p>
            <a:pPr marL="1066785" indent="-457200">
              <a:lnSpc>
                <a:spcPct val="115000"/>
              </a:lnSpc>
              <a:buFont typeface="Arial" panose="020B0604020202020204" pitchFamily="34" charset="0"/>
              <a:buChar char="•"/>
            </a:pPr>
            <a:endParaRPr lang="en-US" sz="2800" dirty="0">
              <a:solidFill>
                <a:schemeClr val="accent3"/>
              </a:solidFill>
            </a:endParaRPr>
          </a:p>
          <a:p>
            <a:pPr marL="1066785" indent="-457200">
              <a:lnSpc>
                <a:spcPct val="115000"/>
              </a:lnSpc>
              <a:buFont typeface="Arial" panose="020B0604020202020204" pitchFamily="34" charset="0"/>
              <a:buChar char="•"/>
            </a:pPr>
            <a:endParaRPr sz="2800" dirty="0">
              <a:solidFill>
                <a:schemeClr val="accent3"/>
              </a:solidFill>
              <a:ea typeface="Times New Roman"/>
              <a:cs typeface="Times New Roman"/>
              <a:sym typeface="Times New Roman"/>
            </a:endParaRPr>
          </a:p>
          <a:p>
            <a:pPr marL="457200" indent="-457200">
              <a:spcBef>
                <a:spcPts val="1600"/>
              </a:spcBef>
              <a:buFont typeface="Arial" panose="020B0604020202020204" pitchFamily="34" charset="0"/>
              <a:buChar char="•"/>
            </a:pPr>
            <a:endParaRPr sz="2800" dirty="0">
              <a:solidFill>
                <a:schemeClr val="accent3"/>
              </a:solidFill>
            </a:endParaRPr>
          </a:p>
        </p:txBody>
      </p:sp>
    </p:spTree>
    <p:extLst>
      <p:ext uri="{BB962C8B-B14F-4D97-AF65-F5344CB8AC3E}">
        <p14:creationId xmlns:p14="http://schemas.microsoft.com/office/powerpoint/2010/main" val="2625296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945C-94BA-AC11-295D-E4CACAC7E5FA}"/>
              </a:ext>
            </a:extLst>
          </p:cNvPr>
          <p:cNvSpPr>
            <a:spLocks noGrp="1"/>
          </p:cNvSpPr>
          <p:nvPr>
            <p:ph type="title"/>
          </p:nvPr>
        </p:nvSpPr>
        <p:spPr>
          <a:xfrm>
            <a:off x="838198" y="365125"/>
            <a:ext cx="10515601" cy="1101725"/>
          </a:xfrm>
        </p:spPr>
        <p:txBody>
          <a:bodyPr/>
          <a:lstStyle/>
          <a:p>
            <a:pPr algn="l"/>
            <a:r>
              <a:rPr lang="en-US" dirty="0"/>
              <a:t>Variables</a:t>
            </a:r>
          </a:p>
        </p:txBody>
      </p:sp>
      <p:sp>
        <p:nvSpPr>
          <p:cNvPr id="28" name="Text Placeholder 27">
            <a:extLst>
              <a:ext uri="{FF2B5EF4-FFF2-40B4-BE49-F238E27FC236}">
                <a16:creationId xmlns:a16="http://schemas.microsoft.com/office/drawing/2014/main" id="{197F046A-7911-3E0E-7D88-A57CF0028A0A}"/>
              </a:ext>
            </a:extLst>
          </p:cNvPr>
          <p:cNvSpPr>
            <a:spLocks noGrp="1"/>
          </p:cNvSpPr>
          <p:nvPr>
            <p:ph type="body" sz="quarter" idx="33"/>
          </p:nvPr>
        </p:nvSpPr>
        <p:spPr>
          <a:xfrm>
            <a:off x="838199" y="2604701"/>
            <a:ext cx="3409952" cy="2494734"/>
          </a:xfrm>
        </p:spPr>
        <p:txBody>
          <a:bodyPr/>
          <a:lstStyle/>
          <a:p>
            <a:pPr marL="0" indent="0" algn="l">
              <a:lnSpc>
                <a:spcPct val="95000"/>
              </a:lnSpc>
              <a:buSzPts val="935"/>
              <a:buNone/>
            </a:pPr>
            <a:r>
              <a:rPr lang="en-US" sz="2200" b="1" dirty="0">
                <a:solidFill>
                  <a:schemeClr val="accent1">
                    <a:lumMod val="60000"/>
                    <a:lumOff val="40000"/>
                  </a:schemeClr>
                </a:solidFill>
                <a:latin typeface="+mn-lt"/>
                <a:ea typeface="Times New Roman"/>
                <a:cs typeface="Times New Roman"/>
                <a:sym typeface="Times New Roman"/>
              </a:rPr>
              <a:t>Controlled (constant) variable </a:t>
            </a:r>
          </a:p>
          <a:p>
            <a:pPr indent="-482588" algn="l">
              <a:lnSpc>
                <a:spcPct val="95000"/>
              </a:lnSpc>
              <a:spcBef>
                <a:spcPts val="1600"/>
              </a:spcBef>
              <a:buSzPts val="2100"/>
              <a:buFont typeface="Times New Roman"/>
              <a:buChar char="●"/>
            </a:pPr>
            <a:r>
              <a:rPr lang="en-US" sz="2200" dirty="0">
                <a:solidFill>
                  <a:schemeClr val="accent5">
                    <a:lumMod val="40000"/>
                    <a:lumOff val="60000"/>
                  </a:schemeClr>
                </a:solidFill>
                <a:latin typeface="+mn-lt"/>
                <a:ea typeface="Times New Roman"/>
                <a:cs typeface="Times New Roman"/>
                <a:sym typeface="Times New Roman"/>
              </a:rPr>
              <a:t>Starting temperature</a:t>
            </a:r>
          </a:p>
          <a:p>
            <a:pPr indent="-482588" algn="l">
              <a:lnSpc>
                <a:spcPct val="95000"/>
              </a:lnSpc>
              <a:buSzPts val="2100"/>
              <a:buFont typeface="Times New Roman"/>
              <a:buChar char="●"/>
            </a:pPr>
            <a:r>
              <a:rPr lang="en-US" sz="2200" dirty="0">
                <a:solidFill>
                  <a:schemeClr val="accent5">
                    <a:lumMod val="40000"/>
                    <a:lumOff val="60000"/>
                  </a:schemeClr>
                </a:solidFill>
                <a:latin typeface="+mn-lt"/>
                <a:ea typeface="Times New Roman"/>
                <a:cs typeface="Times New Roman"/>
                <a:sym typeface="Times New Roman"/>
              </a:rPr>
              <a:t>Amount of water</a:t>
            </a:r>
          </a:p>
          <a:p>
            <a:pPr indent="-482588" algn="l">
              <a:lnSpc>
                <a:spcPct val="95000"/>
              </a:lnSpc>
              <a:buSzPts val="2100"/>
              <a:buFont typeface="Times New Roman"/>
              <a:buChar char="●"/>
            </a:pPr>
            <a:r>
              <a:rPr lang="en-US" sz="2200" dirty="0">
                <a:solidFill>
                  <a:schemeClr val="accent5">
                    <a:lumMod val="40000"/>
                    <a:lumOff val="60000"/>
                  </a:schemeClr>
                </a:solidFill>
                <a:latin typeface="+mn-lt"/>
                <a:ea typeface="Times New Roman"/>
                <a:cs typeface="Times New Roman"/>
                <a:sym typeface="Times New Roman"/>
              </a:rPr>
              <a:t>Time</a:t>
            </a:r>
          </a:p>
          <a:p>
            <a:pPr algn="l"/>
            <a:endParaRPr lang="en-US" sz="2200" dirty="0">
              <a:solidFill>
                <a:schemeClr val="accent5">
                  <a:lumMod val="40000"/>
                  <a:lumOff val="60000"/>
                </a:schemeClr>
              </a:solidFill>
              <a:latin typeface="+mn-lt"/>
            </a:endParaRPr>
          </a:p>
        </p:txBody>
      </p:sp>
      <p:sp>
        <p:nvSpPr>
          <p:cNvPr id="11" name="Slide Number Placeholder 10">
            <a:extLst>
              <a:ext uri="{FF2B5EF4-FFF2-40B4-BE49-F238E27FC236}">
                <a16:creationId xmlns:a16="http://schemas.microsoft.com/office/drawing/2014/main" id="{8F648E53-A674-2192-7737-52A353F09A1B}"/>
              </a:ext>
            </a:extLst>
          </p:cNvPr>
          <p:cNvSpPr>
            <a:spLocks noGrp="1"/>
          </p:cNvSpPr>
          <p:nvPr>
            <p:ph type="sldNum" sz="quarter" idx="12"/>
          </p:nvPr>
        </p:nvSpPr>
        <p:spPr/>
        <p:txBody>
          <a:bodyPr/>
          <a:lstStyle/>
          <a:p>
            <a:fld id="{FE024F78-56A6-7740-B68D-8D4D026EDF3F}" type="slidenum">
              <a:rPr lang="en-US" smtClean="0"/>
              <a:pPr/>
              <a:t>8</a:t>
            </a:fld>
            <a:endParaRPr lang="en-US" dirty="0"/>
          </a:p>
        </p:txBody>
      </p:sp>
      <p:sp>
        <p:nvSpPr>
          <p:cNvPr id="8" name="Text Placeholder 27">
            <a:extLst>
              <a:ext uri="{FF2B5EF4-FFF2-40B4-BE49-F238E27FC236}">
                <a16:creationId xmlns:a16="http://schemas.microsoft.com/office/drawing/2014/main" id="{4139F956-1AE6-EA5A-AB19-F733F8A46A3C}"/>
              </a:ext>
            </a:extLst>
          </p:cNvPr>
          <p:cNvSpPr txBox="1">
            <a:spLocks/>
          </p:cNvSpPr>
          <p:nvPr/>
        </p:nvSpPr>
        <p:spPr>
          <a:xfrm>
            <a:off x="4586285" y="2333625"/>
            <a:ext cx="3019425" cy="249473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95000"/>
              </a:lnSpc>
              <a:buSzPts val="935"/>
            </a:pPr>
            <a:r>
              <a:rPr lang="en-US" sz="2200" b="1" dirty="0">
                <a:solidFill>
                  <a:schemeClr val="accent1">
                    <a:lumMod val="60000"/>
                    <a:lumOff val="40000"/>
                  </a:schemeClr>
                </a:solidFill>
                <a:latin typeface="+mn-lt"/>
                <a:ea typeface="Times New Roman"/>
                <a:cs typeface="Times New Roman"/>
                <a:sym typeface="Times New Roman"/>
              </a:rPr>
              <a:t>Manipulated (test) variable</a:t>
            </a:r>
          </a:p>
          <a:p>
            <a:pPr indent="-482588" algn="l">
              <a:lnSpc>
                <a:spcPct val="95000"/>
              </a:lnSpc>
              <a:spcBef>
                <a:spcPts val="1600"/>
              </a:spcBef>
              <a:buSzPts val="2100"/>
              <a:buFont typeface="Times New Roman"/>
              <a:buChar char="●"/>
            </a:pPr>
            <a:r>
              <a:rPr lang="en-US" sz="2200" dirty="0">
                <a:solidFill>
                  <a:schemeClr val="accent5">
                    <a:lumMod val="40000"/>
                    <a:lumOff val="60000"/>
                  </a:schemeClr>
                </a:solidFill>
                <a:latin typeface="+mn-lt"/>
                <a:ea typeface="Times New Roman"/>
                <a:cs typeface="Times New Roman"/>
                <a:sym typeface="Times New Roman"/>
              </a:rPr>
              <a:t>Different cup material</a:t>
            </a:r>
          </a:p>
          <a:p>
            <a:pPr algn="l"/>
            <a:endParaRPr lang="en-US" sz="2200" dirty="0">
              <a:solidFill>
                <a:schemeClr val="accent5">
                  <a:lumMod val="40000"/>
                  <a:lumOff val="60000"/>
                </a:schemeClr>
              </a:solidFill>
              <a:latin typeface="+mn-lt"/>
            </a:endParaRPr>
          </a:p>
        </p:txBody>
      </p:sp>
      <p:sp>
        <p:nvSpPr>
          <p:cNvPr id="9" name="Text Placeholder 27">
            <a:extLst>
              <a:ext uri="{FF2B5EF4-FFF2-40B4-BE49-F238E27FC236}">
                <a16:creationId xmlns:a16="http://schemas.microsoft.com/office/drawing/2014/main" id="{E1F23390-FB05-223E-F0A5-EF8D2427B3F9}"/>
              </a:ext>
            </a:extLst>
          </p:cNvPr>
          <p:cNvSpPr txBox="1">
            <a:spLocks/>
          </p:cNvSpPr>
          <p:nvPr/>
        </p:nvSpPr>
        <p:spPr>
          <a:xfrm>
            <a:off x="8334374" y="2438400"/>
            <a:ext cx="3019425" cy="2704284"/>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95000"/>
              </a:lnSpc>
              <a:buSzPts val="935"/>
            </a:pPr>
            <a:r>
              <a:rPr lang="en-US" sz="2200" b="1" dirty="0">
                <a:solidFill>
                  <a:schemeClr val="accent1">
                    <a:lumMod val="60000"/>
                    <a:lumOff val="40000"/>
                  </a:schemeClr>
                </a:solidFill>
                <a:latin typeface="+mn-lt"/>
                <a:ea typeface="Times New Roman"/>
                <a:cs typeface="Times New Roman"/>
                <a:sym typeface="Times New Roman"/>
              </a:rPr>
              <a:t>Responding Variable</a:t>
            </a:r>
          </a:p>
          <a:p>
            <a:pPr indent="-482588" algn="l">
              <a:lnSpc>
                <a:spcPct val="95000"/>
              </a:lnSpc>
              <a:spcBef>
                <a:spcPts val="1600"/>
              </a:spcBef>
              <a:buSzPts val="2100"/>
              <a:buFont typeface="Times New Roman"/>
              <a:buChar char="●"/>
            </a:pPr>
            <a:r>
              <a:rPr lang="en-US" sz="2200" dirty="0">
                <a:solidFill>
                  <a:schemeClr val="accent5">
                    <a:lumMod val="40000"/>
                    <a:lumOff val="60000"/>
                  </a:schemeClr>
                </a:solidFill>
                <a:latin typeface="+mn-lt"/>
                <a:ea typeface="Times New Roman"/>
                <a:cs typeface="Times New Roman"/>
                <a:sym typeface="Times New Roman"/>
              </a:rPr>
              <a:t> Change in temperature in each cup at different time intervals</a:t>
            </a:r>
          </a:p>
          <a:p>
            <a:pPr algn="l"/>
            <a:endParaRPr lang="en-US" sz="2200" dirty="0">
              <a:solidFill>
                <a:schemeClr val="accent5">
                  <a:lumMod val="40000"/>
                  <a:lumOff val="60000"/>
                </a:schemeClr>
              </a:solidFill>
              <a:latin typeface="+mn-lt"/>
            </a:endParaRPr>
          </a:p>
        </p:txBody>
      </p:sp>
    </p:spTree>
    <p:extLst>
      <p:ext uri="{BB962C8B-B14F-4D97-AF65-F5344CB8AC3E}">
        <p14:creationId xmlns:p14="http://schemas.microsoft.com/office/powerpoint/2010/main" val="1084397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D57C4-CC71-1F01-828C-BC1B630951E6}"/>
              </a:ext>
            </a:extLst>
          </p:cNvPr>
          <p:cNvSpPr>
            <a:spLocks noGrp="1"/>
          </p:cNvSpPr>
          <p:nvPr>
            <p:ph type="title"/>
          </p:nvPr>
        </p:nvSpPr>
        <p:spPr>
          <a:xfrm>
            <a:off x="336405" y="-102261"/>
            <a:ext cx="10515600" cy="1325563"/>
          </a:xfrm>
        </p:spPr>
        <p:txBody>
          <a:bodyPr/>
          <a:lstStyle/>
          <a:p>
            <a:pPr algn="l"/>
            <a:r>
              <a:rPr lang="en-US" dirty="0"/>
              <a:t>Procedure</a:t>
            </a:r>
          </a:p>
        </p:txBody>
      </p:sp>
      <p:pic>
        <p:nvPicPr>
          <p:cNvPr id="6" name="Picture Placeholder 5" descr="Liquid dropping from funnel into glass containers">
            <a:extLst>
              <a:ext uri="{FF2B5EF4-FFF2-40B4-BE49-F238E27FC236}">
                <a16:creationId xmlns:a16="http://schemas.microsoft.com/office/drawing/2014/main" id="{97D71695-157C-EEBE-121C-B6B6F4290871}"/>
              </a:ext>
            </a:extLst>
          </p:cNvPr>
          <p:cNvPicPr>
            <a:picLocks noGrp="1" noChangeAspect="1"/>
          </p:cNvPicPr>
          <p:nvPr>
            <p:ph type="pic" sz="quarter" idx="30"/>
          </p:nvPr>
        </p:nvPicPr>
        <p:blipFill rotWithShape="1">
          <a:blip r:embed="rId3" cstate="print">
            <a:extLst>
              <a:ext uri="{28A0092B-C50C-407E-A947-70E740481C1C}">
                <a14:useLocalDpi xmlns:a14="http://schemas.microsoft.com/office/drawing/2010/main"/>
              </a:ext>
            </a:extLst>
          </a:blip>
          <a:srcRect l="2" r="2"/>
          <a:stretch/>
        </p:blipFill>
        <p:spPr>
          <a:xfrm flipH="1">
            <a:off x="8324850" y="2055812"/>
            <a:ext cx="2373313" cy="3353751"/>
          </a:xfrm>
        </p:spPr>
      </p:pic>
      <p:sp>
        <p:nvSpPr>
          <p:cNvPr id="10" name="Slide Number Placeholder 9">
            <a:extLst>
              <a:ext uri="{FF2B5EF4-FFF2-40B4-BE49-F238E27FC236}">
                <a16:creationId xmlns:a16="http://schemas.microsoft.com/office/drawing/2014/main" id="{DCB56F7D-10E5-4575-22F0-CC7A883D6551}"/>
              </a:ext>
            </a:extLst>
          </p:cNvPr>
          <p:cNvSpPr>
            <a:spLocks noGrp="1"/>
          </p:cNvSpPr>
          <p:nvPr>
            <p:ph type="sldNum" sz="quarter" idx="12"/>
          </p:nvPr>
        </p:nvSpPr>
        <p:spPr/>
        <p:txBody>
          <a:bodyPr/>
          <a:lstStyle/>
          <a:p>
            <a:fld id="{FE024F78-56A6-7740-B68D-8D4D026EDF3F}" type="slidenum">
              <a:rPr lang="en-US" smtClean="0"/>
              <a:pPr/>
              <a:t>9</a:t>
            </a:fld>
            <a:endParaRPr lang="en-US" dirty="0"/>
          </a:p>
        </p:txBody>
      </p:sp>
      <p:cxnSp>
        <p:nvCxnSpPr>
          <p:cNvPr id="8" name="Straight Connector 7">
            <a:extLst>
              <a:ext uri="{FF2B5EF4-FFF2-40B4-BE49-F238E27FC236}">
                <a16:creationId xmlns:a16="http://schemas.microsoft.com/office/drawing/2014/main" id="{39015C22-9EE1-266B-0D3F-CC2AC08DED01}"/>
              </a:ext>
              <a:ext uri="{C183D7F6-B498-43B3-948B-1728B52AA6E4}">
                <adec:decorative xmlns:adec="http://schemas.microsoft.com/office/drawing/2017/decorative" val="1"/>
              </a:ext>
            </a:extLst>
          </p:cNvPr>
          <p:cNvCxnSpPr>
            <a:cxnSpLocks/>
          </p:cNvCxnSpPr>
          <p:nvPr/>
        </p:nvCxnSpPr>
        <p:spPr>
          <a:xfrm>
            <a:off x="415600" y="973176"/>
            <a:ext cx="643034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5" name="Google Shape;203;p21">
            <a:extLst>
              <a:ext uri="{FF2B5EF4-FFF2-40B4-BE49-F238E27FC236}">
                <a16:creationId xmlns:a16="http://schemas.microsoft.com/office/drawing/2014/main" id="{9F66A357-DE62-4773-3366-95D1DF25C3E5}"/>
              </a:ext>
            </a:extLst>
          </p:cNvPr>
          <p:cNvSpPr txBox="1">
            <a:spLocks/>
          </p:cNvSpPr>
          <p:nvPr/>
        </p:nvSpPr>
        <p:spPr>
          <a:xfrm>
            <a:off x="234625" y="1082807"/>
            <a:ext cx="8090225" cy="4530022"/>
          </a:xfrm>
          <a:prstGeom prst="rect">
            <a:avLst/>
          </a:prstGeom>
        </p:spPr>
        <p:txBody>
          <a:bodyPr spcFirstLastPara="1" vert="horz" wrap="square" lIns="121900" tIns="121900" rIns="121900" bIns="1219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99521" algn="just">
              <a:buSzPts val="2300"/>
              <a:buFont typeface="Times New Roman"/>
              <a:buAutoNum type="arabicPeriod"/>
            </a:pPr>
            <a:r>
              <a:rPr lang="en-US" dirty="0">
                <a:latin typeface="+mn-lt"/>
                <a:ea typeface="Times New Roman"/>
                <a:cs typeface="Times New Roman"/>
                <a:sym typeface="Times New Roman"/>
              </a:rPr>
              <a:t>Gather all materials.</a:t>
            </a:r>
          </a:p>
          <a:p>
            <a:pPr indent="-499521" algn="just">
              <a:buSzPts val="2300"/>
              <a:buFont typeface="Times New Roman"/>
              <a:buAutoNum type="arabicPeriod"/>
            </a:pPr>
            <a:r>
              <a:rPr lang="en-US" dirty="0">
                <a:latin typeface="+mn-lt"/>
                <a:ea typeface="Times New Roman"/>
                <a:cs typeface="Times New Roman"/>
                <a:sym typeface="Times New Roman"/>
              </a:rPr>
              <a:t>Boil water in a pan up to 196 F.</a:t>
            </a:r>
          </a:p>
          <a:p>
            <a:pPr indent="-499521" algn="just">
              <a:buSzPts val="2300"/>
              <a:buFont typeface="Times New Roman"/>
              <a:buAutoNum type="arabicPeriod"/>
            </a:pPr>
            <a:r>
              <a:rPr lang="en-US" dirty="0">
                <a:latin typeface="+mn-lt"/>
                <a:ea typeface="Times New Roman"/>
                <a:cs typeface="Times New Roman"/>
                <a:sym typeface="Times New Roman"/>
              </a:rPr>
              <a:t>Line up all the cups and for the first trial put same amount of    water (150 ml) into each cup using the measuring cup.</a:t>
            </a:r>
          </a:p>
          <a:p>
            <a:pPr indent="-499521" algn="just">
              <a:buSzPts val="2300"/>
              <a:buFont typeface="Times New Roman"/>
              <a:buAutoNum type="arabicPeriod"/>
            </a:pPr>
            <a:r>
              <a:rPr lang="en-US" dirty="0">
                <a:latin typeface="+mn-lt"/>
                <a:ea typeface="Times New Roman"/>
                <a:cs typeface="Times New Roman"/>
                <a:sym typeface="Times New Roman"/>
              </a:rPr>
              <a:t>Measure the temperature of each cup after every 30 seconds until 300 seconds.</a:t>
            </a:r>
          </a:p>
          <a:p>
            <a:pPr indent="-499521" algn="just">
              <a:buSzPts val="2300"/>
              <a:buFont typeface="Times New Roman"/>
              <a:buAutoNum type="arabicPeriod"/>
            </a:pPr>
            <a:r>
              <a:rPr lang="en-US" dirty="0">
                <a:latin typeface="+mn-lt"/>
                <a:ea typeface="Times New Roman"/>
                <a:cs typeface="Times New Roman"/>
                <a:sym typeface="Times New Roman"/>
              </a:rPr>
              <a:t>Repeat experiment 2 more times using the same amount of water (150 ml) and starting with the same water temperature.</a:t>
            </a:r>
          </a:p>
          <a:p>
            <a:pPr indent="-499521" algn="just">
              <a:buSzPts val="2300"/>
              <a:buFont typeface="Times New Roman"/>
              <a:buAutoNum type="arabicPeriod"/>
            </a:pPr>
            <a:endParaRPr lang="en-US" dirty="0">
              <a:latin typeface="+mn-lt"/>
              <a:ea typeface="Times New Roman"/>
              <a:cs typeface="Times New Roman"/>
              <a:sym typeface="Times New Roman"/>
            </a:endParaRPr>
          </a:p>
          <a:p>
            <a:pPr indent="-499521" algn="just">
              <a:buSzPts val="2300"/>
              <a:buFont typeface="Times New Roman"/>
              <a:buAutoNum type="arabicPeriod"/>
            </a:pPr>
            <a:endParaRPr lang="en-US" dirty="0">
              <a:latin typeface="+mn-lt"/>
              <a:ea typeface="Times New Roman"/>
              <a:cs typeface="Times New Roman"/>
              <a:sym typeface="Times New Roman"/>
            </a:endParaRPr>
          </a:p>
          <a:p>
            <a:pPr indent="-499521" algn="just">
              <a:buSzPts val="2300"/>
              <a:buFont typeface="Times New Roman"/>
              <a:buAutoNum type="arabicPeriod"/>
            </a:pPr>
            <a:endParaRPr lang="en-US" dirty="0">
              <a:latin typeface="+mn-lt"/>
              <a:ea typeface="Times New Roman"/>
              <a:cs typeface="Times New Roman"/>
              <a:sym typeface="Times New Roman"/>
            </a:endParaRPr>
          </a:p>
          <a:p>
            <a:pPr indent="-499521" algn="just">
              <a:buSzPts val="2300"/>
              <a:buFont typeface="Times New Roman"/>
              <a:buAutoNum type="arabicPeriod"/>
            </a:pPr>
            <a:endParaRPr lang="en-US" dirty="0">
              <a:latin typeface="+mn-lt"/>
              <a:ea typeface="Times New Roman"/>
              <a:cs typeface="Times New Roman"/>
              <a:sym typeface="Times New Roman"/>
            </a:endParaRPr>
          </a:p>
        </p:txBody>
      </p:sp>
    </p:spTree>
    <p:extLst>
      <p:ext uri="{BB962C8B-B14F-4D97-AF65-F5344CB8AC3E}">
        <p14:creationId xmlns:p14="http://schemas.microsoft.com/office/powerpoint/2010/main" val="968157155"/>
      </p:ext>
    </p:extLst>
  </p:cSld>
  <p:clrMapOvr>
    <a:masterClrMapping/>
  </p:clrMapOvr>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Findings_WAC_CP_v10" id="{DFB4E90D-091B-45B9-9CB3-B93AA2CDF265}" vid="{C9138B91-C486-4852-8AB0-95D8040FA9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6D7367-F508-4F80-B02C-79260B72660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D9DD645B-D823-4D85-A8AC-AFAC8212B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44BFB8-0B48-48D5-A0BA-9317960E8F6C}">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{977D55E0-C12C-427F-9C43-088F10C2976D}tf11936837_win32</Template>
  <TotalTime>121</TotalTime>
  <Words>1120</Words>
  <Application>Microsoft Office PowerPoint</Application>
  <PresentationFormat>Widescreen</PresentationFormat>
  <Paragraphs>287</Paragraphs>
  <Slides>19</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Arial Nova</vt:lpstr>
      <vt:lpstr>Biome</vt:lpstr>
      <vt:lpstr>Biome Light</vt:lpstr>
      <vt:lpstr>Calibri</vt:lpstr>
      <vt:lpstr>Microsoft Sans Serif</vt:lpstr>
      <vt:lpstr>Segoe UI</vt:lpstr>
      <vt:lpstr>Times New Roman</vt:lpstr>
      <vt:lpstr>Office Theme</vt:lpstr>
      <vt:lpstr>KHALSA SCHOOL CALGARY  Science Fair</vt:lpstr>
      <vt:lpstr>TITLE</vt:lpstr>
      <vt:lpstr>PowerPoint Presentation</vt:lpstr>
      <vt:lpstr>PowerPoint Presentation</vt:lpstr>
      <vt:lpstr>PowerPoint Presentation</vt:lpstr>
      <vt:lpstr>PowerPoint Presentation</vt:lpstr>
      <vt:lpstr>Materials</vt:lpstr>
      <vt:lpstr>Variables</vt:lpstr>
      <vt:lpstr>Procedure</vt:lpstr>
      <vt:lpstr>Conduct Experiment</vt:lpstr>
      <vt:lpstr>Observations  TRIAL 1</vt:lpstr>
      <vt:lpstr>Observations  TRIAL 2</vt:lpstr>
      <vt:lpstr>Observations  TRIAL 3</vt:lpstr>
      <vt:lpstr>Results</vt:lpstr>
      <vt:lpstr>Graph</vt:lpstr>
      <vt:lpstr>Conclusion</vt:lpstr>
      <vt:lpstr>Abstract</vt:lpstr>
      <vt:lpstr>Bibliography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KHALSA SCHOOL CALGARY  Science Fair</dc:title>
  <dc:creator>Kaur, Harleen</dc:creator>
  <cp:keywords>Select Classification Level, Public</cp:keywords>
  <cp:lastModifiedBy>raj singh</cp:lastModifiedBy>
  <cp:revision>56</cp:revision>
  <dcterms:created xsi:type="dcterms:W3CDTF">2024-02-06T02:37:04Z</dcterms:created>
  <dcterms:modified xsi:type="dcterms:W3CDTF">2024-03-10T17:46:11Z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TitusGUID">
    <vt:lpwstr>552b4909-adef-4d89-b503-b56be6aed0ff</vt:lpwstr>
  </property>
  <property fmtid="{D5CDD505-2E9C-101B-9397-08002B2CF9AE}" pid="4" name="kjhasxiQ">
    <vt:lpwstr>Public</vt:lpwstr>
  </property>
  <property fmtid="{D5CDD505-2E9C-101B-9397-08002B2CF9AE}" pid="5" name="TD_Classification">
    <vt:lpwstr>Public</vt:lpwstr>
  </property>
  <property fmtid="{D5CDD505-2E9C-101B-9397-08002B2CF9AE}" pid="6" name="Classification">
    <vt:lpwstr>Public</vt:lpwstr>
  </property>
  <property fmtid="{D5CDD505-2E9C-101B-9397-08002B2CF9AE}" pid="7" name="MSIP_Label_3db7c0f8-6d74-4949-a071-f96ae6f0ad08_Name">
    <vt:lpwstr>Public</vt:lpwstr>
  </property>
  <property fmtid="{D5CDD505-2E9C-101B-9397-08002B2CF9AE}" pid="8" name="MSIP_Label_3db7c0f8-6d74-4949-a071-f96ae6f0ad08_SiteID">
    <vt:lpwstr>1cf1d9d9-3044-413a-8064-117ca9472450</vt:lpwstr>
  </property>
  <property fmtid="{D5CDD505-2E9C-101B-9397-08002B2CF9AE}" pid="9" name="MSIP_Label_3db7c0f8-6d74-4949-a071-f96ae6f0ad08_Application">
    <vt:lpwstr>Microsoft Azure Information Protection</vt:lpwstr>
  </property>
  <property fmtid="{D5CDD505-2E9C-101B-9397-08002B2CF9AE}" pid="10" name="MSIP_Label_3db7c0f8-6d74-4949-a071-f96ae6f0ad08_Extended_MSFT_Method">
    <vt:lpwstr>Manual</vt:lpwstr>
  </property>
  <property fmtid="{D5CDD505-2E9C-101B-9397-08002B2CF9AE}" pid="11" name="MSIP_Label_3db7c0f8-6d74-4949-a071-f96ae6f0ad08_Enabled">
    <vt:lpwstr>True</vt:lpwstr>
  </property>
</Properties>
</file>