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roxima Nova"/>
      <p:regular r:id="rId23"/>
      <p:bold r:id="rId24"/>
      <p:italic r:id="rId25"/>
      <p:boldItalic r:id="rId26"/>
    </p:embeddedFont>
    <p:embeddedFont>
      <p:font typeface="Comic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ComicNeue-bold.fntdata"/><Relationship Id="rId27" Type="http://schemas.openxmlformats.org/officeDocument/2006/relationships/font" Target="fonts/Comic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icNeue-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mic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de5608e7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de5608e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de5608e7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de5608e7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de5608e7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de5608e7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de5608e7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de5608e7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de5608e7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de5608e7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de5608e7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de5608e7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f175ff9b3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f175ff9b3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0996c72d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0996c72d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de5608e7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9de5608e7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9de5608e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9de5608e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f175ff9b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f175ff9b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f175ff9b3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f175ff9b3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de5608e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de5608e7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de5608e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de5608e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de5608e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9de5608e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9de5608e7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9de5608e7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archdaily.com/1005043/infographic-the-evolution-of-3d-printing-in-architecture-since-193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107850"/>
            <a:ext cx="8520600" cy="669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highlight>
                  <a:schemeClr val="dk1"/>
                </a:highlight>
                <a:latin typeface="Calibri"/>
                <a:ea typeface="Calibri"/>
                <a:cs typeface="Calibri"/>
                <a:sym typeface="Calibri"/>
              </a:rPr>
              <a:t>Log Book</a:t>
            </a:r>
            <a:endParaRPr>
              <a:highlight>
                <a:schemeClr val="dk1"/>
              </a:highlight>
              <a:latin typeface="Calibri"/>
              <a:ea typeface="Calibri"/>
              <a:cs typeface="Calibri"/>
              <a:sym typeface="Calibri"/>
            </a:endParaRPr>
          </a:p>
        </p:txBody>
      </p:sp>
      <p:sp>
        <p:nvSpPr>
          <p:cNvPr id="60" name="Google Shape;60;p13"/>
          <p:cNvSpPr txBox="1"/>
          <p:nvPr>
            <p:ph idx="1" type="subTitle"/>
          </p:nvPr>
        </p:nvSpPr>
        <p:spPr>
          <a:xfrm>
            <a:off x="6104300" y="0"/>
            <a:ext cx="3039900" cy="4098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SzPts val="935"/>
              <a:buNone/>
            </a:pPr>
            <a:r>
              <a:rPr lang="en" sz="1200">
                <a:solidFill>
                  <a:srgbClr val="000000"/>
                </a:solidFill>
                <a:highlight>
                  <a:schemeClr val="lt1"/>
                </a:highlight>
                <a:latin typeface="Comic Neue"/>
                <a:ea typeface="Comic Neue"/>
                <a:cs typeface="Comic Neue"/>
                <a:sym typeface="Comic Neue"/>
              </a:rPr>
              <a:t>3D printers: started NOV. 26, 2023, 3:54 PM</a:t>
            </a:r>
            <a:endParaRPr sz="1200">
              <a:solidFill>
                <a:srgbClr val="000000"/>
              </a:solidFill>
              <a:highlight>
                <a:schemeClr val="lt1"/>
              </a:highlight>
              <a:latin typeface="Comic Neue"/>
              <a:ea typeface="Comic Neue"/>
              <a:cs typeface="Comic Neue"/>
              <a:sym typeface="Comic Neue"/>
            </a:endParaRPr>
          </a:p>
        </p:txBody>
      </p:sp>
      <p:sp>
        <p:nvSpPr>
          <p:cNvPr id="61" name="Google Shape;61;p13"/>
          <p:cNvSpPr txBox="1"/>
          <p:nvPr/>
        </p:nvSpPr>
        <p:spPr>
          <a:xfrm>
            <a:off x="6315800" y="646675"/>
            <a:ext cx="2616900" cy="738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2nd time: Jan. 10, 2024</a:t>
            </a:r>
            <a:endParaRPr sz="1800">
              <a:solidFill>
                <a:schemeClr val="accent3"/>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3rd time: Jan 11, 2024</a:t>
            </a:r>
            <a:endParaRPr sz="1800">
              <a:solidFill>
                <a:schemeClr val="accent3"/>
              </a:solidFill>
              <a:latin typeface="Proxima Nova"/>
              <a:ea typeface="Proxima Nova"/>
              <a:cs typeface="Proxima Nova"/>
              <a:sym typeface="Proxima Nova"/>
            </a:endParaRPr>
          </a:p>
        </p:txBody>
      </p:sp>
      <p:sp>
        <p:nvSpPr>
          <p:cNvPr id="62" name="Google Shape;62;p13"/>
          <p:cNvSpPr txBox="1"/>
          <p:nvPr/>
        </p:nvSpPr>
        <p:spPr>
          <a:xfrm>
            <a:off x="6359000" y="1488975"/>
            <a:ext cx="253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4th time: Jan 19, 2024</a:t>
            </a:r>
            <a:endParaRPr sz="1800">
              <a:solidFill>
                <a:schemeClr val="accent3"/>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ctrTitle"/>
          </p:nvPr>
        </p:nvSpPr>
        <p:spPr>
          <a:xfrm>
            <a:off x="311700" y="430350"/>
            <a:ext cx="8520600" cy="128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Materials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9" name="Google Shape;119;p2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3D printer (of </a:t>
            </a:r>
            <a:r>
              <a:rPr lang="en"/>
              <a:t>course</a:t>
            </a:r>
            <a:r>
              <a:rPr lang="en"/>
              <a:t>), Tri-fold (also of course), Paper (also) DO-NOT-TOUCH-sign, computer (TINKERCAD), 3D printer </a:t>
            </a:r>
            <a:r>
              <a:rPr lang="en"/>
              <a:t>filament.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ctrTitle"/>
          </p:nvPr>
        </p:nvSpPr>
        <p:spPr>
          <a:xfrm>
            <a:off x="311700" y="430350"/>
            <a:ext cx="8520600" cy="128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Procedure</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25" name="Google Shape;125;p23"/>
          <p:cNvSpPr txBox="1"/>
          <p:nvPr>
            <p:ph idx="1" type="subTitle"/>
          </p:nvPr>
        </p:nvSpPr>
        <p:spPr>
          <a:xfrm>
            <a:off x="0" y="3182350"/>
            <a:ext cx="9144000" cy="19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Turn on 3D printer, enter CAD into printing software, make adjustments, print.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ctrTitle"/>
          </p:nvPr>
        </p:nvSpPr>
        <p:spPr>
          <a:xfrm>
            <a:off x="311700" y="430350"/>
            <a:ext cx="8520600" cy="128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Observations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31" name="Google Shape;131;p24"/>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-Needs to be leveled every 3 or 4 prints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ctrTitle"/>
          </p:nvPr>
        </p:nvSpPr>
        <p:spPr>
          <a:xfrm>
            <a:off x="311700" y="430350"/>
            <a:ext cx="8520600" cy="128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Application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37" name="Google Shape;137;p25"/>
          <p:cNvSpPr txBox="1"/>
          <p:nvPr>
            <p:ph idx="1" type="subTitle"/>
          </p:nvPr>
        </p:nvSpPr>
        <p:spPr>
          <a:xfrm>
            <a:off x="217800" y="3000275"/>
            <a:ext cx="8520600" cy="792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 Mobile 3D printers can be applied in the real world to create quick and </a:t>
            </a:r>
            <a:r>
              <a:rPr lang="en"/>
              <a:t>affordable housing.</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ctrTitle"/>
          </p:nvPr>
        </p:nvSpPr>
        <p:spPr>
          <a:xfrm>
            <a:off x="311700" y="430350"/>
            <a:ext cx="8520600" cy="128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Analysis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43" name="Google Shape;143;p26"/>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It is quite fast, and </a:t>
            </a:r>
            <a:r>
              <a:rPr lang="en"/>
              <a:t>doesn't</a:t>
            </a:r>
            <a:r>
              <a:rPr lang="en"/>
              <a:t> use much </a:t>
            </a:r>
            <a:r>
              <a:rPr lang="en"/>
              <a:t>filament</a:t>
            </a:r>
            <a:r>
              <a:rPr lang="en"/>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ctrTitle"/>
          </p:nvPr>
        </p:nvSpPr>
        <p:spPr>
          <a:xfrm>
            <a:off x="311700" y="430350"/>
            <a:ext cx="8520600" cy="1289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Conclusion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49" name="Google Shape;149;p27"/>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a:t>They are much quicker and </a:t>
            </a:r>
            <a:r>
              <a:rPr lang="en"/>
              <a:t>efficient, and can be used for green housing anywhere.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Calibri"/>
                <a:ea typeface="Calibri"/>
                <a:cs typeface="Calibri"/>
                <a:sym typeface="Calibri"/>
              </a:rPr>
              <a:t>Websites</a:t>
            </a:r>
            <a:endParaRPr>
              <a:latin typeface="Calibri"/>
              <a:ea typeface="Calibri"/>
              <a:cs typeface="Calibri"/>
              <a:sym typeface="Calibri"/>
            </a:endParaRPr>
          </a:p>
        </p:txBody>
      </p:sp>
      <p:sp>
        <p:nvSpPr>
          <p:cNvPr id="155" name="Google Shape;155;p28"/>
          <p:cNvSpPr txBox="1"/>
          <p:nvPr/>
        </p:nvSpPr>
        <p:spPr>
          <a:xfrm>
            <a:off x="0" y="2845800"/>
            <a:ext cx="9144000" cy="923400"/>
          </a:xfrm>
          <a:prstGeom prst="rect">
            <a:avLst/>
          </a:prstGeom>
          <a:solidFill>
            <a:srgbClr val="6666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FF"/>
                </a:solidFill>
              </a:rPr>
              <a:t>Websites:</a:t>
            </a:r>
            <a:r>
              <a:rPr lang="en" sz="1500">
                <a:solidFill>
                  <a:srgbClr val="202124"/>
                </a:solidFill>
              </a:rPr>
              <a:t>Buttonwood property management, COBOD, Tencom, </a:t>
            </a:r>
            <a:r>
              <a:rPr lang="en" sz="1500" u="sng">
                <a:solidFill>
                  <a:schemeClr val="hlink"/>
                </a:solidFill>
                <a:hlinkClick r:id="rId3"/>
              </a:rPr>
              <a:t>https://www.archdaily.com/1005043/infographic-the-evolution-of-3d-printing-in-architecture-since-1939</a:t>
            </a:r>
            <a:r>
              <a:rPr lang="en" sz="1500">
                <a:solidFill>
                  <a:srgbClr val="202124"/>
                </a:solidFill>
              </a:rPr>
              <a:t>, TINKERCAD.com, Creality print slicer (Program, not website), </a:t>
            </a:r>
            <a:endParaRPr sz="1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9"/>
          <p:cNvPicPr preferRelativeResize="0"/>
          <p:nvPr/>
        </p:nvPicPr>
        <p:blipFill>
          <a:blip r:embed="rId3">
            <a:alphaModFix/>
          </a:blip>
          <a:stretch>
            <a:fillRect/>
          </a:stretch>
        </p:blipFill>
        <p:spPr>
          <a:xfrm>
            <a:off x="1469350" y="0"/>
            <a:ext cx="6205295" cy="5143500"/>
          </a:xfrm>
          <a:prstGeom prst="rect">
            <a:avLst/>
          </a:prstGeom>
          <a:noFill/>
          <a:ln>
            <a:noFill/>
          </a:ln>
        </p:spPr>
      </p:pic>
      <p:sp>
        <p:nvSpPr>
          <p:cNvPr id="161" name="Google Shape;161;p29"/>
          <p:cNvSpPr txBox="1"/>
          <p:nvPr/>
        </p:nvSpPr>
        <p:spPr>
          <a:xfrm>
            <a:off x="0" y="0"/>
            <a:ext cx="146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Proxima Nova"/>
                <a:ea typeface="Proxima Nova"/>
                <a:cs typeface="Proxima Nova"/>
                <a:sym typeface="Proxima Nova"/>
              </a:rPr>
              <a:t>Courtesy</a:t>
            </a:r>
            <a:r>
              <a:rPr lang="en" sz="1800">
                <a:solidFill>
                  <a:schemeClr val="lt1"/>
                </a:solidFill>
                <a:latin typeface="Proxima Nova"/>
                <a:ea typeface="Proxima Nova"/>
                <a:cs typeface="Proxima Nova"/>
                <a:sym typeface="Proxima Nova"/>
              </a:rPr>
              <a:t> of Tencom</a:t>
            </a:r>
            <a:endParaRPr sz="1800">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FF"/>
                </a:solidFill>
                <a:latin typeface="Calibri"/>
                <a:ea typeface="Calibri"/>
                <a:cs typeface="Calibri"/>
                <a:sym typeface="Calibri"/>
              </a:rPr>
              <a:t>Partners:</a:t>
            </a:r>
            <a:endParaRPr>
              <a:solidFill>
                <a:srgbClr val="0000FF"/>
              </a:solidFill>
              <a:latin typeface="Calibri"/>
              <a:ea typeface="Calibri"/>
              <a:cs typeface="Calibri"/>
              <a:sym typeface="Calibri"/>
            </a:endParaRPr>
          </a:p>
        </p:txBody>
      </p:sp>
      <p:sp>
        <p:nvSpPr>
          <p:cNvPr id="68" name="Google Shape;68;p14"/>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Matthew, Emmet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ph type="ctrTitle"/>
          </p:nvPr>
        </p:nvSpPr>
        <p:spPr>
          <a:xfrm>
            <a:off x="212475" y="102625"/>
            <a:ext cx="85206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00FF00"/>
                </a:solidFill>
                <a:latin typeface="Calibri"/>
                <a:ea typeface="Calibri"/>
                <a:cs typeface="Calibri"/>
                <a:sym typeface="Calibri"/>
              </a:rPr>
              <a:t>Ideas for project</a:t>
            </a:r>
            <a:endParaRPr>
              <a:solidFill>
                <a:srgbClr val="00FF00"/>
              </a:solidFill>
              <a:latin typeface="Calibri"/>
              <a:ea typeface="Calibri"/>
              <a:cs typeface="Calibri"/>
              <a:sym typeface="Calibri"/>
            </a:endParaRPr>
          </a:p>
        </p:txBody>
      </p:sp>
      <p:sp>
        <p:nvSpPr>
          <p:cNvPr id="74" name="Google Shape;74;p15"/>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solidFill>
                  <a:srgbClr val="00FFFF"/>
                </a:solidFill>
                <a:highlight>
                  <a:schemeClr val="dk1"/>
                </a:highlight>
              </a:rPr>
              <a:t>Past, </a:t>
            </a:r>
            <a:r>
              <a:rPr lang="en">
                <a:solidFill>
                  <a:srgbClr val="00FFFF"/>
                </a:solidFill>
                <a:highlight>
                  <a:schemeClr val="dk1"/>
                </a:highlight>
              </a:rPr>
              <a:t>present,</a:t>
            </a:r>
            <a:r>
              <a:rPr lang="en">
                <a:solidFill>
                  <a:srgbClr val="00FFFF"/>
                </a:solidFill>
                <a:highlight>
                  <a:schemeClr val="dk1"/>
                </a:highlight>
              </a:rPr>
              <a:t> future of 3D printers, pictures, 3D printer effortlessly and </a:t>
            </a:r>
            <a:r>
              <a:rPr lang="en">
                <a:solidFill>
                  <a:srgbClr val="00FFFF"/>
                </a:solidFill>
                <a:highlight>
                  <a:schemeClr val="dk1"/>
                </a:highlight>
              </a:rPr>
              <a:t>efficiently</a:t>
            </a:r>
            <a:r>
              <a:rPr lang="en">
                <a:solidFill>
                  <a:srgbClr val="00FFFF"/>
                </a:solidFill>
                <a:highlight>
                  <a:schemeClr val="dk1"/>
                </a:highlight>
              </a:rPr>
              <a:t> printing homes</a:t>
            </a:r>
            <a:endParaRPr>
              <a:solidFill>
                <a:srgbClr val="FF0000"/>
              </a:solidFill>
              <a:highlight>
                <a:schemeClr val="dk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type="ctrTitle"/>
          </p:nvPr>
        </p:nvSpPr>
        <p:spPr>
          <a:xfrm>
            <a:off x="311700" y="620525"/>
            <a:ext cx="85206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Question?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80" name="Google Shape;80;p16"/>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highlight>
                  <a:srgbClr val="202124"/>
                </a:highlight>
              </a:rPr>
              <a:t>How can 3D printers change the world and make things more </a:t>
            </a:r>
            <a:r>
              <a:rPr lang="en">
                <a:highlight>
                  <a:srgbClr val="202124"/>
                </a:highlight>
              </a:rPr>
              <a:t>efficient?</a:t>
            </a:r>
            <a:endParaRPr>
              <a:solidFill>
                <a:schemeClr val="lt1"/>
              </a:solidFill>
              <a:highlight>
                <a:srgbClr val="202124"/>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7"/>
          <p:cNvSpPr txBox="1"/>
          <p:nvPr>
            <p:ph type="ctrTitle"/>
          </p:nvPr>
        </p:nvSpPr>
        <p:spPr>
          <a:xfrm>
            <a:off x="311708" y="582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Calibri"/>
                <a:ea typeface="Calibri"/>
                <a:cs typeface="Calibri"/>
                <a:sym typeface="Calibri"/>
              </a:rPr>
              <a:t>Hypothesis</a:t>
            </a:r>
            <a:endParaRPr>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With a BECAUSE</a:t>
            </a:r>
            <a:endParaRPr>
              <a:solidFill>
                <a:srgbClr val="000000"/>
              </a:solidFill>
              <a:latin typeface="Calibri"/>
              <a:ea typeface="Calibri"/>
              <a:cs typeface="Calibri"/>
              <a:sym typeface="Calibri"/>
            </a:endParaRPr>
          </a:p>
        </p:txBody>
      </p:sp>
      <p:sp>
        <p:nvSpPr>
          <p:cNvPr id="86" name="Google Shape;86;p17"/>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highlight>
                  <a:schemeClr val="dk1"/>
                </a:highlight>
              </a:rPr>
              <a:t>I think using 3D printers can make </a:t>
            </a:r>
            <a:r>
              <a:rPr lang="en">
                <a:highlight>
                  <a:schemeClr val="dk1"/>
                </a:highlight>
              </a:rPr>
              <a:t>making</a:t>
            </a:r>
            <a:r>
              <a:rPr lang="en">
                <a:highlight>
                  <a:schemeClr val="dk1"/>
                </a:highlight>
              </a:rPr>
              <a:t> buildings more </a:t>
            </a:r>
            <a:r>
              <a:rPr lang="en">
                <a:highlight>
                  <a:schemeClr val="dk1"/>
                </a:highlight>
              </a:rPr>
              <a:t>efficient because they take less time, money and material.</a:t>
            </a:r>
            <a:endParaRPr>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ctrTitle"/>
          </p:nvPr>
        </p:nvSpPr>
        <p:spPr>
          <a:xfrm>
            <a:off x="311700" y="58225"/>
            <a:ext cx="8520600" cy="859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Research</a:t>
            </a:r>
            <a:endParaRPr>
              <a:latin typeface="Calibri"/>
              <a:ea typeface="Calibri"/>
              <a:cs typeface="Calibri"/>
              <a:sym typeface="Calibri"/>
            </a:endParaRPr>
          </a:p>
        </p:txBody>
      </p:sp>
      <p:sp>
        <p:nvSpPr>
          <p:cNvPr id="92" name="Google Shape;92;p18"/>
          <p:cNvSpPr txBox="1"/>
          <p:nvPr>
            <p:ph idx="1" type="subTitle"/>
          </p:nvPr>
        </p:nvSpPr>
        <p:spPr>
          <a:xfrm>
            <a:off x="0" y="918025"/>
            <a:ext cx="9144000" cy="20526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FFFFFF"/>
                </a:solidFill>
                <a:latin typeface="Arial"/>
                <a:ea typeface="Arial"/>
                <a:cs typeface="Arial"/>
                <a:sym typeface="Arial"/>
              </a:rPr>
              <a:t>“It starts with a design that is fed into the machine as a 3D file. The 3D printer then creates the product using what materials have been put into the machine, usually concrete and other substances. It works by adding layer upon layer of the material that is inside the machine to form the designed structure.” said the website “Buttonwood property </a:t>
            </a:r>
            <a:r>
              <a:rPr lang="en" sz="1500">
                <a:solidFill>
                  <a:srgbClr val="FFFFFF"/>
                </a:solidFill>
                <a:latin typeface="Arial"/>
                <a:ea typeface="Arial"/>
                <a:cs typeface="Arial"/>
                <a:sym typeface="Arial"/>
              </a:rPr>
              <a:t>management</a:t>
            </a:r>
            <a:r>
              <a:rPr lang="en" sz="1500">
                <a:solidFill>
                  <a:srgbClr val="FFFFFF"/>
                </a:solidFill>
                <a:latin typeface="Arial"/>
                <a:ea typeface="Arial"/>
                <a:cs typeface="Arial"/>
                <a:sym typeface="Arial"/>
              </a:rPr>
              <a:t>”.</a:t>
            </a:r>
            <a:r>
              <a:rPr lang="en" sz="1500">
                <a:solidFill>
                  <a:srgbClr val="FFFFFF"/>
                </a:solidFill>
                <a:highlight>
                  <a:srgbClr val="FFFFFF"/>
                </a:highlight>
                <a:latin typeface="Arial"/>
                <a:ea typeface="Arial"/>
                <a:cs typeface="Arial"/>
                <a:sym typeface="Arial"/>
              </a:rPr>
              <a:t>	</a:t>
            </a:r>
            <a:r>
              <a:rPr lang="en" sz="1500">
                <a:solidFill>
                  <a:srgbClr val="FFFFFF"/>
                </a:solidFill>
                <a:latin typeface="Arial"/>
                <a:ea typeface="Arial"/>
                <a:cs typeface="Arial"/>
                <a:sym typeface="Arial"/>
              </a:rPr>
              <a:t>“The 3D printer uses a converted blueprint or CAD drawing to create a physical structure by gradually printing the material in layers” Said the website COBOD.</a:t>
            </a:r>
            <a:endParaRPr sz="1500">
              <a:solidFill>
                <a:srgbClr val="FFFFFF"/>
              </a:solidFill>
              <a:latin typeface="Arial"/>
              <a:ea typeface="Arial"/>
              <a:cs typeface="Arial"/>
              <a:sym typeface="Arial"/>
            </a:endParaRPr>
          </a:p>
        </p:txBody>
      </p:sp>
      <p:pic>
        <p:nvPicPr>
          <p:cNvPr id="93" name="Google Shape;93;p18"/>
          <p:cNvPicPr preferRelativeResize="0"/>
          <p:nvPr/>
        </p:nvPicPr>
        <p:blipFill>
          <a:blip r:embed="rId3">
            <a:alphaModFix/>
          </a:blip>
          <a:stretch>
            <a:fillRect/>
          </a:stretch>
        </p:blipFill>
        <p:spPr>
          <a:xfrm>
            <a:off x="6296025" y="3543300"/>
            <a:ext cx="2847975" cy="1600200"/>
          </a:xfrm>
          <a:prstGeom prst="rect">
            <a:avLst/>
          </a:prstGeom>
          <a:noFill/>
          <a:ln>
            <a:noFill/>
          </a:ln>
        </p:spPr>
      </p:pic>
      <p:sp>
        <p:nvSpPr>
          <p:cNvPr id="94" name="Google Shape;94;p18"/>
          <p:cNvSpPr txBox="1"/>
          <p:nvPr/>
        </p:nvSpPr>
        <p:spPr>
          <a:xfrm>
            <a:off x="4002100" y="3543300"/>
            <a:ext cx="70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Proxima Nova"/>
                <a:ea typeface="Proxima Nova"/>
                <a:cs typeface="Proxima Nova"/>
                <a:sym typeface="Proxima Nova"/>
              </a:rPr>
              <a:t>CAD</a:t>
            </a:r>
            <a:endParaRPr sz="1800">
              <a:solidFill>
                <a:schemeClr val="lt1"/>
              </a:solidFill>
              <a:latin typeface="Proxima Nova"/>
              <a:ea typeface="Proxima Nova"/>
              <a:cs typeface="Proxima Nova"/>
              <a:sym typeface="Proxima Nova"/>
            </a:endParaRPr>
          </a:p>
        </p:txBody>
      </p:sp>
      <p:cxnSp>
        <p:nvCxnSpPr>
          <p:cNvPr id="95" name="Google Shape;95;p18"/>
          <p:cNvCxnSpPr>
            <a:stCxn id="94" idx="3"/>
          </p:cNvCxnSpPr>
          <p:nvPr/>
        </p:nvCxnSpPr>
        <p:spPr>
          <a:xfrm>
            <a:off x="4710100" y="3774150"/>
            <a:ext cx="953400" cy="264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ctrTitle"/>
          </p:nvPr>
        </p:nvSpPr>
        <p:spPr>
          <a:xfrm>
            <a:off x="311708" y="430350"/>
            <a:ext cx="85206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Controlled Variables: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1" name="Google Shape;101;p19"/>
          <p:cNvSpPr txBox="1"/>
          <p:nvPr>
            <p:ph idx="1" type="subTitle"/>
          </p:nvPr>
        </p:nvSpPr>
        <p:spPr>
          <a:xfrm>
            <a:off x="0" y="1060350"/>
            <a:ext cx="9144000" cy="408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Printer</a:t>
            </a:r>
            <a:r>
              <a:rPr lang="en"/>
              <a:t> </a:t>
            </a:r>
            <a:r>
              <a:rPr lang="en"/>
              <a:t>filament</a:t>
            </a:r>
            <a:r>
              <a:rPr lang="en"/>
              <a:t>, printer, </a:t>
            </a:r>
            <a:r>
              <a:rPr lang="en"/>
              <a:t>design</a:t>
            </a:r>
            <a:r>
              <a:rPr lang="en"/>
              <a:t> software, </a:t>
            </a:r>
            <a:r>
              <a:rPr lang="en"/>
              <a:t>colour of filament, heat of nozzle, heat of bed.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ctrTitle"/>
          </p:nvPr>
        </p:nvSpPr>
        <p:spPr>
          <a:xfrm>
            <a:off x="311708" y="430350"/>
            <a:ext cx="85206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Manipulated</a:t>
            </a:r>
            <a:r>
              <a:rPr lang="en">
                <a:latin typeface="Calibri"/>
                <a:ea typeface="Calibri"/>
                <a:cs typeface="Calibri"/>
                <a:sym typeface="Calibri"/>
              </a:rPr>
              <a:t> Variables: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7" name="Google Shape;107;p20"/>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House design (shape), print speed.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ctrTitle"/>
          </p:nvPr>
        </p:nvSpPr>
        <p:spPr>
          <a:xfrm>
            <a:off x="311708" y="430350"/>
            <a:ext cx="85206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Responding</a:t>
            </a:r>
            <a:r>
              <a:rPr lang="en">
                <a:latin typeface="Calibri"/>
                <a:ea typeface="Calibri"/>
                <a:cs typeface="Calibri"/>
                <a:sym typeface="Calibri"/>
              </a:rPr>
              <a:t> Variables: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3" name="Google Shape;113;p21"/>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a:t>Responding to design: time &amp; </a:t>
            </a:r>
            <a:r>
              <a:rPr lang="en"/>
              <a:t>resources</a:t>
            </a:r>
            <a:r>
              <a:rPr lang="en"/>
              <a:t>. Responding to print speed: detail, time.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