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86" r:id="rId2"/>
    <p:sldId id="424" r:id="rId3"/>
    <p:sldId id="435" r:id="rId4"/>
    <p:sldId id="427" r:id="rId5"/>
    <p:sldId id="428" r:id="rId6"/>
    <p:sldId id="429" r:id="rId7"/>
    <p:sldId id="441" r:id="rId8"/>
    <p:sldId id="459" r:id="rId9"/>
    <p:sldId id="430" r:id="rId10"/>
    <p:sldId id="431" r:id="rId11"/>
    <p:sldId id="451" r:id="rId12"/>
    <p:sldId id="433" r:id="rId13"/>
    <p:sldId id="439" r:id="rId14"/>
    <p:sldId id="449" r:id="rId15"/>
    <p:sldId id="484" r:id="rId16"/>
    <p:sldId id="450" r:id="rId17"/>
    <p:sldId id="443" r:id="rId18"/>
    <p:sldId id="442" r:id="rId19"/>
    <p:sldId id="470" r:id="rId20"/>
    <p:sldId id="482" r:id="rId21"/>
    <p:sldId id="467" r:id="rId22"/>
    <p:sldId id="471" r:id="rId23"/>
    <p:sldId id="472" r:id="rId24"/>
    <p:sldId id="478" r:id="rId25"/>
    <p:sldId id="479" r:id="rId26"/>
    <p:sldId id="445" r:id="rId27"/>
    <p:sldId id="446" r:id="rId28"/>
    <p:sldId id="447" r:id="rId29"/>
    <p:sldId id="462" r:id="rId30"/>
    <p:sldId id="488" r:id="rId31"/>
    <p:sldId id="452" r:id="rId32"/>
    <p:sldId id="453" r:id="rId33"/>
    <p:sldId id="480" r:id="rId34"/>
    <p:sldId id="454" r:id="rId35"/>
    <p:sldId id="458" r:id="rId36"/>
    <p:sldId id="481" r:id="rId37"/>
    <p:sldId id="4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F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4E0C1-937D-4FAD-83F2-36C707DBE3F7}" type="datetimeFigureOut">
              <a:rPr lang="en-CA" smtClean="0"/>
              <a:t>2026-03-02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1B5C5-1F60-446C-968D-145932571D55}" type="slidenum">
              <a:rPr lang="en-CA" smtClean="0"/>
              <a:t>‹#›</a:t>
            </a:fld>
            <a:endParaRPr lang="en-CA"/>
          </a:p>
        </p:txBody>
      </p:sp>
    </p:spTree>
    <p:extLst>
      <p:ext uri="{BB962C8B-B14F-4D97-AF65-F5344CB8AC3E}">
        <p14:creationId xmlns:p14="http://schemas.microsoft.com/office/powerpoint/2010/main" val="66513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2D76-7C04-2441-75C4-E1061757A3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35131-45A0-C07F-3423-A2EABB5C7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016F8-DA93-E7B7-2B3F-F2082E1DB670}"/>
              </a:ext>
            </a:extLst>
          </p:cNvPr>
          <p:cNvSpPr>
            <a:spLocks noGrp="1"/>
          </p:cNvSpPr>
          <p:nvPr>
            <p:ph type="dt" sz="half" idx="10"/>
          </p:nvPr>
        </p:nvSpPr>
        <p:spPr/>
        <p:txBody>
          <a:bodyPr/>
          <a:lstStyle/>
          <a:p>
            <a:fld id="{9DEC08F2-7D47-4872-A444-059EC3FF9227}" type="datetime1">
              <a:rPr lang="en-US" smtClean="0"/>
              <a:t>3/2/2026</a:t>
            </a:fld>
            <a:endParaRPr lang="en-US"/>
          </a:p>
        </p:txBody>
      </p:sp>
      <p:sp>
        <p:nvSpPr>
          <p:cNvPr id="5" name="Footer Placeholder 4">
            <a:extLst>
              <a:ext uri="{FF2B5EF4-FFF2-40B4-BE49-F238E27FC236}">
                <a16:creationId xmlns:a16="http://schemas.microsoft.com/office/drawing/2014/main" id="{26147C49-9F44-7857-8D53-3CA237A98E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8CC17-AD7A-7BD6-10EC-ED0456B2DE5E}"/>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21063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B264-A2DD-BB9C-44FD-78FE0D3EF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EE5F21-15F6-3752-61EA-1AC9467E4E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ABC17-9C84-2D12-BC0D-08A1973CB885}"/>
              </a:ext>
            </a:extLst>
          </p:cNvPr>
          <p:cNvSpPr>
            <a:spLocks noGrp="1"/>
          </p:cNvSpPr>
          <p:nvPr>
            <p:ph type="dt" sz="half" idx="10"/>
          </p:nvPr>
        </p:nvSpPr>
        <p:spPr/>
        <p:txBody>
          <a:bodyPr/>
          <a:lstStyle/>
          <a:p>
            <a:fld id="{E97C1DC3-290E-44F1-AF2B-6CD7A4C3CFE2}" type="datetime1">
              <a:rPr lang="en-US" smtClean="0"/>
              <a:t>3/2/2026</a:t>
            </a:fld>
            <a:endParaRPr lang="en-US"/>
          </a:p>
        </p:txBody>
      </p:sp>
      <p:sp>
        <p:nvSpPr>
          <p:cNvPr id="5" name="Footer Placeholder 4">
            <a:extLst>
              <a:ext uri="{FF2B5EF4-FFF2-40B4-BE49-F238E27FC236}">
                <a16:creationId xmlns:a16="http://schemas.microsoft.com/office/drawing/2014/main" id="{1ECB27D4-B9FA-7B13-511A-7802FA716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7141-CFBC-0936-543D-31755D64D196}"/>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41706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B8AFCF-5145-A2B7-8A1A-F0E2027DF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66606-93D8-816A-1DB9-8E859F082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C5ACB-B5F4-FB5B-041B-704784061800}"/>
              </a:ext>
            </a:extLst>
          </p:cNvPr>
          <p:cNvSpPr>
            <a:spLocks noGrp="1"/>
          </p:cNvSpPr>
          <p:nvPr>
            <p:ph type="dt" sz="half" idx="10"/>
          </p:nvPr>
        </p:nvSpPr>
        <p:spPr/>
        <p:txBody>
          <a:bodyPr/>
          <a:lstStyle/>
          <a:p>
            <a:fld id="{41C35884-1D6B-4768-ADA5-012E72CF930B}" type="datetime1">
              <a:rPr lang="en-US" smtClean="0"/>
              <a:t>3/2/2026</a:t>
            </a:fld>
            <a:endParaRPr lang="en-US"/>
          </a:p>
        </p:txBody>
      </p:sp>
      <p:sp>
        <p:nvSpPr>
          <p:cNvPr id="5" name="Footer Placeholder 4">
            <a:extLst>
              <a:ext uri="{FF2B5EF4-FFF2-40B4-BE49-F238E27FC236}">
                <a16:creationId xmlns:a16="http://schemas.microsoft.com/office/drawing/2014/main" id="{2CC72C8A-7350-8696-FAA7-9E392EA56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AB5F4-8CEC-3D72-B18A-4B09426E061E}"/>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344512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5FC9-4548-0D91-E9BD-4008EEEB5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55BB07-B935-55A1-37E8-B006B29A5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D740-0353-AA6C-C1E1-151BE647ED13}"/>
              </a:ext>
            </a:extLst>
          </p:cNvPr>
          <p:cNvSpPr>
            <a:spLocks noGrp="1"/>
          </p:cNvSpPr>
          <p:nvPr>
            <p:ph type="dt" sz="half" idx="10"/>
          </p:nvPr>
        </p:nvSpPr>
        <p:spPr/>
        <p:txBody>
          <a:bodyPr/>
          <a:lstStyle/>
          <a:p>
            <a:fld id="{F0E09A07-8D14-4A58-A5A6-8A8E0EE08925}" type="datetime1">
              <a:rPr lang="en-US" smtClean="0"/>
              <a:t>3/2/2026</a:t>
            </a:fld>
            <a:endParaRPr lang="en-US"/>
          </a:p>
        </p:txBody>
      </p:sp>
      <p:sp>
        <p:nvSpPr>
          <p:cNvPr id="5" name="Footer Placeholder 4">
            <a:extLst>
              <a:ext uri="{FF2B5EF4-FFF2-40B4-BE49-F238E27FC236}">
                <a16:creationId xmlns:a16="http://schemas.microsoft.com/office/drawing/2014/main" id="{D3BB6165-98AA-D04D-CB7D-B05A08A72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86A4-44E1-9640-A2D3-BC3B9C673B00}"/>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43023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5A52-C53B-B2AE-4FF1-C998A0B8A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E0EE08-92FB-A83A-96D5-082CA987CA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03B41-D58D-A08D-9F14-0B3A058C9673}"/>
              </a:ext>
            </a:extLst>
          </p:cNvPr>
          <p:cNvSpPr>
            <a:spLocks noGrp="1"/>
          </p:cNvSpPr>
          <p:nvPr>
            <p:ph type="dt" sz="half" idx="10"/>
          </p:nvPr>
        </p:nvSpPr>
        <p:spPr/>
        <p:txBody>
          <a:bodyPr/>
          <a:lstStyle/>
          <a:p>
            <a:fld id="{D6DDD15A-D884-40CC-8203-3FAB28B6623D}" type="datetime1">
              <a:rPr lang="en-US" smtClean="0"/>
              <a:t>3/2/2026</a:t>
            </a:fld>
            <a:endParaRPr lang="en-US"/>
          </a:p>
        </p:txBody>
      </p:sp>
      <p:sp>
        <p:nvSpPr>
          <p:cNvPr id="5" name="Footer Placeholder 4">
            <a:extLst>
              <a:ext uri="{FF2B5EF4-FFF2-40B4-BE49-F238E27FC236}">
                <a16:creationId xmlns:a16="http://schemas.microsoft.com/office/drawing/2014/main" id="{A276A111-BE78-9A7C-6586-DA259CB24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AE740-7DEE-7F58-54A1-5B6B0C795482}"/>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302901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CD7D-7A28-C720-FE13-4F5B47F04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70AF6-6207-C308-30DD-344D3788E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635392-99DA-0945-392C-9C963D2C1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C90A0-320E-84BC-1F49-38C462BBFFAA}"/>
              </a:ext>
            </a:extLst>
          </p:cNvPr>
          <p:cNvSpPr>
            <a:spLocks noGrp="1"/>
          </p:cNvSpPr>
          <p:nvPr>
            <p:ph type="dt" sz="half" idx="10"/>
          </p:nvPr>
        </p:nvSpPr>
        <p:spPr/>
        <p:txBody>
          <a:bodyPr/>
          <a:lstStyle/>
          <a:p>
            <a:fld id="{273ECEFE-7ABB-436A-A019-3B7AD144A5AA}" type="datetime1">
              <a:rPr lang="en-US" smtClean="0"/>
              <a:t>3/2/2026</a:t>
            </a:fld>
            <a:endParaRPr lang="en-US"/>
          </a:p>
        </p:txBody>
      </p:sp>
      <p:sp>
        <p:nvSpPr>
          <p:cNvPr id="6" name="Footer Placeholder 5">
            <a:extLst>
              <a:ext uri="{FF2B5EF4-FFF2-40B4-BE49-F238E27FC236}">
                <a16:creationId xmlns:a16="http://schemas.microsoft.com/office/drawing/2014/main" id="{AF82D94D-810C-F588-FA60-0EF4862F2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86BC-14FB-4035-E8F0-DCDD3F0D0E1A}"/>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83414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E617-85EC-90AE-583B-B9274B196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F4404F-C38E-EB4A-259F-17C21DE33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A93239-FF51-15E3-A5DC-7C9DAAF364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66414-07D8-C44F-EA4F-FB458D27A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36318-B18B-86F3-7D81-E3E5C5126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4E73B-2D86-B183-E1B5-0A2B833EFA90}"/>
              </a:ext>
            </a:extLst>
          </p:cNvPr>
          <p:cNvSpPr>
            <a:spLocks noGrp="1"/>
          </p:cNvSpPr>
          <p:nvPr>
            <p:ph type="dt" sz="half" idx="10"/>
          </p:nvPr>
        </p:nvSpPr>
        <p:spPr/>
        <p:txBody>
          <a:bodyPr/>
          <a:lstStyle/>
          <a:p>
            <a:fld id="{577B8C9E-D06D-4A28-9C16-75A998EDE8E4}" type="datetime1">
              <a:rPr lang="en-US" smtClean="0"/>
              <a:t>3/2/2026</a:t>
            </a:fld>
            <a:endParaRPr lang="en-US"/>
          </a:p>
        </p:txBody>
      </p:sp>
      <p:sp>
        <p:nvSpPr>
          <p:cNvPr id="8" name="Footer Placeholder 7">
            <a:extLst>
              <a:ext uri="{FF2B5EF4-FFF2-40B4-BE49-F238E27FC236}">
                <a16:creationId xmlns:a16="http://schemas.microsoft.com/office/drawing/2014/main" id="{D7521A36-F8D6-8917-413F-BE2B928EF5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A0C8AB-6AC2-ECA9-B227-43CC22E08327}"/>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08790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A427-8733-0DEC-6610-23A53840F3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F1228-094A-4063-7C88-5026B4EAFE98}"/>
              </a:ext>
            </a:extLst>
          </p:cNvPr>
          <p:cNvSpPr>
            <a:spLocks noGrp="1"/>
          </p:cNvSpPr>
          <p:nvPr>
            <p:ph type="dt" sz="half" idx="10"/>
          </p:nvPr>
        </p:nvSpPr>
        <p:spPr/>
        <p:txBody>
          <a:bodyPr/>
          <a:lstStyle/>
          <a:p>
            <a:fld id="{FAEC2067-ED3A-4796-AAF4-5FAF5A330E48}" type="datetime1">
              <a:rPr lang="en-US" smtClean="0"/>
              <a:t>3/2/2026</a:t>
            </a:fld>
            <a:endParaRPr lang="en-US"/>
          </a:p>
        </p:txBody>
      </p:sp>
      <p:sp>
        <p:nvSpPr>
          <p:cNvPr id="4" name="Footer Placeholder 3">
            <a:extLst>
              <a:ext uri="{FF2B5EF4-FFF2-40B4-BE49-F238E27FC236}">
                <a16:creationId xmlns:a16="http://schemas.microsoft.com/office/drawing/2014/main" id="{B985A57D-2B27-DB4F-FA96-A2A46C2E6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B4151E-CD62-79D1-64DC-94541FE88D9F}"/>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53311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7357E-3681-5983-E721-002ACEE207E0}"/>
              </a:ext>
            </a:extLst>
          </p:cNvPr>
          <p:cNvSpPr>
            <a:spLocks noGrp="1"/>
          </p:cNvSpPr>
          <p:nvPr>
            <p:ph type="dt" sz="half" idx="10"/>
          </p:nvPr>
        </p:nvSpPr>
        <p:spPr/>
        <p:txBody>
          <a:bodyPr/>
          <a:lstStyle/>
          <a:p>
            <a:fld id="{117B5DC9-DC76-4258-911A-CADD9D68AE22}" type="datetime1">
              <a:rPr lang="en-US" smtClean="0"/>
              <a:t>3/2/2026</a:t>
            </a:fld>
            <a:endParaRPr lang="en-US"/>
          </a:p>
        </p:txBody>
      </p:sp>
      <p:sp>
        <p:nvSpPr>
          <p:cNvPr id="3" name="Footer Placeholder 2">
            <a:extLst>
              <a:ext uri="{FF2B5EF4-FFF2-40B4-BE49-F238E27FC236}">
                <a16:creationId xmlns:a16="http://schemas.microsoft.com/office/drawing/2014/main" id="{18311BE0-4492-A38C-6233-82BB28C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55DA7-D043-9630-F789-5F42E4982B3A}"/>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99527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CC3B-348B-695C-D3F4-C0B4DB2C7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2E593E-739A-D927-F177-24AD8ED0C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28276-D6C8-C17A-B4E9-7169F8EF0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3E073-808E-10B4-1AA4-2570AA3F8893}"/>
              </a:ext>
            </a:extLst>
          </p:cNvPr>
          <p:cNvSpPr>
            <a:spLocks noGrp="1"/>
          </p:cNvSpPr>
          <p:nvPr>
            <p:ph type="dt" sz="half" idx="10"/>
          </p:nvPr>
        </p:nvSpPr>
        <p:spPr/>
        <p:txBody>
          <a:bodyPr/>
          <a:lstStyle/>
          <a:p>
            <a:fld id="{86A2C976-97B7-4CFE-AAC4-033C818B4F8B}" type="datetime1">
              <a:rPr lang="en-US" smtClean="0"/>
              <a:t>3/2/2026</a:t>
            </a:fld>
            <a:endParaRPr lang="en-US"/>
          </a:p>
        </p:txBody>
      </p:sp>
      <p:sp>
        <p:nvSpPr>
          <p:cNvPr id="6" name="Footer Placeholder 5">
            <a:extLst>
              <a:ext uri="{FF2B5EF4-FFF2-40B4-BE49-F238E27FC236}">
                <a16:creationId xmlns:a16="http://schemas.microsoft.com/office/drawing/2014/main" id="{798D1365-42E9-4EAA-9F4F-E91AC5B0D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C064B-E594-94E3-2C9F-C9947C1AD29C}"/>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58945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3376-DBA1-4507-15BA-2FE7428F2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D8202-5EE2-A546-423A-71F293FB4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4F50F-B92A-C305-F6B9-19F4039FA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5ACD6-C945-258C-F4C3-E660BFB8731C}"/>
              </a:ext>
            </a:extLst>
          </p:cNvPr>
          <p:cNvSpPr>
            <a:spLocks noGrp="1"/>
          </p:cNvSpPr>
          <p:nvPr>
            <p:ph type="dt" sz="half" idx="10"/>
          </p:nvPr>
        </p:nvSpPr>
        <p:spPr/>
        <p:txBody>
          <a:bodyPr/>
          <a:lstStyle/>
          <a:p>
            <a:fld id="{FF90DCC6-1368-4195-A0BD-24E20B94ACBF}" type="datetime1">
              <a:rPr lang="en-US" smtClean="0"/>
              <a:t>3/2/2026</a:t>
            </a:fld>
            <a:endParaRPr lang="en-US"/>
          </a:p>
        </p:txBody>
      </p:sp>
      <p:sp>
        <p:nvSpPr>
          <p:cNvPr id="6" name="Footer Placeholder 5">
            <a:extLst>
              <a:ext uri="{FF2B5EF4-FFF2-40B4-BE49-F238E27FC236}">
                <a16:creationId xmlns:a16="http://schemas.microsoft.com/office/drawing/2014/main" id="{7F848559-8B37-F3C5-890C-D32CE7B6A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F1E18-3D68-A361-1654-D7304D1E86D4}"/>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7993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C9E61-3577-B7E0-F905-59D73CC26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FEAA2E-58D8-9E6B-CB45-18AA674D9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B8D9A-E82B-E345-9B8D-FE3522E1D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59F77-C2F3-4EBA-93D2-65EBBF6DF5FA}" type="datetime1">
              <a:rPr lang="en-US" smtClean="0"/>
              <a:t>3/2/2026</a:t>
            </a:fld>
            <a:endParaRPr lang="en-US"/>
          </a:p>
        </p:txBody>
      </p:sp>
      <p:sp>
        <p:nvSpPr>
          <p:cNvPr id="5" name="Footer Placeholder 4">
            <a:extLst>
              <a:ext uri="{FF2B5EF4-FFF2-40B4-BE49-F238E27FC236}">
                <a16:creationId xmlns:a16="http://schemas.microsoft.com/office/drawing/2014/main" id="{4BE8C890-FDAC-61E4-0288-7E64EE40E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844B17-EA76-068C-7DAB-7B8F243F7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E20201-3121-4FBE-9A20-E6F75AE7AA46}" type="slidenum">
              <a:rPr lang="en-US" smtClean="0"/>
              <a:t>‹#›</a:t>
            </a:fld>
            <a:endParaRPr lang="en-US"/>
          </a:p>
        </p:txBody>
      </p:sp>
    </p:spTree>
    <p:extLst>
      <p:ext uri="{BB962C8B-B14F-4D97-AF65-F5344CB8AC3E}">
        <p14:creationId xmlns:p14="http://schemas.microsoft.com/office/powerpoint/2010/main" val="30699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7.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jpeg"/><Relationship Id="rId10" Type="http://schemas.openxmlformats.org/officeDocument/2006/relationships/image" Target="../media/image14.jpeg"/><Relationship Id="rId4" Type="http://schemas.microsoft.com/office/2007/relationships/hdphoto" Target="../media/hdphoto1.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A52E-B396-EB47-2EBA-BE7D6EF0B346}"/>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C281C8FD-8BC8-ADD8-F818-B35C2429C63B}"/>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0F08A7-28CF-C7DB-027D-CCBAEED95CA0}"/>
              </a:ext>
            </a:extLst>
          </p:cNvPr>
          <p:cNvSpPr/>
          <p:nvPr/>
        </p:nvSpPr>
        <p:spPr>
          <a:xfrm>
            <a:off x="304207" y="0"/>
            <a:ext cx="1320408" cy="6858000"/>
          </a:xfrm>
          <a:prstGeom prst="rect">
            <a:avLst/>
          </a:prstGeom>
          <a:gradFill>
            <a:gsLst>
              <a:gs pos="0">
                <a:schemeClr val="accent1">
                  <a:lumMod val="5000"/>
                  <a:lumOff val="95000"/>
                </a:schemeClr>
              </a:gs>
              <a:gs pos="100000">
                <a:schemeClr val="accent1">
                  <a:lumMod val="45000"/>
                  <a:lumOff val="55000"/>
                </a:schemeClr>
              </a:gs>
              <a:gs pos="99500">
                <a:srgbClr val="B8D4E0"/>
              </a:gs>
              <a:gs pos="99000">
                <a:schemeClr val="accent2">
                  <a:lumMod val="20000"/>
                  <a:lumOff val="80000"/>
                </a:schemeClr>
              </a:gs>
              <a:gs pos="100000">
                <a:schemeClr val="accent1">
                  <a:lumMod val="30000"/>
                  <a:lumOff val="70000"/>
                </a:schemeClr>
              </a:gs>
            </a:gsLst>
            <a:lin ang="5400000" scaled="1"/>
          </a:gra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12" descr="Sun PNG Vector Images with Transparent background - TransparentPNG">
            <a:extLst>
              <a:ext uri="{FF2B5EF4-FFF2-40B4-BE49-F238E27FC236}">
                <a16:creationId xmlns:a16="http://schemas.microsoft.com/office/drawing/2014/main" id="{5FBE4769-736F-F029-B746-8C8A01A4F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11" y="463513"/>
            <a:ext cx="1270661" cy="12706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8BF5DD-F1D6-59F6-102E-5138F58B925C}"/>
              </a:ext>
            </a:extLst>
          </p:cNvPr>
          <p:cNvSpPr txBox="1"/>
          <p:nvPr/>
        </p:nvSpPr>
        <p:spPr>
          <a:xfrm>
            <a:off x="1928822" y="5125230"/>
            <a:ext cx="3222357" cy="1517723"/>
          </a:xfrm>
          <a:prstGeom prst="rect">
            <a:avLst/>
          </a:prstGeom>
          <a:noFill/>
        </p:spPr>
        <p:txBody>
          <a:bodyPr wrap="square">
            <a:spAutoFit/>
          </a:bodyPr>
          <a:lstStyle/>
          <a:p>
            <a:pPr algn="ctr">
              <a:lnSpc>
                <a:spcPct val="107000"/>
              </a:lnSpc>
              <a:spcAft>
                <a:spcPts val="800"/>
              </a:spcAft>
            </a:pPr>
            <a:r>
              <a:rPr lang="en-US" sz="2800" b="1" kern="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School</a:t>
            </a:r>
            <a:endParaRPr lang="en-CA"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Glamorgan </a:t>
            </a:r>
            <a:r>
              <a:rPr lang="en-US" sz="2800" dirty="0">
                <a:solidFill>
                  <a:schemeClr val="accent2">
                    <a:lumMod val="75000"/>
                  </a:schemeClr>
                </a:solidFill>
                <a:latin typeface="Calibri" panose="020F0502020204030204" pitchFamily="34" charset="0"/>
                <a:cs typeface="Times New Roman" panose="02020603050405020304" pitchFamily="18" charset="0"/>
              </a:rPr>
              <a:t>School,</a:t>
            </a:r>
          </a:p>
          <a:p>
            <a:pPr algn="ctr"/>
            <a:r>
              <a:rPr lang="en-US" sz="2800" dirty="0">
                <a:solidFill>
                  <a:schemeClr val="accent2">
                    <a:lumMod val="75000"/>
                  </a:schemeClr>
                </a:solidFill>
                <a:latin typeface="Calibri" panose="020F0502020204030204" pitchFamily="34" charset="0"/>
                <a:cs typeface="Times New Roman" panose="02020603050405020304" pitchFamily="18" charset="0"/>
              </a:rPr>
              <a:t>Calgary</a:t>
            </a:r>
          </a:p>
        </p:txBody>
      </p:sp>
      <p:sp>
        <p:nvSpPr>
          <p:cNvPr id="11" name="TextBox 10">
            <a:extLst>
              <a:ext uri="{FF2B5EF4-FFF2-40B4-BE49-F238E27FC236}">
                <a16:creationId xmlns:a16="http://schemas.microsoft.com/office/drawing/2014/main" id="{23CB7223-CD02-8689-D65B-0EC156F7019B}"/>
              </a:ext>
            </a:extLst>
          </p:cNvPr>
          <p:cNvSpPr txBox="1"/>
          <p:nvPr/>
        </p:nvSpPr>
        <p:spPr>
          <a:xfrm>
            <a:off x="8954254" y="5123823"/>
            <a:ext cx="3222357" cy="1456168"/>
          </a:xfrm>
          <a:prstGeom prst="rect">
            <a:avLst/>
          </a:prstGeom>
          <a:noFill/>
        </p:spPr>
        <p:txBody>
          <a:bodyPr wrap="square" rtlCol="0">
            <a:spAutoFit/>
          </a:bodyPr>
          <a:lstStyle/>
          <a:p>
            <a:pPr algn="ctr">
              <a:lnSpc>
                <a:spcPct val="107000"/>
              </a:lnSpc>
              <a:spcAft>
                <a:spcPts val="800"/>
              </a:spcAft>
            </a:pPr>
            <a:r>
              <a:rPr lang="en-US" sz="2800" b="1" kern="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Supporter</a:t>
            </a:r>
            <a:endParaRPr lang="en-CA"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accent2">
                    <a:lumMod val="75000"/>
                  </a:schemeClr>
                </a:solidFill>
                <a:latin typeface="Calibri" panose="020F0502020204030204" pitchFamily="34" charset="0"/>
                <a:cs typeface="Times New Roman" panose="02020603050405020304" pitchFamily="18" charset="0"/>
              </a:rPr>
              <a:t>Mother, Father</a:t>
            </a:r>
          </a:p>
          <a:p>
            <a:pPr algn="ctr"/>
            <a:r>
              <a:rPr lang="en-US" sz="2400" dirty="0">
                <a:solidFill>
                  <a:schemeClr val="accent2">
                    <a:lumMod val="75000"/>
                  </a:schemeClr>
                </a:solidFill>
                <a:latin typeface="Calibri" panose="020F0502020204030204" pitchFamily="34" charset="0"/>
                <a:cs typeface="Times New Roman" panose="02020603050405020304" pitchFamily="18" charset="0"/>
              </a:rPr>
              <a:t>Prerana     Archit</a:t>
            </a:r>
          </a:p>
        </p:txBody>
      </p:sp>
      <p:sp>
        <p:nvSpPr>
          <p:cNvPr id="2" name="TextBox 1">
            <a:extLst>
              <a:ext uri="{FF2B5EF4-FFF2-40B4-BE49-F238E27FC236}">
                <a16:creationId xmlns:a16="http://schemas.microsoft.com/office/drawing/2014/main" id="{7A260F10-009C-56BA-A83E-1AA18F57827F}"/>
              </a:ext>
            </a:extLst>
          </p:cNvPr>
          <p:cNvSpPr txBox="1"/>
          <p:nvPr/>
        </p:nvSpPr>
        <p:spPr>
          <a:xfrm>
            <a:off x="1624615" y="3263239"/>
            <a:ext cx="10567385" cy="1341714"/>
          </a:xfrm>
          <a:prstGeom prst="rect">
            <a:avLst/>
          </a:prstGeom>
          <a:noFill/>
        </p:spPr>
        <p:txBody>
          <a:bodyPr wrap="square" rtlCol="0">
            <a:spAutoFit/>
          </a:bodyPr>
          <a:lstStyle/>
          <a:p>
            <a:pPr algn="ctr">
              <a:lnSpc>
                <a:spcPct val="107000"/>
              </a:lnSpc>
              <a:spcAft>
                <a:spcPts val="800"/>
              </a:spcAft>
            </a:pPr>
            <a:r>
              <a:rPr lang="en-US" sz="3600" b="1" kern="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Prepared by</a:t>
            </a:r>
            <a:endParaRPr lang="en-CA" sz="36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3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Param Panchal (Grade 6)</a:t>
            </a:r>
            <a:endParaRPr lang="en-US" sz="8800" b="1" dirty="0">
              <a:solidFill>
                <a:schemeClr val="accent2">
                  <a:lumMod val="75000"/>
                </a:schemeClr>
              </a:solidFill>
            </a:endParaRPr>
          </a:p>
        </p:txBody>
      </p:sp>
      <p:sp>
        <p:nvSpPr>
          <p:cNvPr id="12" name="TextBox 11">
            <a:extLst>
              <a:ext uri="{FF2B5EF4-FFF2-40B4-BE49-F238E27FC236}">
                <a16:creationId xmlns:a16="http://schemas.microsoft.com/office/drawing/2014/main" id="{5CB6D9BB-0CD1-E82F-CE47-45F4A747E838}"/>
              </a:ext>
            </a:extLst>
          </p:cNvPr>
          <p:cNvSpPr txBox="1"/>
          <p:nvPr/>
        </p:nvSpPr>
        <p:spPr>
          <a:xfrm>
            <a:off x="1628187" y="829293"/>
            <a:ext cx="10553319" cy="1915076"/>
          </a:xfrm>
          <a:prstGeom prst="rect">
            <a:avLst/>
          </a:prstGeom>
          <a:noFill/>
        </p:spPr>
        <p:txBody>
          <a:bodyPr wrap="square" rtlCol="0">
            <a:spAutoFit/>
          </a:bodyPr>
          <a:lstStyle/>
          <a:p>
            <a:pPr algn="ctr">
              <a:lnSpc>
                <a:spcPct val="107000"/>
              </a:lnSpc>
              <a:spcAft>
                <a:spcPts val="800"/>
              </a:spcAft>
            </a:pPr>
            <a:r>
              <a:rPr lang="en-US" sz="5400" b="1" kern="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Project </a:t>
            </a:r>
            <a:r>
              <a:rPr lang="en-US" sz="5400" b="1"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Title</a:t>
            </a:r>
            <a:endParaRPr lang="en-CA" sz="54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5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24/7 Sunlight</a:t>
            </a:r>
            <a:endParaRPr lang="en-US" sz="16600" b="1" dirty="0">
              <a:solidFill>
                <a:schemeClr val="accent2">
                  <a:lumMod val="75000"/>
                </a:schemeClr>
              </a:solidFill>
            </a:endParaRPr>
          </a:p>
        </p:txBody>
      </p:sp>
      <p:sp>
        <p:nvSpPr>
          <p:cNvPr id="13" name="TextBox 12">
            <a:extLst>
              <a:ext uri="{FF2B5EF4-FFF2-40B4-BE49-F238E27FC236}">
                <a16:creationId xmlns:a16="http://schemas.microsoft.com/office/drawing/2014/main" id="{4DC31215-B570-EAFE-D602-55A315B3484C}"/>
              </a:ext>
            </a:extLst>
          </p:cNvPr>
          <p:cNvSpPr txBox="1"/>
          <p:nvPr/>
        </p:nvSpPr>
        <p:spPr>
          <a:xfrm>
            <a:off x="5532108" y="5123823"/>
            <a:ext cx="3041217" cy="1086836"/>
          </a:xfrm>
          <a:prstGeom prst="rect">
            <a:avLst/>
          </a:prstGeom>
          <a:noFill/>
        </p:spPr>
        <p:txBody>
          <a:bodyPr wrap="none" rtlCol="0">
            <a:spAutoFit/>
          </a:bodyPr>
          <a:lstStyle/>
          <a:p>
            <a:pPr algn="ctr">
              <a:lnSpc>
                <a:spcPct val="107000"/>
              </a:lnSpc>
              <a:spcAft>
                <a:spcPts val="800"/>
              </a:spcAft>
            </a:pPr>
            <a:r>
              <a:rPr lang="en-US" sz="2800" b="1" kern="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School Coordinator</a:t>
            </a:r>
            <a:endParaRPr lang="en-CA"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Mr. Patrick Howey</a:t>
            </a:r>
            <a:endParaRPr lang="en-US" sz="7200" b="1" dirty="0">
              <a:solidFill>
                <a:schemeClr val="accent2">
                  <a:lumMod val="75000"/>
                </a:schemeClr>
              </a:solidFill>
            </a:endParaRPr>
          </a:p>
        </p:txBody>
      </p:sp>
      <p:pic>
        <p:nvPicPr>
          <p:cNvPr id="2054" name="Picture 6" descr="house image clipart #5627056 | Clipart Library">
            <a:extLst>
              <a:ext uri="{FF2B5EF4-FFF2-40B4-BE49-F238E27FC236}">
                <a16:creationId xmlns:a16="http://schemas.microsoft.com/office/drawing/2014/main" id="{DAFEBC12-5B01-AED8-D3AB-AF7CBD27C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21" y="5123823"/>
            <a:ext cx="1104978" cy="1016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DBBEC5B-A278-5B94-1325-7AED63D01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60917">
            <a:off x="133682" y="2651491"/>
            <a:ext cx="1555015" cy="1555015"/>
          </a:xfrm>
          <a:prstGeom prst="rect">
            <a:avLst/>
          </a:prstGeom>
        </p:spPr>
      </p:pic>
      <p:sp>
        <p:nvSpPr>
          <p:cNvPr id="19" name="TextBox 18">
            <a:extLst>
              <a:ext uri="{FF2B5EF4-FFF2-40B4-BE49-F238E27FC236}">
                <a16:creationId xmlns:a16="http://schemas.microsoft.com/office/drawing/2014/main" id="{DD3D395E-6FD2-D046-7BC0-75BF84EF4A9A}"/>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pic>
        <p:nvPicPr>
          <p:cNvPr id="2074" name="Picture 26" descr="Arrow orange line png image #37897 - Free Transparent PNG Logos">
            <a:extLst>
              <a:ext uri="{FF2B5EF4-FFF2-40B4-BE49-F238E27FC236}">
                <a16:creationId xmlns:a16="http://schemas.microsoft.com/office/drawing/2014/main" id="{92A73AF3-9D84-004D-4C17-4303B6E4C2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53" b="54522"/>
          <a:stretch>
            <a:fillRect/>
          </a:stretch>
        </p:blipFill>
        <p:spPr bwMode="auto">
          <a:xfrm rot="6003779">
            <a:off x="735675" y="2015657"/>
            <a:ext cx="457469" cy="1549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Arrow orange line png image #37897 - Free Transparent PNG Logos">
            <a:extLst>
              <a:ext uri="{FF2B5EF4-FFF2-40B4-BE49-F238E27FC236}">
                <a16:creationId xmlns:a16="http://schemas.microsoft.com/office/drawing/2014/main" id="{0E88FE87-FF79-0168-6DF2-12A644AC42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53" b="54522"/>
          <a:stretch>
            <a:fillRect/>
          </a:stretch>
        </p:blipFill>
        <p:spPr bwMode="auto">
          <a:xfrm rot="6003779">
            <a:off x="714806" y="4476640"/>
            <a:ext cx="457469" cy="15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32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438F4-B7B5-6EDC-1D3C-A075FD566DAA}"/>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B1B7EA09-89D3-1049-24C4-5E13A7CA6A5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7936D0D-F340-1EF6-EC68-1B707A9C4507}"/>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F0286347-DF4E-4731-C5CF-26ED3C486933}"/>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Material used for Working Model</a:t>
            </a:r>
          </a:p>
        </p:txBody>
      </p:sp>
      <p:pic>
        <p:nvPicPr>
          <p:cNvPr id="4" name="Picture 3">
            <a:extLst>
              <a:ext uri="{FF2B5EF4-FFF2-40B4-BE49-F238E27FC236}">
                <a16:creationId xmlns:a16="http://schemas.microsoft.com/office/drawing/2014/main" id="{E7F6BDF2-E896-6EE1-1C3C-FCC532F33C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66" t="10599" r="14300" b="7969"/>
          <a:stretch>
            <a:fillRect/>
          </a:stretch>
        </p:blipFill>
        <p:spPr bwMode="auto">
          <a:xfrm>
            <a:off x="1735693" y="849209"/>
            <a:ext cx="8720613" cy="59235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2364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4C78-E005-FFF0-9741-0F401B2F54B8}"/>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B9074F1B-6B1F-C282-5E28-7B486505352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3B00B84-F951-87B1-F680-587BC62C9848}"/>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BDD843C5-7377-49C8-2201-AF6CC2456581}"/>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Material used for Working Model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3" name="TextBox 2">
            <a:extLst>
              <a:ext uri="{FF2B5EF4-FFF2-40B4-BE49-F238E27FC236}">
                <a16:creationId xmlns:a16="http://schemas.microsoft.com/office/drawing/2014/main" id="{12C8E9F4-76CE-F47A-D9A3-FBDB65A69ED6}"/>
              </a:ext>
            </a:extLst>
          </p:cNvPr>
          <p:cNvSpPr txBox="1"/>
          <p:nvPr/>
        </p:nvSpPr>
        <p:spPr>
          <a:xfrm>
            <a:off x="1125414" y="943165"/>
            <a:ext cx="11051197" cy="5808641"/>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Fiber Optic cable (approx. 6.5ft)</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Shrink tube (to protect fiber optic cables)</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Flashlight</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Light Meter, Temperature Meter</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Small toy houses (tealight houses) (2), Reflector Dome (3)</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Convex Lens (1), Aluminum Foil</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Hot Glue Gun and Sticks, &amp; Glue (1 small bottle 266ml)</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Duct Tape (1-2 roll), Clear Tape (1-2 roll)</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Masking tape (1 roll), Aluminum Tap (1 roll)</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Measuring Tape, Paper, Cardboard box</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Cardboard, Scissors, Other Craft items</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4027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C30C1-3BE9-9BF4-D42F-084C4228B059}"/>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E18B8292-408D-36A8-27E2-4EC2220752CF}"/>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8850153-F9BD-A556-E5CA-64188482D410}"/>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44EBF63A-90B1-8926-57AB-CD3F3CB9ED7D}"/>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Procedures (Experiment - Working Model)</a:t>
            </a:r>
          </a:p>
        </p:txBody>
      </p:sp>
      <p:pic>
        <p:nvPicPr>
          <p:cNvPr id="3" name="Picture 2">
            <a:extLst>
              <a:ext uri="{FF2B5EF4-FFF2-40B4-BE49-F238E27FC236}">
                <a16:creationId xmlns:a16="http://schemas.microsoft.com/office/drawing/2014/main" id="{9D3D14DD-E537-B52A-1CD1-385DCD52C72E}"/>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a:xfrm>
            <a:off x="304206" y="1366337"/>
            <a:ext cx="11751370" cy="3719744"/>
          </a:xfrm>
          <a:prstGeom prst="rect">
            <a:avLst/>
          </a:prstGeom>
        </p:spPr>
      </p:pic>
      <p:sp>
        <p:nvSpPr>
          <p:cNvPr id="4" name="TextBox 3">
            <a:extLst>
              <a:ext uri="{FF2B5EF4-FFF2-40B4-BE49-F238E27FC236}">
                <a16:creationId xmlns:a16="http://schemas.microsoft.com/office/drawing/2014/main" id="{76EDD8EF-DC6C-E261-CB25-9D99F8D19A23}"/>
              </a:ext>
            </a:extLst>
          </p:cNvPr>
          <p:cNvSpPr txBox="1"/>
          <p:nvPr/>
        </p:nvSpPr>
        <p:spPr>
          <a:xfrm>
            <a:off x="6569203" y="5688448"/>
            <a:ext cx="5622797" cy="1169551"/>
          </a:xfrm>
          <a:prstGeom prst="rect">
            <a:avLst/>
          </a:prstGeom>
          <a:noFill/>
        </p:spPr>
        <p:txBody>
          <a:bodyPr wrap="square">
            <a:spAutoFit/>
          </a:bodyPr>
          <a:lstStyle/>
          <a:p>
            <a:r>
              <a:rPr lang="en-CA" sz="1400" b="1" dirty="0">
                <a:solidFill>
                  <a:schemeClr val="accent2">
                    <a:lumMod val="50000"/>
                  </a:schemeClr>
                </a:solidFill>
                <a:latin typeface="Calibri" panose="020F0502020204030204" pitchFamily="34" charset="0"/>
                <a:cs typeface="Calibri" panose="020F0502020204030204" pitchFamily="34" charset="0"/>
              </a:rPr>
              <a:t>Photo Sources:</a:t>
            </a:r>
          </a:p>
          <a:p>
            <a:r>
              <a:rPr lang="en-CA" sz="1400" dirty="0">
                <a:solidFill>
                  <a:schemeClr val="accent2">
                    <a:lumMod val="50000"/>
                  </a:schemeClr>
                </a:solidFill>
                <a:latin typeface="Calibri" panose="020F0502020204030204" pitchFamily="34" charset="0"/>
                <a:cs typeface="Calibri" panose="020F0502020204030204" pitchFamily="34" charset="0"/>
              </a:rPr>
              <a:t>https://www.core7.co.uk/solar-battery-storage-installer-swindon/</a:t>
            </a:r>
          </a:p>
          <a:p>
            <a:r>
              <a:rPr lang="en-CA" sz="1400" dirty="0">
                <a:solidFill>
                  <a:schemeClr val="accent2">
                    <a:lumMod val="50000"/>
                  </a:schemeClr>
                </a:solidFill>
                <a:latin typeface="Calibri" panose="020F0502020204030204" pitchFamily="34" charset="0"/>
                <a:cs typeface="Calibri" panose="020F0502020204030204" pitchFamily="34" charset="0"/>
              </a:rPr>
              <a:t>https://gifs.alphacoders.com/gifs/view/19518</a:t>
            </a:r>
          </a:p>
          <a:p>
            <a:r>
              <a:rPr lang="en-CA" sz="1400" dirty="0">
                <a:solidFill>
                  <a:schemeClr val="accent2">
                    <a:lumMod val="50000"/>
                  </a:schemeClr>
                </a:solidFill>
                <a:latin typeface="Calibri" panose="020F0502020204030204" pitchFamily="34" charset="0"/>
                <a:cs typeface="Calibri" panose="020F0502020204030204" pitchFamily="34" charset="0"/>
              </a:rPr>
              <a:t>https://www.atlast.uio.no/</a:t>
            </a:r>
          </a:p>
          <a:p>
            <a:r>
              <a:rPr lang="en-CA" sz="1400" dirty="0">
                <a:solidFill>
                  <a:schemeClr val="accent2">
                    <a:lumMod val="50000"/>
                  </a:schemeClr>
                </a:solidFill>
                <a:latin typeface="Calibri" panose="020F0502020204030204" pitchFamily="34" charset="0"/>
                <a:cs typeface="Calibri" panose="020F0502020204030204" pitchFamily="34" charset="0"/>
              </a:rPr>
              <a:t>https://infogram.com/energisol-colombia-1hd12yxez37rw6k</a:t>
            </a:r>
            <a:endParaRPr lang="en-CA" sz="1400" dirty="0">
              <a:solidFill>
                <a:schemeClr val="accent1">
                  <a:lumMod val="5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816D4B4-448A-FADB-A410-4FCD0CD96AFA}"/>
              </a:ext>
            </a:extLst>
          </p:cNvPr>
          <p:cNvSpPr txBox="1"/>
          <p:nvPr/>
        </p:nvSpPr>
        <p:spPr>
          <a:xfrm>
            <a:off x="2414721" y="5246100"/>
            <a:ext cx="2470095" cy="470000"/>
          </a:xfrm>
          <a:prstGeom prst="rect">
            <a:avLst/>
          </a:prstGeom>
          <a:noFill/>
          <a:ln w="38100">
            <a:solidFill>
              <a:schemeClr val="accent2">
                <a:lumMod val="50000"/>
              </a:schemeClr>
            </a:solidFill>
          </a:ln>
        </p:spPr>
        <p:txBody>
          <a:bodyPr wrap="square">
            <a:spAutoFit/>
          </a:bodyPr>
          <a:lstStyle/>
          <a:p>
            <a:pPr algn="ctr">
              <a:lnSpc>
                <a:spcPct val="107000"/>
              </a:lnSpc>
              <a:spcAft>
                <a:spcPts val="800"/>
              </a:spcAft>
            </a:pPr>
            <a:r>
              <a:rPr lang="en-US"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Fiber Optic cable</a:t>
            </a:r>
            <a:endParaRPr lang="en-CA" sz="24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1F4597B0-D405-72FC-D551-00302BEFBB0A}"/>
              </a:ext>
            </a:extLst>
          </p:cNvPr>
          <p:cNvCxnSpPr>
            <a:cxnSpLocks/>
          </p:cNvCxnSpPr>
          <p:nvPr/>
        </p:nvCxnSpPr>
        <p:spPr>
          <a:xfrm flipV="1">
            <a:off x="4776186" y="4698030"/>
            <a:ext cx="529027" cy="548070"/>
          </a:xfrm>
          <a:prstGeom prst="straightConnector1">
            <a:avLst/>
          </a:prstGeom>
          <a:ln w="381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4A7C476-576B-1BA3-0354-9BCA3859E03F}"/>
              </a:ext>
            </a:extLst>
          </p:cNvPr>
          <p:cNvCxnSpPr>
            <a:cxnSpLocks/>
          </p:cNvCxnSpPr>
          <p:nvPr/>
        </p:nvCxnSpPr>
        <p:spPr>
          <a:xfrm flipH="1" flipV="1">
            <a:off x="2920748" y="4592188"/>
            <a:ext cx="1056448" cy="653912"/>
          </a:xfrm>
          <a:prstGeom prst="straightConnector1">
            <a:avLst/>
          </a:prstGeom>
          <a:ln w="381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5D4C490-CF91-DB96-D7EB-F9D5119CEFC6}"/>
              </a:ext>
            </a:extLst>
          </p:cNvPr>
          <p:cNvCxnSpPr>
            <a:cxnSpLocks/>
          </p:cNvCxnSpPr>
          <p:nvPr/>
        </p:nvCxnSpPr>
        <p:spPr>
          <a:xfrm flipV="1">
            <a:off x="4243526" y="4563121"/>
            <a:ext cx="798990" cy="682979"/>
          </a:xfrm>
          <a:prstGeom prst="straightConnector1">
            <a:avLst/>
          </a:prstGeom>
          <a:ln w="381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254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C610-7D04-177C-50BB-69C4A5E9E6B1}"/>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B9F5B8CE-8B17-DEB7-3B9A-26173B07FE3F}"/>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8E6E3BE-7C9C-BEFD-23D5-9A3366D19728}"/>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F7C4B3BB-26C9-BF8A-C29E-925E85F4DE80}"/>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Procedures (Experiment - Working Model)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095350DD-6EBF-A69C-6DCB-356F96B8E160}"/>
              </a:ext>
            </a:extLst>
          </p:cNvPr>
          <p:cNvSpPr txBox="1"/>
          <p:nvPr/>
        </p:nvSpPr>
        <p:spPr>
          <a:xfrm>
            <a:off x="344176" y="747849"/>
            <a:ext cx="11847824" cy="6166303"/>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300" kern="100" dirty="0">
                <a:solidFill>
                  <a:schemeClr val="accent2">
                    <a:lumMod val="50000"/>
                  </a:schemeClr>
                </a:solidFill>
                <a:latin typeface="Calibri" panose="020F0502020204030204" pitchFamily="34" charset="0"/>
                <a:cs typeface="Times New Roman" panose="02020603050405020304" pitchFamily="18" charset="0"/>
              </a:rPr>
              <a:t>First, I set up two toy houses (tealight houses) inside a cardboard box – one representing daytime and the other nighttime.</a:t>
            </a:r>
            <a:endParaRPr lang="en-CA" sz="23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300" kern="100" dirty="0">
                <a:solidFill>
                  <a:schemeClr val="accent2">
                    <a:lumMod val="75000"/>
                  </a:schemeClr>
                </a:solidFill>
                <a:latin typeface="Calibri" panose="020F0502020204030204" pitchFamily="34" charset="0"/>
                <a:cs typeface="Times New Roman" panose="02020603050405020304" pitchFamily="18" charset="0"/>
              </a:rPr>
              <a:t>Next, I installed fiber optic cables (about 6.5 ft long) along with a reflector dome and a convex lens near the roof of the daytime house to collect sunlight and transmit it through the cables.</a:t>
            </a:r>
            <a:endParaRPr lang="en-CA" sz="23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300" kern="100" dirty="0">
                <a:solidFill>
                  <a:schemeClr val="accent2">
                    <a:lumMod val="50000"/>
                  </a:schemeClr>
                </a:solidFill>
                <a:latin typeface="Calibri" panose="020F0502020204030204" pitchFamily="34" charset="0"/>
                <a:cs typeface="Times New Roman" panose="02020603050405020304" pitchFamily="18" charset="0"/>
              </a:rPr>
              <a:t>Then, half of the fiber optic cables are connected inside the daytime house, ending in a reflector dome to distribute light throughout the house. The other half connect to the nighttime house, also ending with a reflector dome for light distribution.</a:t>
            </a:r>
            <a:endParaRPr lang="en-CA" sz="23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300" kern="100" dirty="0">
                <a:solidFill>
                  <a:schemeClr val="accent2">
                    <a:lumMod val="75000"/>
                  </a:schemeClr>
                </a:solidFill>
                <a:latin typeface="Calibri" panose="020F0502020204030204" pitchFamily="34" charset="0"/>
                <a:cs typeface="Times New Roman" panose="02020603050405020304" pitchFamily="18" charset="0"/>
              </a:rPr>
              <a:t>We can test the model using a flashlight by shining light into the dome near the roof of the daytime house. The light will travel through the fiber optic cables and reach the reflector dome inside the house. The same setup applies to the nighttime house. The illumination inside both houses can be observed with a light meter, measured in Lux (lumens per square meter).</a:t>
            </a:r>
            <a:endParaRPr lang="en-CA" sz="23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300" kern="100" dirty="0">
                <a:solidFill>
                  <a:schemeClr val="accent2">
                    <a:lumMod val="50000"/>
                  </a:schemeClr>
                </a:solidFill>
                <a:latin typeface="Calibri" panose="020F0502020204030204" pitchFamily="34" charset="0"/>
                <a:cs typeface="Times New Roman" panose="02020603050405020304" pitchFamily="18" charset="0"/>
              </a:rPr>
              <a:t>Finally, we can test the model under sunlight and measure the illumination inside both houses with the light meter.</a:t>
            </a:r>
            <a:endParaRPr lang="en-CA" sz="23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377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432B-249B-FFC3-1E64-F87DD2B850AB}"/>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422A24AA-E229-38E9-A1C6-A7C78EF94A9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C4AFD92-9A31-AD7A-90C7-6ABC76FCBAB7}"/>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42A0182E-F26B-4F4F-A788-53CC2D91C864}"/>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Procedures (Experiment - Working Model)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4" name="Picture 3">
            <a:extLst>
              <a:ext uri="{FF2B5EF4-FFF2-40B4-BE49-F238E27FC236}">
                <a16:creationId xmlns:a16="http://schemas.microsoft.com/office/drawing/2014/main" id="{E41422DC-A944-94E5-0DB8-9F54A4BA563A}"/>
              </a:ext>
            </a:extLst>
          </p:cNvPr>
          <p:cNvPicPr>
            <a:picLocks noChangeAspect="1"/>
          </p:cNvPicPr>
          <p:nvPr/>
        </p:nvPicPr>
        <p:blipFill>
          <a:blip r:embed="rId3">
            <a:extLst>
              <a:ext uri="{28A0092B-C50C-407E-A947-70E740481C1C}">
                <a14:useLocalDpi xmlns:a14="http://schemas.microsoft.com/office/drawing/2010/main" val="0"/>
              </a:ext>
            </a:extLst>
          </a:blip>
          <a:srcRect l="22050" t="11959"/>
          <a:stretch>
            <a:fillRect/>
          </a:stretch>
        </p:blipFill>
        <p:spPr>
          <a:xfrm>
            <a:off x="580246" y="943165"/>
            <a:ext cx="3231196" cy="273710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B940637-44E7-EF95-CC4D-524CEE984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266" y="943168"/>
            <a:ext cx="3649467" cy="273710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0CAFDE13-CE4E-67B1-D469-6BAF942BD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557" y="943167"/>
            <a:ext cx="3649468" cy="273710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5290B3B-9FC1-ADFC-9FD5-2433C8E5AF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4203" y="3859462"/>
            <a:ext cx="3759123" cy="281934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D7A6FD79-F6DA-DB0A-0C65-9A2A0C0EB870}"/>
              </a:ext>
            </a:extLst>
          </p:cNvPr>
          <p:cNvPicPr>
            <a:picLocks noChangeAspect="1"/>
          </p:cNvPicPr>
          <p:nvPr/>
        </p:nvPicPr>
        <p:blipFill>
          <a:blip r:embed="rId7">
            <a:extLst>
              <a:ext uri="{28A0092B-C50C-407E-A947-70E740481C1C}">
                <a14:useLocalDpi xmlns:a14="http://schemas.microsoft.com/office/drawing/2010/main" val="0"/>
              </a:ext>
            </a:extLst>
          </a:blip>
          <a:srcRect t="6162"/>
          <a:stretch>
            <a:fillRect/>
          </a:stretch>
        </p:blipFill>
        <p:spPr>
          <a:xfrm>
            <a:off x="4271266" y="4110362"/>
            <a:ext cx="3649467" cy="256844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2757C1BE-3E00-1CB7-655D-DD82A73D6C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797" y="3977504"/>
            <a:ext cx="3553999" cy="26654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Arrow Connector 17">
            <a:extLst>
              <a:ext uri="{FF2B5EF4-FFF2-40B4-BE49-F238E27FC236}">
                <a16:creationId xmlns:a16="http://schemas.microsoft.com/office/drawing/2014/main" id="{B477DC10-25FC-B6E3-7F73-3869FE80ED9C}"/>
              </a:ext>
            </a:extLst>
          </p:cNvPr>
          <p:cNvCxnSpPr>
            <a:cxnSpLocks/>
          </p:cNvCxnSpPr>
          <p:nvPr/>
        </p:nvCxnSpPr>
        <p:spPr>
          <a:xfrm>
            <a:off x="3927796" y="3355759"/>
            <a:ext cx="297976"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D5B195C-86EB-64E8-6F54-F3D787D34A35}"/>
              </a:ext>
            </a:extLst>
          </p:cNvPr>
          <p:cNvCxnSpPr>
            <a:cxnSpLocks/>
          </p:cNvCxnSpPr>
          <p:nvPr/>
        </p:nvCxnSpPr>
        <p:spPr>
          <a:xfrm flipV="1">
            <a:off x="8016536" y="3348360"/>
            <a:ext cx="346265" cy="739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5B2268B-DCFC-2917-DD9B-79004295C242}"/>
              </a:ext>
            </a:extLst>
          </p:cNvPr>
          <p:cNvCxnSpPr>
            <a:cxnSpLocks/>
          </p:cNvCxnSpPr>
          <p:nvPr/>
        </p:nvCxnSpPr>
        <p:spPr>
          <a:xfrm>
            <a:off x="11368963" y="3624204"/>
            <a:ext cx="0" cy="2352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273D72D-30C5-5433-B9C8-ED70D1D8D0C0}"/>
              </a:ext>
            </a:extLst>
          </p:cNvPr>
          <p:cNvCxnSpPr>
            <a:cxnSpLocks/>
          </p:cNvCxnSpPr>
          <p:nvPr/>
        </p:nvCxnSpPr>
        <p:spPr>
          <a:xfrm flipH="1">
            <a:off x="7920733" y="6242481"/>
            <a:ext cx="26447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408" name="Straight Arrow Connector 17407">
            <a:extLst>
              <a:ext uri="{FF2B5EF4-FFF2-40B4-BE49-F238E27FC236}">
                <a16:creationId xmlns:a16="http://schemas.microsoft.com/office/drawing/2014/main" id="{87C17A74-2875-961B-0C8A-E44AA9CAAEFD}"/>
              </a:ext>
            </a:extLst>
          </p:cNvPr>
          <p:cNvCxnSpPr>
            <a:cxnSpLocks/>
          </p:cNvCxnSpPr>
          <p:nvPr/>
        </p:nvCxnSpPr>
        <p:spPr>
          <a:xfrm flipH="1">
            <a:off x="3927796" y="6322381"/>
            <a:ext cx="297976"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42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F9CE-0CAA-541B-FA1D-859A645A086A}"/>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7CF7B6C-8E32-B9C9-1197-0508FC52A73F}"/>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12B2305-259E-AE6E-17CC-3ED3499238A5}"/>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FA7B466F-7EB7-E9C0-FE9C-836E976D06BE}"/>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Procedures (Experiment - Working Model)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5" name="Picture 4">
            <a:extLst>
              <a:ext uri="{FF2B5EF4-FFF2-40B4-BE49-F238E27FC236}">
                <a16:creationId xmlns:a16="http://schemas.microsoft.com/office/drawing/2014/main" id="{BA38CB19-090C-85A6-5E7D-B71A4BA47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381" y="924800"/>
            <a:ext cx="3450751" cy="25880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2F4DBEF-A22E-9454-C3A5-4790F0E82003}"/>
              </a:ext>
            </a:extLst>
          </p:cNvPr>
          <p:cNvPicPr>
            <a:picLocks noChangeAspect="1"/>
          </p:cNvPicPr>
          <p:nvPr/>
        </p:nvPicPr>
        <p:blipFill>
          <a:blip r:embed="rId4">
            <a:extLst>
              <a:ext uri="{28A0092B-C50C-407E-A947-70E740481C1C}">
                <a14:useLocalDpi xmlns:a14="http://schemas.microsoft.com/office/drawing/2010/main" val="0"/>
              </a:ext>
            </a:extLst>
          </a:blip>
          <a:srcRect t="5099"/>
          <a:stretch>
            <a:fillRect/>
          </a:stretch>
        </p:blipFill>
        <p:spPr>
          <a:xfrm>
            <a:off x="4077512" y="1074197"/>
            <a:ext cx="3426261" cy="243866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D5D5A060-20C8-0C1C-9CCA-CE8D9A1D9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153" y="943166"/>
            <a:ext cx="3426260" cy="25696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9EB50F9-678D-FE16-2F94-5399C3BD3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3286" y="3840170"/>
            <a:ext cx="3784847" cy="28386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C2FA0DD9-FFE5-3FD5-4740-512CACF08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511" y="3977196"/>
            <a:ext cx="3602146" cy="27016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a:extLst>
              <a:ext uri="{FF2B5EF4-FFF2-40B4-BE49-F238E27FC236}">
                <a16:creationId xmlns:a16="http://schemas.microsoft.com/office/drawing/2014/main" id="{D8FD6F10-529B-5E31-39F8-93BAB1E91B7A}"/>
              </a:ext>
            </a:extLst>
          </p:cNvPr>
          <p:cNvCxnSpPr>
            <a:cxnSpLocks/>
          </p:cNvCxnSpPr>
          <p:nvPr/>
        </p:nvCxnSpPr>
        <p:spPr>
          <a:xfrm>
            <a:off x="3790763" y="3429000"/>
            <a:ext cx="280848"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B47C3AB-A1C6-5D6C-E758-6A67E13725FD}"/>
              </a:ext>
            </a:extLst>
          </p:cNvPr>
          <p:cNvCxnSpPr>
            <a:cxnSpLocks/>
          </p:cNvCxnSpPr>
          <p:nvPr/>
        </p:nvCxnSpPr>
        <p:spPr>
          <a:xfrm>
            <a:off x="7521529" y="3407545"/>
            <a:ext cx="31338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7854F16-80A6-E78F-CBA8-49EE4E22D769}"/>
              </a:ext>
            </a:extLst>
          </p:cNvPr>
          <p:cNvCxnSpPr>
            <a:cxnSpLocks/>
          </p:cNvCxnSpPr>
          <p:nvPr/>
        </p:nvCxnSpPr>
        <p:spPr>
          <a:xfrm>
            <a:off x="10697592" y="3559945"/>
            <a:ext cx="0" cy="25359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30744B8-A776-D597-9865-4032707FF68F}"/>
              </a:ext>
            </a:extLst>
          </p:cNvPr>
          <p:cNvCxnSpPr>
            <a:cxnSpLocks/>
          </p:cNvCxnSpPr>
          <p:nvPr/>
        </p:nvCxnSpPr>
        <p:spPr>
          <a:xfrm flipH="1">
            <a:off x="7764707" y="6029417"/>
            <a:ext cx="34623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7408" name="Picture 17407">
            <a:extLst>
              <a:ext uri="{FF2B5EF4-FFF2-40B4-BE49-F238E27FC236}">
                <a16:creationId xmlns:a16="http://schemas.microsoft.com/office/drawing/2014/main" id="{E4B7D390-0DA4-0F27-E75E-F49F6E7E7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381" y="4070768"/>
            <a:ext cx="3477382" cy="26080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7409" name="Straight Arrow Connector 17408">
            <a:extLst>
              <a:ext uri="{FF2B5EF4-FFF2-40B4-BE49-F238E27FC236}">
                <a16:creationId xmlns:a16="http://schemas.microsoft.com/office/drawing/2014/main" id="{50601F6A-1579-5D6C-4CE5-12F44BDBFE4C}"/>
              </a:ext>
            </a:extLst>
          </p:cNvPr>
          <p:cNvCxnSpPr>
            <a:cxnSpLocks/>
          </p:cNvCxnSpPr>
          <p:nvPr/>
        </p:nvCxnSpPr>
        <p:spPr>
          <a:xfrm flipH="1">
            <a:off x="3817396" y="6029417"/>
            <a:ext cx="307482"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551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37A0-3CE3-7DCE-2474-4DB775BDFB82}"/>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A67DF569-C509-D37A-55A3-A46D788743E7}"/>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3FE7970-4DB1-5FC0-D7CC-58A6715AC9F5}"/>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3DB726A4-44C9-1104-6F33-3C1778C27A15}"/>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Procedures (Experiment - Working Model)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2" name="Picture 1">
            <a:extLst>
              <a:ext uri="{FF2B5EF4-FFF2-40B4-BE49-F238E27FC236}">
                <a16:creationId xmlns:a16="http://schemas.microsoft.com/office/drawing/2014/main" id="{828CC5C7-0916-A312-39B1-F01CDBD9B0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504" y="943167"/>
            <a:ext cx="8418991" cy="584898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extBox 26">
            <a:extLst>
              <a:ext uri="{FF2B5EF4-FFF2-40B4-BE49-F238E27FC236}">
                <a16:creationId xmlns:a16="http://schemas.microsoft.com/office/drawing/2014/main" id="{4D3F349D-FEE3-23DD-89B2-5292543D6635}"/>
              </a:ext>
            </a:extLst>
          </p:cNvPr>
          <p:cNvSpPr txBox="1"/>
          <p:nvPr/>
        </p:nvSpPr>
        <p:spPr>
          <a:xfrm>
            <a:off x="1962397" y="4255427"/>
            <a:ext cx="1445895" cy="8247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Perth, Australia </a:t>
            </a:r>
            <a:r>
              <a:rPr lang="en-US" sz="1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Nighttime house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26">
            <a:extLst>
              <a:ext uri="{FF2B5EF4-FFF2-40B4-BE49-F238E27FC236}">
                <a16:creationId xmlns:a16="http://schemas.microsoft.com/office/drawing/2014/main" id="{B18D47CF-6C41-8E59-5767-2208B919F34E}"/>
              </a:ext>
            </a:extLst>
          </p:cNvPr>
          <p:cNvSpPr txBox="1"/>
          <p:nvPr/>
        </p:nvSpPr>
        <p:spPr>
          <a:xfrm>
            <a:off x="8763420" y="4436615"/>
            <a:ext cx="1445895" cy="8247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Calgary, Canada</a:t>
            </a:r>
            <a:r>
              <a:rPr lang="en-US" sz="1400" b="1" kern="1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Daytime house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26">
            <a:extLst>
              <a:ext uri="{FF2B5EF4-FFF2-40B4-BE49-F238E27FC236}">
                <a16:creationId xmlns:a16="http://schemas.microsoft.com/office/drawing/2014/main" id="{981283E1-FFDA-22EF-4036-F165E597FAF1}"/>
              </a:ext>
            </a:extLst>
          </p:cNvPr>
          <p:cNvSpPr txBox="1"/>
          <p:nvPr/>
        </p:nvSpPr>
        <p:spPr>
          <a:xfrm>
            <a:off x="8763420" y="3355759"/>
            <a:ext cx="1445895" cy="7226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Fiber Optic cable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26">
            <a:extLst>
              <a:ext uri="{FF2B5EF4-FFF2-40B4-BE49-F238E27FC236}">
                <a16:creationId xmlns:a16="http://schemas.microsoft.com/office/drawing/2014/main" id="{85C1518D-B132-1DA0-97C8-F5C3F50F6B75}"/>
              </a:ext>
            </a:extLst>
          </p:cNvPr>
          <p:cNvSpPr txBox="1"/>
          <p:nvPr/>
        </p:nvSpPr>
        <p:spPr>
          <a:xfrm>
            <a:off x="8818748" y="1346241"/>
            <a:ext cx="1445895" cy="7226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4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Reflector Dome with Convex Lens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26">
            <a:extLst>
              <a:ext uri="{FF2B5EF4-FFF2-40B4-BE49-F238E27FC236}">
                <a16:creationId xmlns:a16="http://schemas.microsoft.com/office/drawing/2014/main" id="{898FA89A-31C3-2E29-AE4A-E00A187F43BA}"/>
              </a:ext>
            </a:extLst>
          </p:cNvPr>
          <p:cNvSpPr txBox="1"/>
          <p:nvPr/>
        </p:nvSpPr>
        <p:spPr>
          <a:xfrm>
            <a:off x="5706654" y="1159048"/>
            <a:ext cx="1445895" cy="374385"/>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Flashlight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26">
            <a:extLst>
              <a:ext uri="{FF2B5EF4-FFF2-40B4-BE49-F238E27FC236}">
                <a16:creationId xmlns:a16="http://schemas.microsoft.com/office/drawing/2014/main" id="{6D30C871-88A2-4C02-C1D5-25B9BA5492EF}"/>
              </a:ext>
            </a:extLst>
          </p:cNvPr>
          <p:cNvSpPr txBox="1"/>
          <p:nvPr/>
        </p:nvSpPr>
        <p:spPr>
          <a:xfrm>
            <a:off x="8763422" y="5780755"/>
            <a:ext cx="1445895" cy="824729"/>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Fiber Optic cable under the Ocean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26">
            <a:extLst>
              <a:ext uri="{FF2B5EF4-FFF2-40B4-BE49-F238E27FC236}">
                <a16:creationId xmlns:a16="http://schemas.microsoft.com/office/drawing/2014/main" id="{039381A1-681D-F9A2-DDFF-97AD87802521}"/>
              </a:ext>
            </a:extLst>
          </p:cNvPr>
          <p:cNvSpPr txBox="1"/>
          <p:nvPr/>
        </p:nvSpPr>
        <p:spPr>
          <a:xfrm>
            <a:off x="1965802" y="2819989"/>
            <a:ext cx="1445895" cy="7226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Fiber Optic cable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9B63655-7F61-3402-8007-4B39E4F9C095}"/>
              </a:ext>
            </a:extLst>
          </p:cNvPr>
          <p:cNvCxnSpPr>
            <a:cxnSpLocks/>
          </p:cNvCxnSpPr>
          <p:nvPr/>
        </p:nvCxnSpPr>
        <p:spPr>
          <a:xfrm flipH="1">
            <a:off x="6876914" y="3968318"/>
            <a:ext cx="1886506" cy="11007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F06EDB2-C63B-0AE5-1A0A-775F7F88566A}"/>
              </a:ext>
            </a:extLst>
          </p:cNvPr>
          <p:cNvCxnSpPr>
            <a:cxnSpLocks/>
          </p:cNvCxnSpPr>
          <p:nvPr/>
        </p:nvCxnSpPr>
        <p:spPr>
          <a:xfrm flipH="1">
            <a:off x="7963270" y="3536328"/>
            <a:ext cx="800150" cy="36874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4CC99B7-C9C9-00A7-DCDF-FA3CC1409DFB}"/>
              </a:ext>
            </a:extLst>
          </p:cNvPr>
          <p:cNvCxnSpPr>
            <a:cxnSpLocks/>
          </p:cNvCxnSpPr>
          <p:nvPr/>
        </p:nvCxnSpPr>
        <p:spPr>
          <a:xfrm>
            <a:off x="6675243" y="1533433"/>
            <a:ext cx="803873" cy="96214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3E37006-7234-F89D-CA89-3068B78FA659}"/>
              </a:ext>
            </a:extLst>
          </p:cNvPr>
          <p:cNvCxnSpPr>
            <a:cxnSpLocks/>
          </p:cNvCxnSpPr>
          <p:nvPr/>
        </p:nvCxnSpPr>
        <p:spPr>
          <a:xfrm flipH="1">
            <a:off x="7883371" y="2090691"/>
            <a:ext cx="1669162" cy="86223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341454B-5D0B-0928-486C-BB8A82F5B4BC}"/>
              </a:ext>
            </a:extLst>
          </p:cNvPr>
          <p:cNvCxnSpPr>
            <a:cxnSpLocks/>
          </p:cNvCxnSpPr>
          <p:nvPr/>
        </p:nvCxnSpPr>
        <p:spPr>
          <a:xfrm flipH="1" flipV="1">
            <a:off x="6551720" y="6207458"/>
            <a:ext cx="2211700" cy="2643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619ECFA-BAB0-A211-CAA8-754218F68F02}"/>
              </a:ext>
            </a:extLst>
          </p:cNvPr>
          <p:cNvCxnSpPr>
            <a:cxnSpLocks/>
          </p:cNvCxnSpPr>
          <p:nvPr/>
        </p:nvCxnSpPr>
        <p:spPr>
          <a:xfrm>
            <a:off x="3408292" y="3070563"/>
            <a:ext cx="1582116" cy="64651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408" name="Straight Arrow Connector 17407">
            <a:extLst>
              <a:ext uri="{FF2B5EF4-FFF2-40B4-BE49-F238E27FC236}">
                <a16:creationId xmlns:a16="http://schemas.microsoft.com/office/drawing/2014/main" id="{CBCB0BD1-D857-E280-8593-1799170016F6}"/>
              </a:ext>
            </a:extLst>
          </p:cNvPr>
          <p:cNvCxnSpPr>
            <a:cxnSpLocks/>
          </p:cNvCxnSpPr>
          <p:nvPr/>
        </p:nvCxnSpPr>
        <p:spPr>
          <a:xfrm>
            <a:off x="3428581" y="4667792"/>
            <a:ext cx="335551" cy="28594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409" name="Straight Arrow Connector 17408">
            <a:extLst>
              <a:ext uri="{FF2B5EF4-FFF2-40B4-BE49-F238E27FC236}">
                <a16:creationId xmlns:a16="http://schemas.microsoft.com/office/drawing/2014/main" id="{A9EF14A3-F75A-0D31-05D5-8411FF696D89}"/>
              </a:ext>
            </a:extLst>
          </p:cNvPr>
          <p:cNvCxnSpPr>
            <a:cxnSpLocks/>
          </p:cNvCxnSpPr>
          <p:nvPr/>
        </p:nvCxnSpPr>
        <p:spPr>
          <a:xfrm flipH="1">
            <a:off x="8238478" y="4607511"/>
            <a:ext cx="524942" cy="40956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6965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3A2B2-9107-1F91-0C1F-7EC1EE207BF8}"/>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50A1E95B-F135-1778-A59A-30866C7E85B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757D6A-DD8E-B78C-84B3-E8BE2D2F7C77}"/>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86CEBE1C-E210-67D6-B643-7A1D3427D16A}"/>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Results</a:t>
            </a:r>
          </a:p>
        </p:txBody>
      </p:sp>
      <p:sp>
        <p:nvSpPr>
          <p:cNvPr id="2" name="TextBox 1">
            <a:extLst>
              <a:ext uri="{FF2B5EF4-FFF2-40B4-BE49-F238E27FC236}">
                <a16:creationId xmlns:a16="http://schemas.microsoft.com/office/drawing/2014/main" id="{D7BF58ED-A977-8D14-18BC-BC2E4AC81F95}"/>
              </a:ext>
            </a:extLst>
          </p:cNvPr>
          <p:cNvSpPr txBox="1"/>
          <p:nvPr/>
        </p:nvSpPr>
        <p:spPr>
          <a:xfrm>
            <a:off x="344176" y="1014189"/>
            <a:ext cx="11847824" cy="5295680"/>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I shined the flashlight into the dome a few times near the roof of the house.</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The light went into the fiber optic cables.</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The light continued going through the cables and ended in the house with a reflector dome.</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First, I used a light meter to measure the light in Lux (Lumen per square meter) directly from the flashlight.</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I have done the same thing for measuring the light inside the house at the end of the reflector dome.</a:t>
            </a: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Lastly, I used the same light meter to measure the temperature in Celsius from at the start of my experiment to after 5 minutes, to check if the fiber optic also transfers heat with the light.</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174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1FEF-5664-BA31-85C7-49D0F4C8184E}"/>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F30297D-3105-4615-55F4-802B56092E2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ABC1223-9297-48A1-986B-3AB1603C5D09}"/>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8AFF98C9-F668-2621-74F6-B9364D1691B9}"/>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Results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3" name="TextBox 2">
            <a:extLst>
              <a:ext uri="{FF2B5EF4-FFF2-40B4-BE49-F238E27FC236}">
                <a16:creationId xmlns:a16="http://schemas.microsoft.com/office/drawing/2014/main" id="{1F61BE1F-38D3-6446-685D-E940D43E9E5F}"/>
              </a:ext>
            </a:extLst>
          </p:cNvPr>
          <p:cNvSpPr txBox="1"/>
          <p:nvPr/>
        </p:nvSpPr>
        <p:spPr>
          <a:xfrm>
            <a:off x="344176" y="1014189"/>
            <a:ext cx="11844253" cy="2419124"/>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I have also tested it under sunlight, and went through the same procedure.</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We can transfer light through the fiber optic cables inside the house with the help of speed of light.</a:t>
            </a:r>
          </a:p>
          <a:p>
            <a:pPr marL="57150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All my observations (in a table form) are recorded to show how much light is being transferred through the fiber optic cables.</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354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05C2-DC86-BDBF-A20C-9940AF744F6D}"/>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3DA62833-12B1-1CC5-4F9F-9D45F8F7A6D2}"/>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A26805-31F7-7243-F21D-73BCBEE4F700}"/>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AC16CE84-3D71-0BB7-57A7-2E317C28023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Results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5" name="Picture 4">
            <a:extLst>
              <a:ext uri="{FF2B5EF4-FFF2-40B4-BE49-F238E27FC236}">
                <a16:creationId xmlns:a16="http://schemas.microsoft.com/office/drawing/2014/main" id="{47690264-E1C6-10CC-CDB0-5479BB2D8AF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305" t="7832" r="3652" b="30057"/>
          <a:stretch>
            <a:fillRect/>
          </a:stretch>
        </p:blipFill>
        <p:spPr>
          <a:xfrm>
            <a:off x="375804" y="916213"/>
            <a:ext cx="6557658" cy="57895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EA9ADD73-953A-DEA4-D6AB-4DF973076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708" y="943165"/>
            <a:ext cx="3071674" cy="230375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BA53428-7067-9898-4FC3-7684AAF8F9F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3916" t="35045" r="43366" b="41494"/>
          <a:stretch>
            <a:fillRect/>
          </a:stretch>
        </p:blipFill>
        <p:spPr>
          <a:xfrm>
            <a:off x="7120538" y="960520"/>
            <a:ext cx="1652607" cy="2286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F5FB5F5-FD65-566F-DD0B-96CC0283B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5911" y="4117597"/>
            <a:ext cx="3071673" cy="230375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87A9727-D3D0-6FA9-87A1-88A36F3F409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5955" t="50000" r="68608" b="26214"/>
          <a:stretch>
            <a:fillRect/>
          </a:stretch>
        </p:blipFill>
        <p:spPr>
          <a:xfrm>
            <a:off x="10330033" y="4117597"/>
            <a:ext cx="1690349" cy="195346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385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27113-F13D-38BE-80F6-95F78362AB43}"/>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5F82D4CA-E173-C472-F524-D4A0428B93D6}"/>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86755B9-047C-284F-E455-B408C64C02DF}"/>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15E9D791-1EE7-5E0E-EA96-18EC45EFA1D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Question, Hypothesis, Prediction</a:t>
            </a:r>
          </a:p>
        </p:txBody>
      </p:sp>
      <p:sp>
        <p:nvSpPr>
          <p:cNvPr id="10" name="TextBox 9">
            <a:extLst>
              <a:ext uri="{FF2B5EF4-FFF2-40B4-BE49-F238E27FC236}">
                <a16:creationId xmlns:a16="http://schemas.microsoft.com/office/drawing/2014/main" id="{23425281-40F4-36EC-BC97-922016DE737E}"/>
              </a:ext>
            </a:extLst>
          </p:cNvPr>
          <p:cNvSpPr txBox="1"/>
          <p:nvPr/>
        </p:nvSpPr>
        <p:spPr>
          <a:xfrm>
            <a:off x="304206" y="943165"/>
            <a:ext cx="11872406" cy="2651688"/>
          </a:xfrm>
          <a:prstGeom prst="rect">
            <a:avLst/>
          </a:prstGeom>
          <a:noFill/>
        </p:spPr>
        <p:txBody>
          <a:bodyPr wrap="square">
            <a:spAutoFit/>
          </a:bodyPr>
          <a:lstStyle/>
          <a:p>
            <a:pPr>
              <a:lnSpc>
                <a:spcPct val="107000"/>
              </a:lnSpc>
              <a:spcAft>
                <a:spcPts val="800"/>
              </a:spcAft>
            </a:pPr>
            <a:r>
              <a:rPr lang="en-US" sz="3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Question:</a:t>
            </a:r>
            <a:endParaRPr lang="en-US"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800" kern="100" dirty="0">
                <a:solidFill>
                  <a:schemeClr val="accent2">
                    <a:lumMod val="50000"/>
                  </a:schemeClr>
                </a:solidFill>
                <a:latin typeface="Calibri" panose="020F0502020204030204" pitchFamily="34" charset="0"/>
                <a:cs typeface="Times New Roman" panose="02020603050405020304" pitchFamily="18" charset="0"/>
              </a:rPr>
              <a:t>Can we maximize the use of natural sunlight for illumination in homes and workplaces?</a:t>
            </a:r>
            <a:endParaRPr lang="en-US"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800" dirty="0">
                <a:solidFill>
                  <a:schemeClr val="accent2">
                    <a:lumMod val="75000"/>
                  </a:schemeClr>
                </a:solidFill>
                <a:latin typeface="Calibri" panose="020F0502020204030204" pitchFamily="34" charset="0"/>
                <a:cs typeface="Times New Roman" panose="02020603050405020304" pitchFamily="18" charset="0"/>
              </a:rPr>
              <a:t>How can we harness 24/7 Sunlight for illumination and reduce dependence on artificial lighting, even during nighttime?</a:t>
            </a:r>
            <a:endParaRPr lang="en-CA" sz="2800" dirty="0">
              <a:solidFill>
                <a:schemeClr val="accent2">
                  <a:lumMod val="75000"/>
                </a:schemeClr>
              </a:solidFill>
            </a:endParaRPr>
          </a:p>
        </p:txBody>
      </p:sp>
    </p:spTree>
    <p:extLst>
      <p:ext uri="{BB962C8B-B14F-4D97-AF65-F5344CB8AC3E}">
        <p14:creationId xmlns:p14="http://schemas.microsoft.com/office/powerpoint/2010/main" val="1283183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801EF-A6BE-7447-8595-844BFE773729}"/>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49E4071E-00AD-32EF-E6FE-1A1C3DED3566}"/>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E5DD4C0-85EB-7FCD-DD7F-48D1F1B089CF}"/>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D36DE035-3696-62DD-1607-FB8C1B7A192D}"/>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Results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3" name="Picture 2">
            <a:extLst>
              <a:ext uri="{FF2B5EF4-FFF2-40B4-BE49-F238E27FC236}">
                <a16:creationId xmlns:a16="http://schemas.microsoft.com/office/drawing/2014/main" id="{D9BC725D-DD1D-EDFA-2645-8EF5AFCF8C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005" t="7500" r="2781" b="30560"/>
          <a:stretch>
            <a:fillRect/>
          </a:stretch>
        </p:blipFill>
        <p:spPr>
          <a:xfrm>
            <a:off x="375228" y="943165"/>
            <a:ext cx="6526749" cy="573564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523D68E8-9C2B-F04B-818F-58A7D239D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99" y="943165"/>
            <a:ext cx="2882283" cy="216171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517DE9C-E9F5-29AA-6875-3898FE0A1003}"/>
              </a:ext>
            </a:extLst>
          </p:cNvPr>
          <p:cNvPicPr>
            <a:picLocks noChangeAspect="1"/>
          </p:cNvPicPr>
          <p:nvPr/>
        </p:nvPicPr>
        <p:blipFill>
          <a:blip r:embed="rId6">
            <a:extLst>
              <a:ext uri="{28A0092B-C50C-407E-A947-70E740481C1C}">
                <a14:useLocalDpi xmlns:a14="http://schemas.microsoft.com/office/drawing/2010/main" val="0"/>
              </a:ext>
            </a:extLst>
          </a:blip>
          <a:srcRect l="43819" t="41683" r="33948" b="42007"/>
          <a:stretch>
            <a:fillRect/>
          </a:stretch>
        </p:blipFill>
        <p:spPr>
          <a:xfrm>
            <a:off x="7062966" y="1376039"/>
            <a:ext cx="1920044" cy="105644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EE0BF1F-07B2-03BD-F34B-288674648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2966" y="3897295"/>
            <a:ext cx="2882284" cy="21617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A3E757F-A3EE-BE38-19D1-2FA515509F9D}"/>
              </a:ext>
            </a:extLst>
          </p:cNvPr>
          <p:cNvPicPr>
            <a:picLocks noChangeAspect="1"/>
          </p:cNvPicPr>
          <p:nvPr/>
        </p:nvPicPr>
        <p:blipFill>
          <a:blip r:embed="rId8">
            <a:extLst>
              <a:ext uri="{28A0092B-C50C-407E-A947-70E740481C1C}">
                <a14:useLocalDpi xmlns:a14="http://schemas.microsoft.com/office/drawing/2010/main" val="0"/>
              </a:ext>
            </a:extLst>
          </a:blip>
          <a:srcRect l="25275" t="64078" r="56861" b="19612"/>
          <a:stretch>
            <a:fillRect/>
          </a:stretch>
        </p:blipFill>
        <p:spPr>
          <a:xfrm>
            <a:off x="10106239" y="4119236"/>
            <a:ext cx="1920043" cy="131481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7339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B7FA2-70DB-E52A-52CA-F246BC7090DA}"/>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30EC0693-F88C-0B0C-49A4-5AA18845E2C0}"/>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410603-69E7-3396-2B68-5EBB44D92754}"/>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006F7ABE-DB50-108F-EA99-5DE8593D0B2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Results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10" name="Picture 9">
            <a:extLst>
              <a:ext uri="{FF2B5EF4-FFF2-40B4-BE49-F238E27FC236}">
                <a16:creationId xmlns:a16="http://schemas.microsoft.com/office/drawing/2014/main" id="{79505425-6D0A-033A-CAD4-7ABA9BDCFB64}"/>
              </a:ext>
            </a:extLst>
          </p:cNvPr>
          <p:cNvPicPr>
            <a:picLocks noChangeAspect="1"/>
          </p:cNvPicPr>
          <p:nvPr/>
        </p:nvPicPr>
        <p:blipFill>
          <a:blip r:embed="rId3"/>
          <a:stretch>
            <a:fillRect/>
          </a:stretch>
        </p:blipFill>
        <p:spPr>
          <a:xfrm>
            <a:off x="1172187" y="937212"/>
            <a:ext cx="9840481" cy="574754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387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85BE5-F831-59C4-65D8-3B97E943A2A6}"/>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86051A6E-B359-59DE-240C-D241142D4B5B}"/>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CA3A530-829B-9AE1-8113-A013E6756E06}"/>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8EA35C36-FE9A-5276-8DF3-41BDCFF352F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Analysis 1</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2D205DF-9FC6-360A-160D-4510AAE477DA}"/>
              </a:ext>
            </a:extLst>
          </p:cNvPr>
          <p:cNvSpPr txBox="1"/>
          <p:nvPr/>
        </p:nvSpPr>
        <p:spPr>
          <a:xfrm>
            <a:off x="344176" y="792246"/>
            <a:ext cx="11844253" cy="5723811"/>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From direct sunlight, we can get between 32,000 to 100,000 Lux (Lumen per square meter)</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For daylight (in case sun is hiding behind the clouds), it provides 10,000 to 25,000 Lux (Lumen per square meter)</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In our house, normally we need about 100 to 500 Lux (Lumen per square meter) for our daily usage</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The maximum we would need is for small and detailed task, such as on Kitchen worktops. It would need to be between 500 to 700 Lux (Lumen per square meter)</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As per my experiment under Sunlight and with a Flashlight, I found that the light illuminates above 1,000 Lux (Lumen per square meter)</a:t>
            </a: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1,000 Lux (Lumen per square meter) is more than enough for all our daily illumination usage</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64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66A4-636B-6432-F041-CD23CA0F77CD}"/>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318161BD-2FFF-1A98-3238-C45B2648C96C}"/>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CBB0A17-1488-8776-C39B-7A9E95CD5985}"/>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230A8E96-F26A-2D86-CAE0-6FBA421FCAFC}"/>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Analysis 1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2" name="Picture 1" descr="Lighting Calc">
            <a:extLst>
              <a:ext uri="{FF2B5EF4-FFF2-40B4-BE49-F238E27FC236}">
                <a16:creationId xmlns:a16="http://schemas.microsoft.com/office/drawing/2014/main" id="{9A8FDB1C-77FC-FD5C-16E9-1E86353913A7}"/>
              </a:ext>
            </a:extLst>
          </p:cNvPr>
          <p:cNvPicPr>
            <a:picLocks noChangeAspect="1"/>
          </p:cNvPicPr>
          <p:nvPr/>
        </p:nvPicPr>
        <p:blipFill rotWithShape="1">
          <a:blip r:embed="rId3">
            <a:extLst>
              <a:ext uri="{28A0092B-C50C-407E-A947-70E740481C1C}">
                <a14:useLocalDpi xmlns:a14="http://schemas.microsoft.com/office/drawing/2010/main" val="0"/>
              </a:ext>
            </a:extLst>
          </a:blip>
          <a:srcRect l="1072" r="50427" b="72787"/>
          <a:stretch>
            <a:fillRect/>
          </a:stretch>
        </p:blipFill>
        <p:spPr bwMode="auto">
          <a:xfrm>
            <a:off x="817748" y="937238"/>
            <a:ext cx="5758579" cy="13435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 name="Picture 2" descr="Lux and Lumens Guide: How Bright Should Your Lights Be? – Leora Lighting">
            <a:extLst>
              <a:ext uri="{FF2B5EF4-FFF2-40B4-BE49-F238E27FC236}">
                <a16:creationId xmlns:a16="http://schemas.microsoft.com/office/drawing/2014/main" id="{B2922091-7C11-5A9C-B586-0C50ABDE92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1" b="3338"/>
          <a:stretch>
            <a:fillRect/>
          </a:stretch>
        </p:blipFill>
        <p:spPr bwMode="auto">
          <a:xfrm>
            <a:off x="7215422" y="937238"/>
            <a:ext cx="4206231" cy="574156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F933A73A-F509-DB8B-8E03-7C8BA84B197C}"/>
              </a:ext>
            </a:extLst>
          </p:cNvPr>
          <p:cNvSpPr txBox="1"/>
          <p:nvPr/>
        </p:nvSpPr>
        <p:spPr>
          <a:xfrm>
            <a:off x="2081429" y="5520929"/>
            <a:ext cx="4494898" cy="1169551"/>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US" sz="1400" dirty="0">
                <a:solidFill>
                  <a:schemeClr val="accent1">
                    <a:lumMod val="50000"/>
                  </a:schemeClr>
                </a:solidFill>
                <a:latin typeface="Calibri" panose="020F0502020204030204" pitchFamily="34" charset="0"/>
                <a:cs typeface="Calibri" panose="020F0502020204030204" pitchFamily="34" charset="0"/>
              </a:rPr>
              <a:t>https://leoralighting.co.uk/blogs/the-glow-guide/how-bright-your-light-should-be?srsltid=AfmBOopktNcmz8mZdfp-5qbIt_xmUPbP4EE2xGyYyHqhM3zc60o5KUJq</a:t>
            </a:r>
            <a:endParaRPr lang="en-CA" sz="1400" dirty="0">
              <a:solidFill>
                <a:schemeClr val="accent1">
                  <a:lumMod val="5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76CA9A6-612C-1DCD-9A3A-DA49D6C200F7}"/>
              </a:ext>
            </a:extLst>
          </p:cNvPr>
          <p:cNvSpPr txBox="1"/>
          <p:nvPr/>
        </p:nvSpPr>
        <p:spPr>
          <a:xfrm>
            <a:off x="2081429" y="5033958"/>
            <a:ext cx="4367218" cy="307777"/>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 </a:t>
            </a:r>
            <a:r>
              <a:rPr lang="en-CA" sz="1400" dirty="0">
                <a:solidFill>
                  <a:schemeClr val="accent1">
                    <a:lumMod val="50000"/>
                  </a:schemeClr>
                </a:solidFill>
                <a:latin typeface="Calibri" panose="020F0502020204030204" pitchFamily="34" charset="0"/>
                <a:cs typeface="Calibri" panose="020F0502020204030204" pitchFamily="34" charset="0"/>
              </a:rPr>
              <a:t>https://www.lumenarts.net/manuals</a:t>
            </a:r>
          </a:p>
        </p:txBody>
      </p:sp>
    </p:spTree>
    <p:extLst>
      <p:ext uri="{BB962C8B-B14F-4D97-AF65-F5344CB8AC3E}">
        <p14:creationId xmlns:p14="http://schemas.microsoft.com/office/powerpoint/2010/main" val="3112510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016FF-0F81-27E8-0264-1B5E6B41C587}"/>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6387D4DC-4B8B-E803-A71B-CF582E25A1E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CB6A2FC-65C9-239B-C6E1-FBCA8303B16B}"/>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B25B1172-3CE4-E770-C9E2-8288BACB28FE}"/>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Analysis 2</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B4A2400-DEC0-567F-70B7-E13AFC315464}"/>
              </a:ext>
            </a:extLst>
          </p:cNvPr>
          <p:cNvSpPr txBox="1"/>
          <p:nvPr/>
        </p:nvSpPr>
        <p:spPr>
          <a:xfrm>
            <a:off x="344176" y="1449194"/>
            <a:ext cx="11844253" cy="1888402"/>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The speed of light is very fast and efficient because it travels at 300,000,000 meters per second (300,000 km/s) in a vacuum</a:t>
            </a:r>
            <a:endParaRPr lang="en-CA" sz="2600" kern="100" dirty="0">
              <a:solidFill>
                <a:schemeClr val="accent2">
                  <a:lumMod val="50000"/>
                </a:schemeClr>
              </a:solidFill>
              <a:latin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In fiber optic cables (made with silica glass), the speed of light will be slower by 30%. The speed of light will be approximately 200,000 km/s in a fiber optic cable</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86EB739-76E6-6EA3-C957-D42BF61A9500}"/>
              </a:ext>
            </a:extLst>
          </p:cNvPr>
          <p:cNvSpPr txBox="1"/>
          <p:nvPr/>
        </p:nvSpPr>
        <p:spPr>
          <a:xfrm>
            <a:off x="304206" y="783361"/>
            <a:ext cx="11872406" cy="532903"/>
          </a:xfrm>
          <a:prstGeom prst="rect">
            <a:avLst/>
          </a:prstGeom>
          <a:noFill/>
        </p:spPr>
        <p:txBody>
          <a:bodyPr wrap="square">
            <a:spAutoFit/>
          </a:bodyPr>
          <a:lstStyle/>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speed of light</a:t>
            </a:r>
            <a:endParaRPr lang="en-US" sz="2500" kern="100" dirty="0">
              <a:solidFill>
                <a:schemeClr val="accent2">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356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52E29-C882-41AF-D4A2-87599CEDCD43}"/>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02260555-AE7F-2496-E513-97776667E327}"/>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B8F9B8-67DE-A4FA-C582-65B73E1B2C91}"/>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3555980B-1FC8-3A7A-66A2-7A45690718A4}"/>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Analysis 2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6" name="TextBox 5">
            <a:extLst>
              <a:ext uri="{FF2B5EF4-FFF2-40B4-BE49-F238E27FC236}">
                <a16:creationId xmlns:a16="http://schemas.microsoft.com/office/drawing/2014/main" id="{F903E215-E61A-7BE8-A4BD-D9C5AD959860}"/>
              </a:ext>
            </a:extLst>
          </p:cNvPr>
          <p:cNvSpPr txBox="1"/>
          <p:nvPr/>
        </p:nvSpPr>
        <p:spPr>
          <a:xfrm>
            <a:off x="332359" y="1226900"/>
            <a:ext cx="11844253" cy="5706049"/>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n = c / v</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n = Light refraction index / Electromagnetic waves</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c = Speed of Light in a vacuum (300,000 km/s)</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v = Speed of light in a material/medium</a:t>
            </a: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The refractive index of fiber optic cables (made with silica glass) n = 1.5</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v = c / 1.5</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v = 300,000 / 1.5</a:t>
            </a:r>
          </a:p>
          <a:p>
            <a:pPr marL="1028700" lvl="1"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v = 200,000 km/s in a fiber optic cables</a:t>
            </a: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50000"/>
                  </a:schemeClr>
                </a:solidFill>
                <a:latin typeface="Calibri" panose="020F0502020204030204" pitchFamily="34" charset="0"/>
                <a:cs typeface="Times New Roman" panose="02020603050405020304" pitchFamily="18" charset="0"/>
              </a:rPr>
              <a:t>So, the speed of light is 200,000 km/s in a fiber optic cable.</a:t>
            </a:r>
          </a:p>
          <a:p>
            <a:pPr marL="571500" lvl="0" indent="-571500">
              <a:lnSpc>
                <a:spcPct val="107000"/>
              </a:lnSpc>
              <a:spcAft>
                <a:spcPts val="800"/>
              </a:spcAft>
              <a:buFont typeface="Wingdings" panose="05000000000000000000" pitchFamily="2" charset="2"/>
              <a:buChar char="§"/>
            </a:pPr>
            <a:r>
              <a:rPr lang="en-US" sz="2600" kern="100" dirty="0">
                <a:solidFill>
                  <a:schemeClr val="accent2">
                    <a:lumMod val="75000"/>
                  </a:schemeClr>
                </a:solidFill>
                <a:latin typeface="Calibri" panose="020F0502020204030204" pitchFamily="34" charset="0"/>
                <a:cs typeface="Times New Roman" panose="02020603050405020304" pitchFamily="18" charset="0"/>
              </a:rPr>
              <a:t>As per my project, the fiber optic cable can transfer the light quickly from one place to the other without losing that much light.</a:t>
            </a:r>
            <a:endParaRPr lang="en-CA" sz="2600" kern="100" dirty="0">
              <a:solidFill>
                <a:schemeClr val="accent2">
                  <a:lumMod val="75000"/>
                </a:schemeClr>
              </a:solidFill>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EB21825-E91F-6E09-3E6A-92578AF91020}"/>
              </a:ext>
            </a:extLst>
          </p:cNvPr>
          <p:cNvSpPr txBox="1"/>
          <p:nvPr/>
        </p:nvSpPr>
        <p:spPr>
          <a:xfrm>
            <a:off x="304206" y="783361"/>
            <a:ext cx="11872406" cy="532903"/>
          </a:xfrm>
          <a:prstGeom prst="rect">
            <a:avLst/>
          </a:prstGeom>
          <a:noFill/>
        </p:spPr>
        <p:txBody>
          <a:bodyPr wrap="square">
            <a:spAutoFit/>
          </a:bodyPr>
          <a:lstStyle/>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Calculation:</a:t>
            </a:r>
            <a:endParaRPr lang="en-US" sz="2500" kern="100" dirty="0">
              <a:solidFill>
                <a:schemeClr val="accent2">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59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78882-1956-A822-605F-7AA18E838532}"/>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BA200BED-1B00-087F-E0BD-C972615174D9}"/>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5353BB1-42FA-1F6E-CB18-72F5970055DD}"/>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07AA9DB9-412D-DF4C-3648-60319F1577A7}"/>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Conclusion</a:t>
            </a:r>
          </a:p>
        </p:txBody>
      </p:sp>
      <p:sp>
        <p:nvSpPr>
          <p:cNvPr id="2" name="TextBox 1">
            <a:extLst>
              <a:ext uri="{FF2B5EF4-FFF2-40B4-BE49-F238E27FC236}">
                <a16:creationId xmlns:a16="http://schemas.microsoft.com/office/drawing/2014/main" id="{2D9369F4-8E93-446B-2045-F739CDB6D1EF}"/>
              </a:ext>
            </a:extLst>
          </p:cNvPr>
          <p:cNvSpPr txBox="1"/>
          <p:nvPr/>
        </p:nvSpPr>
        <p:spPr>
          <a:xfrm>
            <a:off x="353946" y="797429"/>
            <a:ext cx="11822666" cy="6025176"/>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My hypothesis is true:</a:t>
            </a:r>
            <a:endParaRPr lang="en-CA" sz="2800" b="1" kern="100" dirty="0">
              <a:solidFill>
                <a:schemeClr val="accent2">
                  <a:lumMod val="75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accent2">
                    <a:lumMod val="50000"/>
                  </a:schemeClr>
                </a:solidFill>
                <a:latin typeface="Calibri" panose="020F0502020204030204" pitchFamily="34" charset="0"/>
                <a:cs typeface="Times New Roman" panose="02020603050405020304" pitchFamily="18" charset="0"/>
              </a:rPr>
              <a:t>We can maximize the use of natural sunlight (Controlled Variables) and transmit direct sunlight inside the house/ building (Controlled Variables) for illumination (Dependent Variables) from the roof of the house (Controlled Variables) through the fiber optic cable (Independent Variables).</a:t>
            </a: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Likewise, we can transmit sunlight from the daytime location to the nighttime antipodal location through the fiber optic cable (Independent Variables).</a:t>
            </a:r>
          </a:p>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My experiment answers the missing piece of my background research:</a:t>
            </a: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accent2">
                    <a:lumMod val="50000"/>
                  </a:schemeClr>
                </a:solidFill>
                <a:latin typeface="Calibri" panose="020F0502020204030204" pitchFamily="34" charset="0"/>
                <a:cs typeface="Times New Roman" panose="02020603050405020304" pitchFamily="18" charset="0"/>
              </a:rPr>
              <a:t>Fiber optic cable is very efficient to transfer light very quickly and we can transmit the Sunlight in homes and workplaces, even from daytime location to the nighttime location.</a:t>
            </a:r>
          </a:p>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Importance of energy to the world:</a:t>
            </a:r>
            <a:endParaRPr lang="en-CA" sz="2800" b="1" kern="100" dirty="0">
              <a:solidFill>
                <a:schemeClr val="accent2">
                  <a:lumMod val="75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accent2">
                    <a:lumMod val="50000"/>
                  </a:schemeClr>
                </a:solidFill>
                <a:latin typeface="Calibri" panose="020F0502020204030204" pitchFamily="34" charset="0"/>
                <a:cs typeface="Times New Roman" panose="02020603050405020304" pitchFamily="18" charset="0"/>
              </a:rPr>
              <a:t>We found another way to harness 24/7 sunlight for illumination and reduce dependence on artificial lighting, even during nighttime.</a:t>
            </a:r>
            <a:endParaRPr lang="en-CA" sz="2400" kern="100" dirty="0">
              <a:solidFill>
                <a:schemeClr val="accent2">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56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21420-885B-5A5C-1F91-EB3F44106CED}"/>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0DDAC919-00D2-E7D3-AADE-3EC44FDCE3C8}"/>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1FA5F9-3753-244D-D4BA-66A45878E6F1}"/>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D1AAAE93-74D2-9ED7-B3D4-ADA357F61FD8}"/>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Next Steps</a:t>
            </a:r>
          </a:p>
        </p:txBody>
      </p:sp>
      <p:sp>
        <p:nvSpPr>
          <p:cNvPr id="2" name="TextBox 1">
            <a:extLst>
              <a:ext uri="{FF2B5EF4-FFF2-40B4-BE49-F238E27FC236}">
                <a16:creationId xmlns:a16="http://schemas.microsoft.com/office/drawing/2014/main" id="{82F7C085-5DEF-5B1C-28E7-BC53ACE11301}"/>
              </a:ext>
            </a:extLst>
          </p:cNvPr>
          <p:cNvSpPr txBox="1"/>
          <p:nvPr/>
        </p:nvSpPr>
        <p:spPr>
          <a:xfrm>
            <a:off x="344176" y="792246"/>
            <a:ext cx="11844253" cy="5498365"/>
          </a:xfrm>
          <a:prstGeom prst="rect">
            <a:avLst/>
          </a:prstGeom>
          <a:noFill/>
        </p:spPr>
        <p:txBody>
          <a:bodyPr wrap="square">
            <a:spAutoFit/>
          </a:bodyPr>
          <a:lstStyle/>
          <a:p>
            <a:pPr lvl="0">
              <a:lnSpc>
                <a:spcPct val="107000"/>
              </a:lnSpc>
              <a:spcAft>
                <a:spcPts val="800"/>
              </a:spcAft>
            </a:pPr>
            <a:r>
              <a:rPr lang="en-US" sz="2600" b="1" kern="100" dirty="0">
                <a:solidFill>
                  <a:schemeClr val="accent2">
                    <a:lumMod val="50000"/>
                  </a:schemeClr>
                </a:solidFill>
                <a:latin typeface="Calibri" panose="020F0502020204030204" pitchFamily="34" charset="0"/>
                <a:cs typeface="Times New Roman" panose="02020603050405020304" pitchFamily="18" charset="0"/>
              </a:rPr>
              <a:t>Daytime Location</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We can install the dome on the roof of the house and the big building with the fiber optic cable and end inside the house with the reflector dome for illumination during the daytime.</a:t>
            </a:r>
            <a:endParaRPr lang="en-US" sz="2400" kern="100" dirty="0">
              <a:solidFill>
                <a:schemeClr val="accent2">
                  <a:lumMod val="50000"/>
                </a:schemeClr>
              </a:solidFill>
              <a:latin typeface="Calibri" panose="020F0502020204030204" pitchFamily="34" charset="0"/>
              <a:cs typeface="Times New Roman" panose="02020603050405020304" pitchFamily="18" charset="0"/>
            </a:endParaRPr>
          </a:p>
          <a:p>
            <a:pPr lvl="0">
              <a:lnSpc>
                <a:spcPct val="107000"/>
              </a:lnSpc>
              <a:spcAft>
                <a:spcPts val="800"/>
              </a:spcAft>
            </a:pPr>
            <a:r>
              <a:rPr lang="en-US" sz="2600" b="1" kern="100" dirty="0">
                <a:solidFill>
                  <a:schemeClr val="accent2">
                    <a:lumMod val="50000"/>
                  </a:schemeClr>
                </a:solidFill>
                <a:latin typeface="Calibri" panose="020F0502020204030204" pitchFamily="34" charset="0"/>
                <a:cs typeface="Times New Roman" panose="02020603050405020304" pitchFamily="18" charset="0"/>
              </a:rPr>
              <a:t>Daytime to Nighttime Location</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The distance between Calgary and Vancouver is 972 Kilometers by road, and Vancouver to Perth, Australia by cargo ship (by sea) distance is 16,862 kilometers</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50000"/>
                  </a:schemeClr>
                </a:solidFill>
                <a:latin typeface="Calibri" panose="020F0502020204030204" pitchFamily="34" charset="0"/>
                <a:cs typeface="Times New Roman" panose="02020603050405020304" pitchFamily="18" charset="0"/>
              </a:rPr>
              <a:t>In total, the distance is </a:t>
            </a:r>
            <a:r>
              <a:rPr lang="en-US" sz="2400" b="1" kern="100" dirty="0">
                <a:solidFill>
                  <a:srgbClr val="FF0000"/>
                </a:solidFill>
                <a:latin typeface="Calibri" panose="020F0502020204030204" pitchFamily="34" charset="0"/>
                <a:cs typeface="Times New Roman" panose="02020603050405020304" pitchFamily="18" charset="0"/>
              </a:rPr>
              <a:t>17,834 kilometers</a:t>
            </a:r>
            <a:r>
              <a:rPr lang="en-US" sz="2400" kern="100" dirty="0">
                <a:solidFill>
                  <a:schemeClr val="accent2">
                    <a:lumMod val="50000"/>
                  </a:schemeClr>
                </a:solidFill>
                <a:latin typeface="Calibri" panose="020F0502020204030204" pitchFamily="34" charset="0"/>
                <a:cs typeface="Times New Roman" panose="02020603050405020304" pitchFamily="18" charset="0"/>
              </a:rPr>
              <a:t> between Calgary, Canada and Perth, Australia</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As per current undersea cable network, the cost for installing the cables under the sea is really high, from $6,000 to $20,000 per kilometer</a:t>
            </a:r>
          </a:p>
          <a:p>
            <a:pPr marL="1028700" lvl="1" indent="-571500">
              <a:lnSpc>
                <a:spcPct val="107000"/>
              </a:lnSpc>
              <a:spcAft>
                <a:spcPts val="800"/>
              </a:spcAft>
              <a:buFont typeface="Courier New" panose="02070309020205020404" pitchFamily="49" charset="0"/>
              <a:buChar char="o"/>
            </a:pPr>
            <a:r>
              <a:rPr lang="en-US" sz="2400" kern="100" dirty="0">
                <a:solidFill>
                  <a:schemeClr val="accent2">
                    <a:lumMod val="50000"/>
                  </a:schemeClr>
                </a:solidFill>
                <a:latin typeface="Calibri" panose="020F0502020204030204" pitchFamily="34" charset="0"/>
                <a:cs typeface="Times New Roman" panose="02020603050405020304" pitchFamily="18" charset="0"/>
              </a:rPr>
              <a:t>The cost depends on number of cables and the distance or amount of fiber optic cables</a:t>
            </a:r>
            <a:endParaRPr lang="en-US" sz="2400" kern="100" dirty="0">
              <a:solidFill>
                <a:schemeClr val="accent2">
                  <a:lumMod val="7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45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8A99-9BD8-0E8F-158A-7A6E79430DFD}"/>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A8686FBB-0F89-2831-0426-325E5C51C719}"/>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2AD9C26-FDEE-E5C5-8763-F8FC405E3AD1}"/>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951D3DC5-42F2-CAE4-395E-54B22116CEB6}"/>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Next Steps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97D452D9-D4B7-45A2-1B02-FF1089632E73}"/>
              </a:ext>
            </a:extLst>
          </p:cNvPr>
          <p:cNvSpPr txBox="1"/>
          <p:nvPr/>
        </p:nvSpPr>
        <p:spPr>
          <a:xfrm>
            <a:off x="344176" y="792246"/>
            <a:ext cx="11844253" cy="5432449"/>
          </a:xfrm>
          <a:prstGeom prst="rect">
            <a:avLst/>
          </a:prstGeom>
          <a:noFill/>
        </p:spPr>
        <p:txBody>
          <a:bodyPr wrap="square">
            <a:spAutoFit/>
          </a:bodyPr>
          <a:lstStyle/>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The approximate cost for the real-life big scale project (From Calgary, CA to Perth, AU)</a:t>
            </a:r>
          </a:p>
          <a:p>
            <a:pPr marL="1028700" lvl="1" indent="-571500">
              <a:lnSpc>
                <a:spcPct val="107000"/>
              </a:lnSpc>
              <a:spcAft>
                <a:spcPts val="800"/>
              </a:spcAft>
              <a:buFont typeface="Wingdings" panose="05000000000000000000" pitchFamily="2" charset="2"/>
              <a:buChar char="§"/>
            </a:pPr>
            <a:r>
              <a:rPr lang="en-US" sz="2400" kern="100" dirty="0">
                <a:solidFill>
                  <a:schemeClr val="accent2">
                    <a:lumMod val="50000"/>
                  </a:schemeClr>
                </a:solidFill>
                <a:latin typeface="Calibri" panose="020F0502020204030204" pitchFamily="34" charset="0"/>
                <a:cs typeface="Times New Roman" panose="02020603050405020304" pitchFamily="18" charset="0"/>
              </a:rPr>
              <a:t>Total cost may be: $10,000.00/kilometer for 18,000.00 km = </a:t>
            </a:r>
            <a:r>
              <a:rPr lang="en-US" sz="2400" b="1" kern="100" dirty="0">
                <a:solidFill>
                  <a:srgbClr val="FF0000"/>
                </a:solidFill>
                <a:latin typeface="Calibri" panose="020F0502020204030204" pitchFamily="34" charset="0"/>
                <a:cs typeface="Times New Roman" panose="02020603050405020304" pitchFamily="18" charset="0"/>
              </a:rPr>
              <a:t>$180 million</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Population of Canada is </a:t>
            </a:r>
            <a:r>
              <a:rPr lang="en-US" sz="2400" b="1" kern="100" dirty="0">
                <a:solidFill>
                  <a:srgbClr val="FF0000"/>
                </a:solidFill>
                <a:latin typeface="Calibri" panose="020F0502020204030204" pitchFamily="34" charset="0"/>
                <a:cs typeface="Times New Roman" panose="02020603050405020304" pitchFamily="18" charset="0"/>
              </a:rPr>
              <a:t>41,549,366</a:t>
            </a:r>
            <a:r>
              <a:rPr lang="en-US" sz="2400" kern="100" dirty="0">
                <a:solidFill>
                  <a:schemeClr val="accent2">
                    <a:lumMod val="75000"/>
                  </a:schemeClr>
                </a:solidFill>
                <a:latin typeface="Calibri" panose="020F0502020204030204" pitchFamily="34" charset="0"/>
                <a:cs typeface="Times New Roman" panose="02020603050405020304" pitchFamily="18" charset="0"/>
              </a:rPr>
              <a:t> currently (as on February 11, 2026)</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50000"/>
                  </a:schemeClr>
                </a:solidFill>
                <a:latin typeface="Calibri" panose="020F0502020204030204" pitchFamily="34" charset="0"/>
                <a:cs typeface="Times New Roman" panose="02020603050405020304" pitchFamily="18" charset="0"/>
              </a:rPr>
              <a:t>If each residence of Canada donates or gives </a:t>
            </a:r>
            <a:r>
              <a:rPr lang="en-US" sz="2400" b="1" kern="100" dirty="0">
                <a:solidFill>
                  <a:srgbClr val="FF0000"/>
                </a:solidFill>
                <a:latin typeface="Calibri" panose="020F0502020204030204" pitchFamily="34" charset="0"/>
                <a:cs typeface="Times New Roman" panose="02020603050405020304" pitchFamily="18" charset="0"/>
              </a:rPr>
              <a:t>$4.34</a:t>
            </a:r>
            <a:r>
              <a:rPr lang="en-US" sz="2400" kern="100" dirty="0">
                <a:solidFill>
                  <a:schemeClr val="accent2">
                    <a:lumMod val="50000"/>
                  </a:schemeClr>
                </a:solidFill>
                <a:latin typeface="Calibri" panose="020F0502020204030204" pitchFamily="34" charset="0"/>
                <a:cs typeface="Times New Roman" panose="02020603050405020304" pitchFamily="18" charset="0"/>
              </a:rPr>
              <a:t>, it will cover the whole cost of installing the fiber optic cable</a:t>
            </a:r>
          </a:p>
          <a:p>
            <a:pPr marL="57150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We can transmit sunlight for illumination from the daytime location to the nighttime antipodal location</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50000"/>
                  </a:schemeClr>
                </a:solidFill>
                <a:latin typeface="Calibri" panose="020F0502020204030204" pitchFamily="34" charset="0"/>
                <a:cs typeface="Times New Roman" panose="02020603050405020304" pitchFamily="18" charset="0"/>
              </a:rPr>
              <a:t>After installing the fiber optic cable network for illumination, there will not be </a:t>
            </a:r>
            <a:r>
              <a:rPr lang="en-US" sz="2400" b="1" kern="100" dirty="0">
                <a:solidFill>
                  <a:srgbClr val="FF0000"/>
                </a:solidFill>
                <a:latin typeface="Calibri" panose="020F0502020204030204" pitchFamily="34" charset="0"/>
                <a:cs typeface="Times New Roman" panose="02020603050405020304" pitchFamily="18" charset="0"/>
              </a:rPr>
              <a:t>No electricity bills</a:t>
            </a:r>
            <a:r>
              <a:rPr lang="en-US" sz="2400" kern="100" dirty="0">
                <a:solidFill>
                  <a:schemeClr val="accent2">
                    <a:lumMod val="50000"/>
                  </a:schemeClr>
                </a:solidFill>
                <a:latin typeface="Calibri" panose="020F0502020204030204" pitchFamily="34" charset="0"/>
                <a:cs typeface="Times New Roman" panose="02020603050405020304" pitchFamily="18" charset="0"/>
              </a:rPr>
              <a:t> for lighting</a:t>
            </a:r>
          </a:p>
          <a:p>
            <a:pPr marL="571500" lvl="0" indent="-571500">
              <a:lnSpc>
                <a:spcPct val="107000"/>
              </a:lnSpc>
              <a:spcAft>
                <a:spcPts val="800"/>
              </a:spcAft>
              <a:buFont typeface="Wingdings" panose="05000000000000000000" pitchFamily="2" charset="2"/>
              <a:buChar char="§"/>
            </a:pPr>
            <a:r>
              <a:rPr lang="en-US" sz="2400" kern="100" dirty="0">
                <a:solidFill>
                  <a:schemeClr val="accent2">
                    <a:lumMod val="75000"/>
                  </a:schemeClr>
                </a:solidFill>
                <a:latin typeface="Calibri" panose="020F0502020204030204" pitchFamily="34" charset="0"/>
                <a:cs typeface="Times New Roman" panose="02020603050405020304" pitchFamily="18" charset="0"/>
              </a:rPr>
              <a:t>Need more research and experiment for the real-life large-scale project and the expert engineers would study for the practicability of my project for the real-life large-scale project.</a:t>
            </a:r>
            <a:endParaRPr lang="en-CA" sz="24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3988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8F75-3491-3536-B4A9-17D68D497393}"/>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C60C7E9C-C1B1-51C4-6DA2-75E2DA9D2FA6}"/>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CCB8148-283C-2BCB-0DDF-0E97B343B80D}"/>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3105A418-AF54-044E-36F1-D6F07D16E580}"/>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Next Steps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pic>
        <p:nvPicPr>
          <p:cNvPr id="2" name="Picture 1" descr="Can internet access lead to improved economic outcomes? | International  Growth Centre">
            <a:extLst>
              <a:ext uri="{FF2B5EF4-FFF2-40B4-BE49-F238E27FC236}">
                <a16:creationId xmlns:a16="http://schemas.microsoft.com/office/drawing/2014/main" id="{AE68D290-5F7A-74D5-5F3D-F6677AC580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483" y="867141"/>
            <a:ext cx="10085034" cy="588768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CC8E44C1-FA23-D210-FA64-45A30607A67B}"/>
              </a:ext>
            </a:extLst>
          </p:cNvPr>
          <p:cNvSpPr txBox="1"/>
          <p:nvPr/>
        </p:nvSpPr>
        <p:spPr>
          <a:xfrm rot="16200000">
            <a:off x="9494157" y="4182359"/>
            <a:ext cx="4494898" cy="738664"/>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US" sz="1400" dirty="0">
                <a:solidFill>
                  <a:schemeClr val="accent1">
                    <a:lumMod val="50000"/>
                  </a:schemeClr>
                </a:solidFill>
                <a:latin typeface="Calibri" panose="020F0502020204030204" pitchFamily="34" charset="0"/>
                <a:cs typeface="Calibri" panose="020F0502020204030204" pitchFamily="34" charset="0"/>
              </a:rPr>
              <a:t>https://www.theigc.org/blogs/can-internet-access-lead-improved-economic-outcomes</a:t>
            </a:r>
            <a:endParaRPr lang="en-CA" sz="1400"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347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68D3-6B6B-5D13-CCD2-78F14E5995A0}"/>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61607E53-B081-8D33-56BB-55B0EF71295F}"/>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C6D2CA8-3897-1171-18A1-777AA90B013C}"/>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66BF18DB-A1A0-FF48-A896-3C656C671F68}"/>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Question, Hypothesis, Prediction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5C92FD3A-5C08-F435-29B8-E011B024191D}"/>
              </a:ext>
            </a:extLst>
          </p:cNvPr>
          <p:cNvSpPr txBox="1"/>
          <p:nvPr/>
        </p:nvSpPr>
        <p:spPr>
          <a:xfrm>
            <a:off x="304206" y="943165"/>
            <a:ext cx="11872406" cy="3006529"/>
          </a:xfrm>
          <a:prstGeom prst="rect">
            <a:avLst/>
          </a:prstGeom>
          <a:noFill/>
        </p:spPr>
        <p:txBody>
          <a:bodyPr wrap="square">
            <a:spAutoFit/>
          </a:bodyPr>
          <a:lstStyle/>
          <a:p>
            <a:pPr>
              <a:lnSpc>
                <a:spcPct val="107000"/>
              </a:lnSpc>
              <a:spcAft>
                <a:spcPts val="800"/>
              </a:spcAft>
            </a:pPr>
            <a:r>
              <a:rPr lang="en-US" sz="3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Hypothesis:</a:t>
            </a:r>
            <a:endParaRPr lang="en-US"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 think, when we install the fiber optic cables on a house/building roof, it can transmit enough direct sunlight for illumination inside the house/building. 	Also, I believe that the fiber optic cable can transmit sunlight from the daytime location to the nighttime location on the other side of the world for illumination.</a:t>
            </a:r>
          </a:p>
        </p:txBody>
      </p:sp>
      <p:sp>
        <p:nvSpPr>
          <p:cNvPr id="3" name="TextBox 2">
            <a:extLst>
              <a:ext uri="{FF2B5EF4-FFF2-40B4-BE49-F238E27FC236}">
                <a16:creationId xmlns:a16="http://schemas.microsoft.com/office/drawing/2014/main" id="{AE96CBAF-1869-877E-896C-B9AD68A4732A}"/>
              </a:ext>
            </a:extLst>
          </p:cNvPr>
          <p:cNvSpPr txBox="1"/>
          <p:nvPr/>
        </p:nvSpPr>
        <p:spPr>
          <a:xfrm>
            <a:off x="7706414" y="6550222"/>
            <a:ext cx="4367218" cy="307777"/>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 </a:t>
            </a:r>
            <a:r>
              <a:rPr lang="en-CA" sz="1400" dirty="0">
                <a:solidFill>
                  <a:schemeClr val="accent1">
                    <a:lumMod val="50000"/>
                  </a:schemeClr>
                </a:solidFill>
                <a:latin typeface="Calibri" panose="020F0502020204030204" pitchFamily="34" charset="0"/>
                <a:cs typeface="Calibri" panose="020F0502020204030204" pitchFamily="34" charset="0"/>
              </a:rPr>
              <a:t>https://www.thefoa.org/tech/sciproj.htm</a:t>
            </a:r>
          </a:p>
        </p:txBody>
      </p:sp>
      <p:pic>
        <p:nvPicPr>
          <p:cNvPr id="5" name="Picture 4" descr="how fiber works">
            <a:extLst>
              <a:ext uri="{FF2B5EF4-FFF2-40B4-BE49-F238E27FC236}">
                <a16:creationId xmlns:a16="http://schemas.microsoft.com/office/drawing/2014/main" id="{79553C1C-5DEA-4B9B-7DF6-30C999B0E63A}"/>
              </a:ext>
            </a:extLst>
          </p:cNvPr>
          <p:cNvPicPr>
            <a:picLocks noChangeAspect="1"/>
          </p:cNvPicPr>
          <p:nvPr/>
        </p:nvPicPr>
        <p:blipFill>
          <a:blip r:embed="rId3">
            <a:extLst>
              <a:ext uri="{28A0092B-C50C-407E-A947-70E740481C1C}">
                <a14:useLocalDpi xmlns:a14="http://schemas.microsoft.com/office/drawing/2010/main" val="0"/>
              </a:ext>
            </a:extLst>
          </a:blip>
          <a:srcRect t="33509" b="36707"/>
          <a:stretch>
            <a:fillRect/>
          </a:stretch>
        </p:blipFill>
        <p:spPr bwMode="auto">
          <a:xfrm>
            <a:off x="7945515" y="4944862"/>
            <a:ext cx="4026618" cy="719092"/>
          </a:xfrm>
          <a:prstGeom prst="rect">
            <a:avLst/>
          </a:prstGeom>
          <a:noFill/>
          <a:ln>
            <a:noFill/>
          </a:ln>
        </p:spPr>
      </p:pic>
      <p:pic>
        <p:nvPicPr>
          <p:cNvPr id="6" name="Picture 5" descr="how fiber works">
            <a:extLst>
              <a:ext uri="{FF2B5EF4-FFF2-40B4-BE49-F238E27FC236}">
                <a16:creationId xmlns:a16="http://schemas.microsoft.com/office/drawing/2014/main" id="{3F28DBC2-AC70-0389-6DF0-AA2991762555}"/>
              </a:ext>
            </a:extLst>
          </p:cNvPr>
          <p:cNvPicPr>
            <a:picLocks noChangeAspect="1"/>
          </p:cNvPicPr>
          <p:nvPr/>
        </p:nvPicPr>
        <p:blipFill>
          <a:blip r:embed="rId3">
            <a:extLst>
              <a:ext uri="{28A0092B-C50C-407E-A947-70E740481C1C}">
                <a14:useLocalDpi xmlns:a14="http://schemas.microsoft.com/office/drawing/2010/main" val="0"/>
              </a:ext>
            </a:extLst>
          </a:blip>
          <a:srcRect t="33509" r="12707" b="36707"/>
          <a:stretch>
            <a:fillRect/>
          </a:stretch>
        </p:blipFill>
        <p:spPr bwMode="auto">
          <a:xfrm flipH="1">
            <a:off x="4429957" y="4944862"/>
            <a:ext cx="3514955" cy="719092"/>
          </a:xfrm>
          <a:prstGeom prst="rect">
            <a:avLst/>
          </a:prstGeom>
          <a:noFill/>
          <a:ln>
            <a:noFill/>
          </a:ln>
        </p:spPr>
      </p:pic>
    </p:spTree>
    <p:extLst>
      <p:ext uri="{BB962C8B-B14F-4D97-AF65-F5344CB8AC3E}">
        <p14:creationId xmlns:p14="http://schemas.microsoft.com/office/powerpoint/2010/main" val="1493242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51505-ACB7-4E51-AE6A-460F373E1C67}"/>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301C9F3C-0202-ECD4-A96E-EE1E373C50A5}"/>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1196831-9593-2BBE-E41F-2B893456A70E}"/>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4460EF19-B662-8ADE-EE05-467E6E62360E}"/>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of Error</a:t>
            </a:r>
          </a:p>
        </p:txBody>
      </p:sp>
      <p:sp>
        <p:nvSpPr>
          <p:cNvPr id="2" name="TextBox 1">
            <a:extLst>
              <a:ext uri="{FF2B5EF4-FFF2-40B4-BE49-F238E27FC236}">
                <a16:creationId xmlns:a16="http://schemas.microsoft.com/office/drawing/2014/main" id="{4FF83F5F-DF63-7ECF-47BD-8F6DAB180F31}"/>
              </a:ext>
            </a:extLst>
          </p:cNvPr>
          <p:cNvSpPr txBox="1"/>
          <p:nvPr/>
        </p:nvSpPr>
        <p:spPr>
          <a:xfrm>
            <a:off x="353946" y="727089"/>
            <a:ext cx="11822666" cy="6230360"/>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Measurement Errors: (during conducting experiments):</a:t>
            </a:r>
            <a:endParaRPr lang="en-CA" sz="2800" b="1" kern="100" dirty="0">
              <a:solidFill>
                <a:schemeClr val="accent2">
                  <a:lumMod val="75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During the observation of my working model, Sunlight strength is not constant during the day because of the clouds.</a:t>
            </a:r>
          </a:p>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Machine / Mechanism errors:</a:t>
            </a: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Light Meter is more sensitive and the readings to hit their maximum limit under direct sunlight</a:t>
            </a: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Illuminance accuracy +/- 1000 Lux as per Light Meter description</a:t>
            </a: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Temperature accuracy +/- 1 Celsius as per Light Meter description</a:t>
            </a:r>
          </a:p>
          <a:p>
            <a:pPr marL="571500" indent="-571500">
              <a:lnSpc>
                <a:spcPct val="107000"/>
              </a:lnSpc>
              <a:spcAft>
                <a:spcPts val="800"/>
              </a:spcAft>
              <a:buFont typeface="Wingdings" panose="05000000000000000000" pitchFamily="2" charset="2"/>
              <a:buChar char="§"/>
            </a:pPr>
            <a:r>
              <a:rPr lang="en-US" sz="2800" b="1" kern="100" dirty="0">
                <a:solidFill>
                  <a:schemeClr val="accent2">
                    <a:lumMod val="75000"/>
                  </a:schemeClr>
                </a:solidFill>
                <a:latin typeface="Calibri" panose="020F0502020204030204" pitchFamily="34" charset="0"/>
                <a:cs typeface="Times New Roman" panose="02020603050405020304" pitchFamily="18" charset="0"/>
              </a:rPr>
              <a:t>Fiber optic cable:</a:t>
            </a:r>
            <a:endParaRPr lang="en-CA" sz="2800" b="1" kern="100" dirty="0">
              <a:solidFill>
                <a:schemeClr val="accent2">
                  <a:lumMod val="75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Plastic fiber optic cable with good quality (not the best quality) is used for my working model. The cable helps to reduce heat while transmitting light.</a:t>
            </a:r>
          </a:p>
          <a:p>
            <a:pPr>
              <a:lnSpc>
                <a:spcPct val="107000"/>
              </a:lnSpc>
              <a:spcAft>
                <a:spcPts val="800"/>
              </a:spcAft>
            </a:pPr>
            <a:r>
              <a:rPr lang="en-US" sz="2400" kern="100" dirty="0">
                <a:solidFill>
                  <a:schemeClr val="accent2">
                    <a:lumMod val="50000"/>
                  </a:schemeClr>
                </a:solidFill>
                <a:latin typeface="Calibri" panose="020F0502020204030204" pitchFamily="34" charset="0"/>
                <a:cs typeface="Times New Roman" panose="02020603050405020304" pitchFamily="18" charset="0"/>
              </a:rPr>
              <a:t>	There are different types of high-quality optic cable that can be used for real-life project and for underwater usage.</a:t>
            </a:r>
            <a:endParaRPr lang="en-CA" sz="2400" kern="100" dirty="0">
              <a:solidFill>
                <a:schemeClr val="accent2">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1446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1C1A-3877-4D2E-9D3D-1E9949CABED6}"/>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0D2B47A6-6ACB-29D9-6FDB-D4707F542D79}"/>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A49CED-0B90-02BA-3CB3-80C6AF97FDC4}"/>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6B8D47EC-720F-836D-AAFB-CAF99F11B5F9}"/>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a:t>
            </a:r>
          </a:p>
        </p:txBody>
      </p:sp>
      <p:sp>
        <p:nvSpPr>
          <p:cNvPr id="2" name="TextBox 1">
            <a:extLst>
              <a:ext uri="{FF2B5EF4-FFF2-40B4-BE49-F238E27FC236}">
                <a16:creationId xmlns:a16="http://schemas.microsoft.com/office/drawing/2014/main" id="{6C2ECA4C-D3AF-8DD7-36E2-F015ADF32A11}"/>
              </a:ext>
            </a:extLst>
          </p:cNvPr>
          <p:cNvSpPr txBox="1"/>
          <p:nvPr/>
        </p:nvSpPr>
        <p:spPr>
          <a:xfrm>
            <a:off x="344176" y="792246"/>
            <a:ext cx="11844253" cy="6116290"/>
          </a:xfrm>
          <a:prstGeom prst="rect">
            <a:avLst/>
          </a:prstGeom>
          <a:noFill/>
        </p:spPr>
        <p:txBody>
          <a:bodyPr wrap="square">
            <a:spAutoFit/>
          </a:bodyPr>
          <a:lstStyle/>
          <a:p>
            <a:pPr lvl="0">
              <a:lnSpc>
                <a:spcPct val="107000"/>
              </a:lnSpc>
              <a:spcAft>
                <a:spcPts val="800"/>
              </a:spcAft>
            </a:pPr>
            <a:r>
              <a:rPr lang="en-US" sz="2000" b="1" kern="100" dirty="0">
                <a:solidFill>
                  <a:schemeClr val="accent2">
                    <a:lumMod val="50000"/>
                  </a:schemeClr>
                </a:solidFill>
                <a:latin typeface="Calibri" panose="020F0502020204030204" pitchFamily="34" charset="0"/>
                <a:cs typeface="Times New Roman" panose="02020603050405020304" pitchFamily="18" charset="0"/>
              </a:rPr>
              <a:t>Websites: For Project Research</a:t>
            </a:r>
          </a:p>
          <a:p>
            <a:pPr lvl="0">
              <a:lnSpc>
                <a:spcPct val="107000"/>
              </a:lnSpc>
              <a:spcAft>
                <a:spcPts val="800"/>
              </a:spcAft>
            </a:pPr>
            <a:r>
              <a:rPr lang="da-DK" sz="1600" u="sng" kern="100" dirty="0">
                <a:solidFill>
                  <a:schemeClr val="accent2">
                    <a:lumMod val="75000"/>
                  </a:schemeClr>
                </a:solidFill>
                <a:latin typeface="Calibri" panose="020F0502020204030204" pitchFamily="34" charset="0"/>
                <a:cs typeface="Times New Roman" panose="02020603050405020304" pitchFamily="18" charset="0"/>
              </a:rPr>
              <a:t>Fiber Optic Cable</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https://www2.telegeography.com/submarine-cable-faqs-frequently-asked-questions#:~:text=As%20of%20early%202025%2C%20we,kilometer%20Asia%20America%20Gateway%20cable.</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https://www2.telegeography.com/submarine-cable-faqs-frequently-asked-questions</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https://en.wikipedia.org/wiki/Submarine_communications_cable</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https://www.kentik.com/blog/diving-deep-into-submarine-cables-undersea-lifelines-of-internet-connectivity/</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https://resources.telegeography.com/the-economics-of-submarine-cables#:~:text=Building%20these%20systems%20requires%20enormous,permitting%20processes%20across%20multiple%20jurisdictions.</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https://www.subseacables.net/reports-and-coverage/world-oceans-day-2025-why-our-digital-future-depends-on-the-deep/</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https://www.bbc.com/news/technology-17340700</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https://www.aflhyperscale.com/articles/techsplainer-light-series-the-speed-of-light/</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https://wecomfiber.com/fiber-optic-speed-internet-at-the-speed-of-light/</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https://en.wikipedia.org/wiki/Fiber-optic_cable#:~:text=Propagation%20speed%20and%20delay%20Optical%20cables%20transfer,for%201000%20km%20is%20around%2011%20milliseconds.</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https://en.wikipedia.org/wiki/Speed_of_light#:~:text=The%20speed%20at%20which%20light,/s)%20slower%20than%20c.</a:t>
            </a:r>
          </a:p>
          <a:p>
            <a:pPr lvl="1">
              <a:lnSpc>
                <a:spcPct val="107000"/>
              </a:lnSpc>
              <a:spcAft>
                <a:spcPts val="800"/>
              </a:spcAft>
            </a:pPr>
            <a:r>
              <a:rPr lang="da-DK" sz="1500" kern="100" dirty="0">
                <a:solidFill>
                  <a:schemeClr val="accent2">
                    <a:lumMod val="75000"/>
                  </a:schemeClr>
                </a:solidFill>
                <a:latin typeface="Calibri" panose="020F0502020204030204" pitchFamily="34" charset="0"/>
                <a:cs typeface="Times New Roman" panose="02020603050405020304" pitchFamily="18" charset="0"/>
              </a:rPr>
              <a:t>https://lightcolourvision.org/diagrams/refractive-index-explained/</a:t>
            </a:r>
            <a:endParaRPr lang="en-US" sz="2600" kern="100" dirty="0">
              <a:solidFill>
                <a:schemeClr val="accent2">
                  <a:lumMod val="7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4620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5998-FD3A-4A99-9793-7F8EC60CCF6A}"/>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EBCB88B1-7329-591F-6F5B-A932F6C8B1F1}"/>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229046-8239-1667-7017-C3739BC090E9}"/>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573F80C3-08FF-CD1C-E850-F28F0DD85F0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34019351-25E5-DECE-4DC8-C8535D391D86}"/>
              </a:ext>
            </a:extLst>
          </p:cNvPr>
          <p:cNvSpPr txBox="1"/>
          <p:nvPr/>
        </p:nvSpPr>
        <p:spPr>
          <a:xfrm>
            <a:off x="344176" y="792246"/>
            <a:ext cx="11844253" cy="3775457"/>
          </a:xfrm>
          <a:prstGeom prst="rect">
            <a:avLst/>
          </a:prstGeom>
          <a:noFill/>
        </p:spPr>
        <p:txBody>
          <a:bodyPr wrap="square">
            <a:spAutoFit/>
          </a:bodyPr>
          <a:lstStyle/>
          <a:p>
            <a:r>
              <a:rPr lang="en-US" sz="1600" u="sng" kern="100" dirty="0">
                <a:solidFill>
                  <a:schemeClr val="accent2">
                    <a:lumMod val="75000"/>
                  </a:schemeClr>
                </a:solidFill>
                <a:latin typeface="Calibri" panose="020F0502020204030204" pitchFamily="34" charset="0"/>
                <a:cs typeface="Times New Roman" panose="02020603050405020304" pitchFamily="18" charset="0"/>
              </a:rPr>
              <a:t>Light Energy</a:t>
            </a:r>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https://www.alliantenergykids.com/renewableenergy/renewableenergyhome</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https://www.alliantenergykids.com/renewableenergy/solarenergy</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https://www.lumenarts.net/manuals</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https://leoralighting.co.uk/blogs/the-glow-guide/how-bright-your-light-should-be?srsltid=AfmBOopktNcmz8mZdfp-5qbIt_xmUPbP4EE2xGyYyHqhM3zc60o5KUJq</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r>
              <a:rPr lang="en-US" sz="1600" u="sng" kern="100" dirty="0">
                <a:solidFill>
                  <a:schemeClr val="accent2">
                    <a:lumMod val="75000"/>
                  </a:schemeClr>
                </a:solidFill>
                <a:latin typeface="Calibri" panose="020F0502020204030204" pitchFamily="34" charset="0"/>
                <a:cs typeface="Times New Roman" panose="02020603050405020304" pitchFamily="18" charset="0"/>
              </a:rPr>
              <a:t>Distance</a:t>
            </a:r>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https://www.fluentcargo.com/routes/vancouver-ca/perth-au</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https://www.travelmath.com/distance/from/East+Perth,+Australia/to/Vancouver,+WA</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https://www.travelmath.com/distance/from/Calgary,+Canada/to/Vancouver,+Canada</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r>
              <a:rPr lang="en-US" sz="1600" u="sng" kern="100" dirty="0">
                <a:solidFill>
                  <a:schemeClr val="accent2">
                    <a:lumMod val="75000"/>
                  </a:schemeClr>
                </a:solidFill>
                <a:latin typeface="Calibri" panose="020F0502020204030204" pitchFamily="34" charset="0"/>
                <a:cs typeface="Times New Roman" panose="02020603050405020304" pitchFamily="18" charset="0"/>
              </a:rPr>
              <a:t>Statistics</a:t>
            </a:r>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https://www150.statcan.gc.ca/n1/pub/71-607-x/71-607-x2018005-eng.htm</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0">
              <a:lnSpc>
                <a:spcPct val="107000"/>
              </a:lnSpc>
              <a:spcAft>
                <a:spcPts val="800"/>
              </a:spcAft>
            </a:pPr>
            <a:endParaRPr lang="da-DK" sz="1500" kern="100" dirty="0">
              <a:solidFill>
                <a:schemeClr val="accent2">
                  <a:lumMod val="7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831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4BE1D-6150-DE22-41EB-255C15ABC3B2}"/>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9C25BE0-0A51-3895-4922-C98D9A78BB07}"/>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05F598A-3E3F-D2AF-B29C-2C72B76BE6A0}"/>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46D0D996-D5BD-E996-4AEA-B169EEA4EB15}"/>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2CE84664-C655-E88C-E60F-48F6FCC98F3E}"/>
              </a:ext>
            </a:extLst>
          </p:cNvPr>
          <p:cNvSpPr txBox="1"/>
          <p:nvPr/>
        </p:nvSpPr>
        <p:spPr>
          <a:xfrm>
            <a:off x="344176" y="792246"/>
            <a:ext cx="11844253" cy="4267900"/>
          </a:xfrm>
          <a:prstGeom prst="rect">
            <a:avLst/>
          </a:prstGeom>
          <a:noFill/>
        </p:spPr>
        <p:txBody>
          <a:bodyPr wrap="square">
            <a:spAutoFit/>
          </a:bodyPr>
          <a:lstStyle/>
          <a:p>
            <a:r>
              <a:rPr lang="en-US" sz="1600" u="sng" kern="100" dirty="0">
                <a:solidFill>
                  <a:schemeClr val="accent2">
                    <a:lumMod val="75000"/>
                  </a:schemeClr>
                </a:solidFill>
                <a:latin typeface="Calibri" panose="020F0502020204030204" pitchFamily="34" charset="0"/>
                <a:cs typeface="Times New Roman" panose="02020603050405020304" pitchFamily="18" charset="0"/>
              </a:rPr>
              <a:t>YouTube</a:t>
            </a:r>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lvl="1"/>
            <a:endParaRPr lang="en-US"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The Dr. Binocs Show:</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https://www.youtube.com/watch?v=d7yTlp4gBTI</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LaFountaine of Knowledge:</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https://www.youtube.com/watch?v=wOpZz7NIgFY</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Professor Dave Explains:</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https://www.youtube.com/watch?v=pj_ya0e20vE</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err="1">
                <a:solidFill>
                  <a:schemeClr val="accent2">
                    <a:lumMod val="75000"/>
                  </a:schemeClr>
                </a:solidFill>
                <a:latin typeface="Calibri" panose="020F0502020204030204" pitchFamily="34" charset="0"/>
                <a:cs typeface="Times New Roman" panose="02020603050405020304" pitchFamily="18" charset="0"/>
              </a:rPr>
              <a:t>Techquickie</a:t>
            </a:r>
            <a:r>
              <a:rPr lang="en-US" sz="1600" kern="100" dirty="0">
                <a:solidFill>
                  <a:schemeClr val="accent2">
                    <a:lumMod val="75000"/>
                  </a:schemeClr>
                </a:solidFill>
                <a:latin typeface="Calibri" panose="020F0502020204030204" pitchFamily="34" charset="0"/>
                <a:cs typeface="Times New Roman" panose="02020603050405020304" pitchFamily="18" charset="0"/>
              </a:rPr>
              <a:t>:</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https://www.youtube.com/watch?v=G1Ke-H8I1uk</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err="1">
                <a:solidFill>
                  <a:schemeClr val="accent2">
                    <a:lumMod val="75000"/>
                  </a:schemeClr>
                </a:solidFill>
                <a:latin typeface="Calibri" panose="020F0502020204030204" pitchFamily="34" charset="0"/>
                <a:cs typeface="Times New Roman" panose="02020603050405020304" pitchFamily="18" charset="0"/>
              </a:rPr>
              <a:t>VirtualBrain</a:t>
            </a:r>
            <a:r>
              <a:rPr lang="en-US" sz="1600" kern="100" dirty="0">
                <a:solidFill>
                  <a:schemeClr val="accent2">
                    <a:lumMod val="75000"/>
                  </a:schemeClr>
                </a:solidFill>
                <a:latin typeface="Calibri" panose="020F0502020204030204" pitchFamily="34" charset="0"/>
                <a:cs typeface="Times New Roman" panose="02020603050405020304" pitchFamily="18" charset="0"/>
              </a:rPr>
              <a:t>:</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https://www.youtube.com/watch?v=zAVsTubdd_Q</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0">
              <a:lnSpc>
                <a:spcPct val="107000"/>
              </a:lnSpc>
              <a:spcAft>
                <a:spcPts val="800"/>
              </a:spcAft>
            </a:pPr>
            <a:endParaRPr lang="da-DK" sz="1500" kern="100" dirty="0">
              <a:solidFill>
                <a:schemeClr val="accent2">
                  <a:lumMod val="7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613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FE87-DCAE-EFB3-5EA4-BAE97D94DF79}"/>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CD3A8D92-168C-BEEB-C9C2-0C1E76726F1C}"/>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424275E-12B6-DEEC-64AC-7D8E1712930A}"/>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7683A779-BFA7-28CA-A1B3-608B848BD45E}"/>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AC0BA953-7400-3783-80F2-30E912DA9EC3}"/>
              </a:ext>
            </a:extLst>
          </p:cNvPr>
          <p:cNvSpPr txBox="1"/>
          <p:nvPr/>
        </p:nvSpPr>
        <p:spPr>
          <a:xfrm>
            <a:off x="344176" y="792246"/>
            <a:ext cx="11844253" cy="6001643"/>
          </a:xfrm>
          <a:prstGeom prst="rect">
            <a:avLst/>
          </a:prstGeom>
          <a:noFill/>
        </p:spPr>
        <p:txBody>
          <a:bodyPr wrap="square">
            <a:spAutoFit/>
          </a:bodyPr>
          <a:lstStyle/>
          <a:p>
            <a:r>
              <a:rPr lang="en-US" sz="1600" u="sng" kern="100" dirty="0">
                <a:solidFill>
                  <a:schemeClr val="accent2">
                    <a:lumMod val="75000"/>
                  </a:schemeClr>
                </a:solidFill>
                <a:latin typeface="Calibri" panose="020F0502020204030204" pitchFamily="34" charset="0"/>
                <a:cs typeface="Times New Roman" panose="02020603050405020304" pitchFamily="18" charset="0"/>
              </a:rPr>
              <a:t>Websites: For Image (including gif file) for ppt slides</a:t>
            </a:r>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r>
              <a:rPr lang="en-US" sz="1600" kern="100" dirty="0">
                <a:solidFill>
                  <a:schemeClr val="accent2">
                    <a:lumMod val="75000"/>
                  </a:schemeClr>
                </a:solidFill>
                <a:latin typeface="Calibri" panose="020F0502020204030204" pitchFamily="34" charset="0"/>
                <a:cs typeface="Times New Roman" panose="02020603050405020304" pitchFamily="18" charset="0"/>
              </a:rPr>
              <a:t> </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https://www.thefoa.org/tech/sciproj.htm</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https://www.thefoa.org/tech/sciproj.htm</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https://www.bbc.com/news/technology-17340700</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https://www.core7.co.uk/solar-battery-storage-installer-swindon/</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https://gifs.alphacoders.com/gifs/view/19518</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https://www.atlast.uio.no/</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https://infogram.com/energisol-colombia-1hd12yxez37rw6k</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https://www.lumenarts.net/manuals</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https://leoralighting.co.uk/blogs/the-glow-guide/how-bright-your-light-should-be?srsltid=AfmBOopktNcmz8mZdfp-5qbIt_xmUPbP4EE2xGyYyHqhM3zc60o5KUJq</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https://www.transparentpng.com/cats/sun-172.html</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https://www.dreamstime.com/royalty-free-stock-photo-vector-farm-beautiful-sunrise-created-illustrator-image33120175</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https://pngtree.com/freepng/fiber-optic-cable-on-transparent-background_21695848.html</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https://www.freepnglogos.com/images/arrow-37897.html</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https://creazilla.com/media/clipart/34224/house</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https://www.bbc.com/news/technology-17340700</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https://itopia.ca/telus-business-internet/</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https://www.freepik.com/free-photos-vectors/question-clipart</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https://www.facebook.com/groups/3137177053251945/posts/3485330281769952/</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https://www.innoteck.co.uk/products/fibre-optic-led-lamp?srsltid=AfmBOoqMA4YPItKPNs7-q-Zih2_ZxZtHb5gxjZB81a5T30qpmn-drM9w</a:t>
            </a:r>
            <a:endParaRPr lang="en-CA" sz="1600" kern="100" dirty="0">
              <a:solidFill>
                <a:schemeClr val="accent2">
                  <a:lumMod val="75000"/>
                </a:schemeClr>
              </a:solidFill>
              <a:latin typeface="Calibri" panose="020F0502020204030204" pitchFamily="34" charset="0"/>
              <a:cs typeface="Times New Roman" panose="02020603050405020304" pitchFamily="18" charset="0"/>
            </a:endParaRPr>
          </a:p>
          <a:p>
            <a:pPr lvl="1"/>
            <a:r>
              <a:rPr lang="en-US" sz="1600" kern="100" dirty="0">
                <a:solidFill>
                  <a:schemeClr val="accent2">
                    <a:lumMod val="75000"/>
                  </a:schemeClr>
                </a:solidFill>
                <a:latin typeface="Calibri" panose="020F0502020204030204" pitchFamily="34" charset="0"/>
                <a:cs typeface="Times New Roman" panose="02020603050405020304" pitchFamily="18" charset="0"/>
              </a:rPr>
              <a:t>https://www.amazon.ca</a:t>
            </a:r>
            <a:endParaRPr lang="da-DK" sz="1600" kern="100" dirty="0">
              <a:solidFill>
                <a:schemeClr val="accent2">
                  <a:lumMod val="7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536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0AE7-AA85-1FA5-4B86-BE7A4BE8CC79}"/>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CF0929E5-D713-9F82-3040-CEF91A6DCB18}"/>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5DD83CB-8662-CE33-74F2-52AB108F7BD9}"/>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9AD9DD9B-E8B6-E690-CC64-E298223DFD1D}"/>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D9E232BF-476A-4B31-DD40-DD15B58E937E}"/>
              </a:ext>
            </a:extLst>
          </p:cNvPr>
          <p:cNvSpPr txBox="1"/>
          <p:nvPr/>
        </p:nvSpPr>
        <p:spPr>
          <a:xfrm>
            <a:off x="344176" y="792246"/>
            <a:ext cx="11844253" cy="6913880"/>
          </a:xfrm>
          <a:prstGeom prst="rect">
            <a:avLst/>
          </a:prstGeom>
          <a:noFill/>
        </p:spPr>
        <p:txBody>
          <a:bodyPr wrap="square">
            <a:spAutoFit/>
          </a:bodyPr>
          <a:lstStyle/>
          <a:p>
            <a:r>
              <a:rPr lang="en-US" sz="2000" b="1" kern="100" dirty="0">
                <a:solidFill>
                  <a:schemeClr val="accent2">
                    <a:lumMod val="75000"/>
                  </a:schemeClr>
                </a:solidFill>
                <a:latin typeface="Calibri" panose="020F0502020204030204" pitchFamily="34" charset="0"/>
                <a:cs typeface="Times New Roman" panose="02020603050405020304" pitchFamily="18" charset="0"/>
              </a:rPr>
              <a:t>Books from Calgary Public Library: For Project Research</a:t>
            </a:r>
            <a:endParaRPr lang="en-CA" sz="2000" b="1" kern="100" dirty="0">
              <a:solidFill>
                <a:schemeClr val="accent2">
                  <a:lumMod val="75000"/>
                </a:schemeClr>
              </a:solidFill>
              <a:latin typeface="Calibri" panose="020F0502020204030204" pitchFamily="34" charset="0"/>
              <a:cs typeface="Times New Roman" panose="02020603050405020304" pitchFamily="18" charset="0"/>
            </a:endParaRPr>
          </a:p>
          <a:p>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Fiber Optic Essentials by Thyagarajan, K.</a:t>
            </a:r>
          </a:p>
          <a:p>
            <a:pPr>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2007</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CA" kern="100" dirty="0">
              <a:solidFill>
                <a:schemeClr val="accent2">
                  <a:lumMod val="50000"/>
                </a:schemeClr>
              </a:solidFill>
              <a:latin typeface="Calibri" panose="020F0502020204030204" pitchFamily="34" charset="0"/>
              <a:cs typeface="Times New Roman" panose="02020603050405020304" pitchFamily="18" charset="0"/>
            </a:endParaRPr>
          </a:p>
          <a:p>
            <a:pPr marL="4229100" lvl="8"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The Undersea Network by </a:t>
            </a:r>
            <a:r>
              <a:rPr lang="en-US" kern="100" dirty="0" err="1">
                <a:solidFill>
                  <a:schemeClr val="accent2">
                    <a:lumMod val="50000"/>
                  </a:schemeClr>
                </a:solidFill>
                <a:latin typeface="Calibri" panose="020F0502020204030204" pitchFamily="34" charset="0"/>
                <a:cs typeface="Times New Roman" panose="02020603050405020304" pitchFamily="18" charset="0"/>
              </a:rPr>
              <a:t>Starosielski</a:t>
            </a:r>
            <a:r>
              <a:rPr lang="en-US" kern="100" dirty="0">
                <a:solidFill>
                  <a:schemeClr val="accent2">
                    <a:lumMod val="50000"/>
                  </a:schemeClr>
                </a:solidFill>
                <a:latin typeface="Calibri" panose="020F0502020204030204" pitchFamily="34" charset="0"/>
                <a:cs typeface="Times New Roman" panose="02020603050405020304" pitchFamily="18" charset="0"/>
              </a:rPr>
              <a:t>, Nicole</a:t>
            </a:r>
          </a:p>
          <a:p>
            <a:pPr lvl="8">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2015</a:t>
            </a:r>
          </a:p>
          <a:p>
            <a:pPr marL="571500" indent="-571500">
              <a:lnSpc>
                <a:spcPct val="107000"/>
              </a:lnSpc>
              <a:spcAft>
                <a:spcPts val="800"/>
              </a:spcAft>
              <a:buFont typeface="Wingdings" panose="05000000000000000000" pitchFamily="2" charset="2"/>
              <a:buChar char="§"/>
            </a:pPr>
            <a:endParaRPr lang="en-CA" kern="100" dirty="0">
              <a:solidFill>
                <a:schemeClr val="accent2">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Fiber Optic Communications by Palais, Joseph C.</a:t>
            </a:r>
          </a:p>
          <a:p>
            <a:pPr>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2005</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marL="4229100" lvl="8"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Fiber Optic Installer's Field Manual by </a:t>
            </a:r>
            <a:r>
              <a:rPr lang="en-US" kern="100" dirty="0" err="1">
                <a:solidFill>
                  <a:schemeClr val="accent2">
                    <a:lumMod val="50000"/>
                  </a:schemeClr>
                </a:solidFill>
                <a:latin typeface="Calibri" panose="020F0502020204030204" pitchFamily="34" charset="0"/>
                <a:cs typeface="Times New Roman" panose="02020603050405020304" pitchFamily="18" charset="0"/>
              </a:rPr>
              <a:t>Chomycz</a:t>
            </a:r>
            <a:r>
              <a:rPr lang="en-US" kern="100" dirty="0">
                <a:solidFill>
                  <a:schemeClr val="accent2">
                    <a:lumMod val="50000"/>
                  </a:schemeClr>
                </a:solidFill>
                <a:latin typeface="Calibri" panose="020F0502020204030204" pitchFamily="34" charset="0"/>
                <a:cs typeface="Times New Roman" panose="02020603050405020304" pitchFamily="18" charset="0"/>
              </a:rPr>
              <a:t>, Bob</a:t>
            </a:r>
          </a:p>
          <a:p>
            <a:pPr lvl="8">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2015 Second edition</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CA" kern="100" dirty="0">
              <a:solidFill>
                <a:schemeClr val="accent2">
                  <a:lumMod val="75000"/>
                </a:schemeClr>
              </a:solidFill>
              <a:latin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341DE573-E045-FB3B-79D5-0FBCBE3A8A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0633" y="1682822"/>
            <a:ext cx="1130422" cy="182372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FEBA69D-2217-BD94-7090-EB81617782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9878" y="2117794"/>
            <a:ext cx="1199543" cy="18039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A55A85BA-245E-FC0C-C25F-45809A68D9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0633" y="4494129"/>
            <a:ext cx="1312519" cy="18237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9F66E920-3EE7-EF07-5820-49DFB27BC8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73150" y="4837794"/>
            <a:ext cx="1107849" cy="177410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7420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5676-F379-3904-93D0-91292C1FF3A6}"/>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6E69ACB5-5540-6231-389E-7AC9739A788B}"/>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82FB775-4380-3978-9AC0-0BA09916C189}"/>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A1A9A9FF-C48E-5D57-F029-9AF8C9666BE8}"/>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Sources: Citations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E77D96BA-D460-0C48-7AEC-1D1C8F6D31BA}"/>
              </a:ext>
            </a:extLst>
          </p:cNvPr>
          <p:cNvSpPr txBox="1"/>
          <p:nvPr/>
        </p:nvSpPr>
        <p:spPr>
          <a:xfrm>
            <a:off x="344176" y="792246"/>
            <a:ext cx="11844253" cy="6913880"/>
          </a:xfrm>
          <a:prstGeom prst="rect">
            <a:avLst/>
          </a:prstGeom>
          <a:noFill/>
        </p:spPr>
        <p:txBody>
          <a:bodyPr wrap="square">
            <a:spAutoFit/>
          </a:bodyPr>
          <a:lstStyle/>
          <a:p>
            <a:r>
              <a:rPr lang="en-US" sz="2000" b="1" kern="100" dirty="0">
                <a:solidFill>
                  <a:schemeClr val="accent2">
                    <a:lumMod val="75000"/>
                  </a:schemeClr>
                </a:solidFill>
                <a:latin typeface="Calibri" panose="020F0502020204030204" pitchFamily="34" charset="0"/>
                <a:cs typeface="Times New Roman" panose="02020603050405020304" pitchFamily="18" charset="0"/>
              </a:rPr>
              <a:t>Books from Calgary Public Library: For Project Research</a:t>
            </a:r>
            <a:endParaRPr lang="en-CA" sz="2000" b="1" kern="100" dirty="0">
              <a:solidFill>
                <a:schemeClr val="accent2">
                  <a:lumMod val="75000"/>
                </a:schemeClr>
              </a:solidFill>
              <a:latin typeface="Calibri" panose="020F0502020204030204" pitchFamily="34" charset="0"/>
              <a:cs typeface="Times New Roman" panose="02020603050405020304" pitchFamily="18" charset="0"/>
            </a:endParaRPr>
          </a:p>
          <a:p>
            <a:endParaRPr lang="en-CA" sz="1600" u="sng" kern="100" dirty="0">
              <a:solidFill>
                <a:schemeClr val="accent2">
                  <a:lumMod val="7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Light- The Extraordinary Energy That Illuminates Our World by Wade, Jess</a:t>
            </a:r>
          </a:p>
          <a:p>
            <a:pPr>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2025</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endParaRPr lang="en-CA" kern="100" dirty="0">
              <a:solidFill>
                <a:schemeClr val="accent2">
                  <a:lumMod val="50000"/>
                </a:schemeClr>
              </a:solidFill>
              <a:latin typeface="Calibri" panose="020F0502020204030204" pitchFamily="34" charset="0"/>
              <a:cs typeface="Times New Roman" panose="02020603050405020304" pitchFamily="18" charset="0"/>
            </a:endParaRPr>
          </a:p>
          <a:p>
            <a:pPr marL="4229100" lvl="8"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Light by Amson-Bradshaw, Georgia</a:t>
            </a:r>
          </a:p>
          <a:p>
            <a:pPr>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					Book, 2018</a:t>
            </a:r>
          </a:p>
          <a:p>
            <a:pPr marL="571500" indent="-571500">
              <a:lnSpc>
                <a:spcPct val="107000"/>
              </a:lnSpc>
              <a:spcAft>
                <a:spcPts val="800"/>
              </a:spcAft>
              <a:buFont typeface="Wingdings" panose="05000000000000000000" pitchFamily="2" charset="2"/>
              <a:buChar char="§"/>
            </a:pPr>
            <a:endParaRPr lang="en-CA" kern="100" dirty="0">
              <a:solidFill>
                <a:schemeClr val="accent2">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The Science of Light Waves by Johnson, Robin</a:t>
            </a:r>
          </a:p>
          <a:p>
            <a:pPr>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2017</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marL="4229100" lvl="8" indent="-571500">
              <a:lnSpc>
                <a:spcPct val="107000"/>
              </a:lnSpc>
              <a:spcAft>
                <a:spcPts val="800"/>
              </a:spcAft>
              <a:buFont typeface="Wingdings" panose="05000000000000000000" pitchFamily="2" charset="2"/>
              <a:buChar char="§"/>
            </a:pPr>
            <a:r>
              <a:rPr lang="en-US" kern="100" dirty="0">
                <a:solidFill>
                  <a:schemeClr val="accent2">
                    <a:lumMod val="50000"/>
                  </a:schemeClr>
                </a:solidFill>
                <a:latin typeface="Calibri" panose="020F0502020204030204" pitchFamily="34" charset="0"/>
                <a:cs typeface="Times New Roman" panose="02020603050405020304" pitchFamily="18" charset="0"/>
              </a:rPr>
              <a:t>Light - The Visible Spectrum and Beyond by Arcand, Kimberly K.</a:t>
            </a:r>
          </a:p>
          <a:p>
            <a:pPr lvl="8">
              <a:lnSpc>
                <a:spcPct val="107000"/>
              </a:lnSpc>
              <a:spcAft>
                <a:spcPts val="800"/>
              </a:spcAft>
            </a:pPr>
            <a:r>
              <a:rPr lang="en-US" kern="100" dirty="0">
                <a:solidFill>
                  <a:schemeClr val="accent2">
                    <a:lumMod val="50000"/>
                  </a:schemeClr>
                </a:solidFill>
                <a:latin typeface="Calibri" panose="020F0502020204030204" pitchFamily="34" charset="0"/>
                <a:cs typeface="Times New Roman" panose="02020603050405020304" pitchFamily="18" charset="0"/>
              </a:rPr>
              <a:t>Book, 2015</a:t>
            </a: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US"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endParaRPr lang="en-CA" kern="100" dirty="0">
              <a:solidFill>
                <a:schemeClr val="accent2">
                  <a:lumMod val="75000"/>
                </a:schemeClr>
              </a:solidFill>
              <a:latin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F3EDE0E-0F93-F5A2-1337-F61C1DC44F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4689" y="2251195"/>
            <a:ext cx="1199543" cy="155978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DEE3336A-88BE-5F9F-6305-7B6D2B661A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0633" y="1739025"/>
            <a:ext cx="1137738" cy="15368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7E36F27-7E70-E3AF-C9CD-B2AE7A3C65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9582" y="4565988"/>
            <a:ext cx="1271042" cy="161864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3F2946E-53DF-5208-1617-E47DAAB511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87198" y="5224798"/>
            <a:ext cx="1353267" cy="13407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647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1F30B-D440-5623-0C79-27BB7281C664}"/>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CDA69435-FF5B-9ADC-7D29-2DEFC8438C15}"/>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89C226-0565-D606-B4BF-2A675E00E127}"/>
              </a:ext>
            </a:extLst>
          </p:cNvPr>
          <p:cNvSpPr/>
          <p:nvPr/>
        </p:nvSpPr>
        <p:spPr>
          <a:xfrm>
            <a:off x="304207" y="0"/>
            <a:ext cx="1320408" cy="6858000"/>
          </a:xfrm>
          <a:prstGeom prst="rect">
            <a:avLst/>
          </a:prstGeom>
          <a:gradFill>
            <a:gsLst>
              <a:gs pos="0">
                <a:schemeClr val="accent1">
                  <a:lumMod val="5000"/>
                  <a:lumOff val="95000"/>
                </a:schemeClr>
              </a:gs>
              <a:gs pos="100000">
                <a:schemeClr val="accent1">
                  <a:lumMod val="45000"/>
                  <a:lumOff val="55000"/>
                </a:schemeClr>
              </a:gs>
              <a:gs pos="99500">
                <a:srgbClr val="B8D4E0"/>
              </a:gs>
              <a:gs pos="99000">
                <a:schemeClr val="accent2">
                  <a:lumMod val="20000"/>
                  <a:lumOff val="80000"/>
                </a:schemeClr>
              </a:gs>
              <a:gs pos="100000">
                <a:schemeClr val="accent1">
                  <a:lumMod val="30000"/>
                  <a:lumOff val="70000"/>
                </a:schemeClr>
              </a:gs>
            </a:gsLst>
            <a:lin ang="5400000" scaled="1"/>
          </a:gra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12" descr="Sun PNG Vector Images with Transparent background - TransparentPNG">
            <a:extLst>
              <a:ext uri="{FF2B5EF4-FFF2-40B4-BE49-F238E27FC236}">
                <a16:creationId xmlns:a16="http://schemas.microsoft.com/office/drawing/2014/main" id="{515DF7E4-01F1-B76A-CA6C-12FDEC512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11" y="463513"/>
            <a:ext cx="1270661" cy="12706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use image clipart #5627056 | Clipart Library">
            <a:extLst>
              <a:ext uri="{FF2B5EF4-FFF2-40B4-BE49-F238E27FC236}">
                <a16:creationId xmlns:a16="http://schemas.microsoft.com/office/drawing/2014/main" id="{CD319955-11E3-D51C-A07B-0DE18858E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21" y="5123823"/>
            <a:ext cx="1104978" cy="1016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0BA188-EFFC-8543-240C-A976F6082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60917">
            <a:off x="133682" y="2651491"/>
            <a:ext cx="1555015" cy="1555015"/>
          </a:xfrm>
          <a:prstGeom prst="rect">
            <a:avLst/>
          </a:prstGeom>
        </p:spPr>
      </p:pic>
      <p:sp>
        <p:nvSpPr>
          <p:cNvPr id="19" name="TextBox 18">
            <a:extLst>
              <a:ext uri="{FF2B5EF4-FFF2-40B4-BE49-F238E27FC236}">
                <a16:creationId xmlns:a16="http://schemas.microsoft.com/office/drawing/2014/main" id="{85558196-077A-58D7-0EA7-2C6E5B2FA81B}"/>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pic>
        <p:nvPicPr>
          <p:cNvPr id="2074" name="Picture 26" descr="Arrow orange line png image #37897 - Free Transparent PNG Logos">
            <a:extLst>
              <a:ext uri="{FF2B5EF4-FFF2-40B4-BE49-F238E27FC236}">
                <a16:creationId xmlns:a16="http://schemas.microsoft.com/office/drawing/2014/main" id="{20FA5113-519A-0B2F-E0EE-6A62DED2AB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53" b="54522"/>
          <a:stretch>
            <a:fillRect/>
          </a:stretch>
        </p:blipFill>
        <p:spPr bwMode="auto">
          <a:xfrm rot="6003779">
            <a:off x="735675" y="2015657"/>
            <a:ext cx="457469" cy="1549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Arrow orange line png image #37897 - Free Transparent PNG Logos">
            <a:extLst>
              <a:ext uri="{FF2B5EF4-FFF2-40B4-BE49-F238E27FC236}">
                <a16:creationId xmlns:a16="http://schemas.microsoft.com/office/drawing/2014/main" id="{C7682952-BA05-DF0F-05D6-AF6DC9FE6F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53" b="54522"/>
          <a:stretch>
            <a:fillRect/>
          </a:stretch>
        </p:blipFill>
        <p:spPr bwMode="auto">
          <a:xfrm rot="6003779">
            <a:off x="714806" y="4476640"/>
            <a:ext cx="457469" cy="15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639AC5-E61A-599B-ACA3-654F117E608F}"/>
              </a:ext>
            </a:extLst>
          </p:cNvPr>
          <p:cNvSpPr txBox="1"/>
          <p:nvPr/>
        </p:nvSpPr>
        <p:spPr>
          <a:xfrm>
            <a:off x="1624612" y="2331868"/>
            <a:ext cx="10567388" cy="1569660"/>
          </a:xfrm>
          <a:prstGeom prst="rect">
            <a:avLst/>
          </a:prstGeom>
          <a:noFill/>
        </p:spPr>
        <p:txBody>
          <a:bodyPr wrap="square" rtlCol="0">
            <a:spAutoFit/>
          </a:bodyPr>
          <a:lstStyle/>
          <a:p>
            <a:pPr algn="ctr"/>
            <a:r>
              <a:rPr lang="en-US" sz="9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Thank you</a:t>
            </a:r>
            <a:endParaRPr lang="en-US" sz="49600" b="1" dirty="0">
              <a:solidFill>
                <a:schemeClr val="accent2">
                  <a:lumMod val="50000"/>
                </a:schemeClr>
              </a:solidFill>
            </a:endParaRPr>
          </a:p>
        </p:txBody>
      </p:sp>
    </p:spTree>
    <p:extLst>
      <p:ext uri="{BB962C8B-B14F-4D97-AF65-F5344CB8AC3E}">
        <p14:creationId xmlns:p14="http://schemas.microsoft.com/office/powerpoint/2010/main" val="184662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5ED99-C406-B994-0724-820A03CC7B0B}"/>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F7EB545C-DCF8-1385-8217-C5A1DA4FF7CF}"/>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32D8419-9C7E-498A-6A34-BAD22C124719}"/>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7EC902F7-43A6-641F-12D8-A64D2CF94725}"/>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Question, Hypothesis, Prediction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D034D108-6FAE-A05D-2B3C-D1C0B6262713}"/>
              </a:ext>
            </a:extLst>
          </p:cNvPr>
          <p:cNvSpPr txBox="1"/>
          <p:nvPr/>
        </p:nvSpPr>
        <p:spPr>
          <a:xfrm>
            <a:off x="304206" y="943165"/>
            <a:ext cx="11872406" cy="3570145"/>
          </a:xfrm>
          <a:prstGeom prst="rect">
            <a:avLst/>
          </a:prstGeom>
          <a:noFill/>
        </p:spPr>
        <p:txBody>
          <a:bodyPr wrap="square">
            <a:spAutoFit/>
          </a:bodyPr>
          <a:lstStyle/>
          <a:p>
            <a:pPr>
              <a:lnSpc>
                <a:spcPct val="107000"/>
              </a:lnSpc>
              <a:spcAft>
                <a:spcPts val="800"/>
              </a:spcAft>
            </a:pPr>
            <a:r>
              <a:rPr lang="en-US" sz="3200" b="1" kern="100" dirty="0">
                <a:solidFill>
                  <a:schemeClr val="accent2">
                    <a:lumMod val="75000"/>
                  </a:schemeClr>
                </a:solidFill>
                <a:latin typeface="Calibri" panose="020F0502020204030204" pitchFamily="34" charset="0"/>
                <a:cs typeface="Times New Roman" panose="02020603050405020304" pitchFamily="18" charset="0"/>
              </a:rPr>
              <a:t>Prediction</a:t>
            </a:r>
            <a:r>
              <a:rPr lang="en-US" sz="3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solidFill>
                  <a:schemeClr val="accent2">
                    <a:lumMod val="50000"/>
                  </a:schemeClr>
                </a:solidFill>
                <a:latin typeface="Calibri" panose="020F0502020204030204" pitchFamily="34" charset="0"/>
                <a:cs typeface="Times New Roman" panose="02020603050405020304" pitchFamily="18" charset="0"/>
              </a:rPr>
              <a:t>	If I install the fiber optic cables on a house/building roof, it will transmit direct sunlight inside the house/building for illumination.</a:t>
            </a:r>
          </a:p>
          <a:p>
            <a:pPr>
              <a:lnSpc>
                <a:spcPct val="107000"/>
              </a:lnSpc>
              <a:spcAft>
                <a:spcPts val="800"/>
              </a:spcAft>
            </a:pPr>
            <a:r>
              <a:rPr lang="en-US" sz="2800" kern="100" dirty="0">
                <a:solidFill>
                  <a:schemeClr val="accent2">
                    <a:lumMod val="50000"/>
                  </a:schemeClr>
                </a:solidFill>
                <a:latin typeface="Calibri" panose="020F0502020204030204" pitchFamily="34" charset="0"/>
                <a:cs typeface="Times New Roman" panose="02020603050405020304" pitchFamily="18" charset="0"/>
              </a:rPr>
              <a:t>	Besides if we install the fiber optic cable at one location (such as Calgary, Canada) and connect it to its antipodal or another  location (like Perth, Australia), we will transmit sunlight for illumination from the daytime location to the nighttime antipodal, location and vice versa.</a:t>
            </a:r>
            <a:endParaRPr lang="en-US" sz="28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laser pointer and POF">
            <a:extLst>
              <a:ext uri="{FF2B5EF4-FFF2-40B4-BE49-F238E27FC236}">
                <a16:creationId xmlns:a16="http://schemas.microsoft.com/office/drawing/2014/main" id="{8F457EFA-C564-CD65-E997-41649F3626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5212" y="4209534"/>
            <a:ext cx="3782481" cy="2340688"/>
          </a:xfrm>
          <a:prstGeom prst="rect">
            <a:avLst/>
          </a:prstGeom>
          <a:noFill/>
          <a:ln>
            <a:noFill/>
          </a:ln>
        </p:spPr>
      </p:pic>
      <p:sp>
        <p:nvSpPr>
          <p:cNvPr id="4" name="TextBox 3">
            <a:extLst>
              <a:ext uri="{FF2B5EF4-FFF2-40B4-BE49-F238E27FC236}">
                <a16:creationId xmlns:a16="http://schemas.microsoft.com/office/drawing/2014/main" id="{AEC5C98B-58DE-0E15-87F1-42DC41ED7C88}"/>
              </a:ext>
            </a:extLst>
          </p:cNvPr>
          <p:cNvSpPr txBox="1"/>
          <p:nvPr/>
        </p:nvSpPr>
        <p:spPr>
          <a:xfrm>
            <a:off x="7706414" y="6550222"/>
            <a:ext cx="4367218" cy="307777"/>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 </a:t>
            </a:r>
            <a:r>
              <a:rPr lang="en-CA" sz="1400" dirty="0">
                <a:solidFill>
                  <a:schemeClr val="accent1">
                    <a:lumMod val="50000"/>
                  </a:schemeClr>
                </a:solidFill>
                <a:latin typeface="Calibri" panose="020F0502020204030204" pitchFamily="34" charset="0"/>
                <a:cs typeface="Calibri" panose="020F0502020204030204" pitchFamily="34" charset="0"/>
              </a:rPr>
              <a:t>https://www.thefoa.org/tech/sciproj.htm</a:t>
            </a:r>
          </a:p>
        </p:txBody>
      </p:sp>
    </p:spTree>
    <p:extLst>
      <p:ext uri="{BB962C8B-B14F-4D97-AF65-F5344CB8AC3E}">
        <p14:creationId xmlns:p14="http://schemas.microsoft.com/office/powerpoint/2010/main" val="3857737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A736C-9515-D4CB-E004-401A9C5FA25E}"/>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D0B747B-476E-C983-ECAF-C3AF89BD8D6B}"/>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86F7AEF-AF22-E4B1-BDEC-7E59EFBC0EBD}"/>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1B700271-135D-A188-F41B-571B0658D4B1}"/>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Background Research</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1713C8-6502-E01A-4A60-F5ECB669BDA7}"/>
              </a:ext>
            </a:extLst>
          </p:cNvPr>
          <p:cNvSpPr txBox="1"/>
          <p:nvPr/>
        </p:nvSpPr>
        <p:spPr>
          <a:xfrm>
            <a:off x="304206" y="786231"/>
            <a:ext cx="11872406" cy="6085320"/>
          </a:xfrm>
          <a:prstGeom prst="rect">
            <a:avLst/>
          </a:prstGeom>
          <a:noFill/>
        </p:spPr>
        <p:txBody>
          <a:bodyPr wrap="square">
            <a:spAutoFit/>
          </a:bodyPr>
          <a:lstStyle/>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Big Topic:</a:t>
            </a: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a:solidFill>
                  <a:schemeClr val="accent2">
                    <a:lumMod val="50000"/>
                  </a:schemeClr>
                </a:solidFill>
                <a:latin typeface="Calibri" panose="020F0502020204030204" pitchFamily="34" charset="0"/>
                <a:cs typeface="Times New Roman" panose="02020603050405020304" pitchFamily="18" charset="0"/>
              </a:rPr>
              <a:t>Light energy (electromagnetic energy)</a:t>
            </a:r>
            <a:endParaRPr lang="en-CA" sz="2800" kern="100" dirty="0">
              <a:solidFill>
                <a:schemeClr val="accent2">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Why is this important for society:</a:t>
            </a:r>
            <a:endParaRPr lang="en-CA" sz="28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Light energy is very important in our daily life.</a:t>
            </a:r>
            <a:endParaRPr lang="en-CA" sz="2500" kern="100" dirty="0">
              <a:solidFill>
                <a:schemeClr val="accent2">
                  <a:lumMod val="50000"/>
                </a:schemeClr>
              </a:solidFill>
              <a:latin typeface="Calibri" panose="020F0502020204030204" pitchFamily="34"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Sunlight is very useful for giving us light and it helps to make Vitamin D cells in our body.</a:t>
            </a:r>
            <a:endParaRPr lang="en-CA" sz="2500" kern="100" dirty="0">
              <a:solidFill>
                <a:schemeClr val="accent2">
                  <a:lumMod val="50000"/>
                </a:schemeClr>
              </a:solidFill>
              <a:latin typeface="Calibri" panose="020F0502020204030204" pitchFamily="34" charset="0"/>
              <a:cs typeface="Times New Roman" panose="02020603050405020304" pitchFamily="18" charset="0"/>
            </a:endParaRPr>
          </a:p>
          <a:p>
            <a:pPr marL="457200" lvl="0" indent="-4572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Artificial light energy is used in our houses and other buildings such as workplaces etc.</a:t>
            </a:r>
            <a:endParaRPr lang="en-CA" sz="2500" kern="100" dirty="0">
              <a:solidFill>
                <a:schemeClr val="accent2">
                  <a:lumMod val="50000"/>
                </a:schemeClr>
              </a:solidFill>
              <a:latin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Light can be used for both nighttime and even daytime too.</a:t>
            </a:r>
          </a:p>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What do we already know about the topic:</a:t>
            </a:r>
            <a:endParaRPr lang="en-CA" sz="28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Sunlight gives energy, light and it helps to make Vitamin D to our body</a:t>
            </a:r>
            <a:endParaRPr lang="en-CA" sz="2500" kern="100" dirty="0">
              <a:solidFill>
                <a:schemeClr val="accent2">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Fiber optic cable helps to transfer the light quickly from one place to the other</a:t>
            </a:r>
          </a:p>
          <a:p>
            <a:pPr marL="571500" indent="-5715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about 1.48 million kilometers of fiber optic cables under the ocean to transmit data (includes Internet and communication) in the form of light all across the world</a:t>
            </a:r>
          </a:p>
        </p:txBody>
      </p:sp>
    </p:spTree>
    <p:extLst>
      <p:ext uri="{BB962C8B-B14F-4D97-AF65-F5344CB8AC3E}">
        <p14:creationId xmlns:p14="http://schemas.microsoft.com/office/powerpoint/2010/main" val="3164893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EF763-B289-CCF6-5595-9CA5F6A36F1C}"/>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8178014B-5661-63F6-2B7C-CEFDABF43D3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392BEAA-E49B-B077-480D-59A15E1DEF2B}"/>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BA72FB88-7358-2C8B-3B56-C566BC449958}"/>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Background Research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3" name="TextBox 2">
            <a:extLst>
              <a:ext uri="{FF2B5EF4-FFF2-40B4-BE49-F238E27FC236}">
                <a16:creationId xmlns:a16="http://schemas.microsoft.com/office/drawing/2014/main" id="{537A8D45-EFE3-3A89-3235-B305C0CD95BD}"/>
              </a:ext>
            </a:extLst>
          </p:cNvPr>
          <p:cNvSpPr txBox="1"/>
          <p:nvPr/>
        </p:nvSpPr>
        <p:spPr>
          <a:xfrm>
            <a:off x="304206" y="783361"/>
            <a:ext cx="11872406" cy="532903"/>
          </a:xfrm>
          <a:prstGeom prst="rect">
            <a:avLst/>
          </a:prstGeom>
          <a:noFill/>
        </p:spPr>
        <p:txBody>
          <a:bodyPr wrap="square">
            <a:spAutoFit/>
          </a:bodyPr>
          <a:lstStyle/>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Map of undersea cables</a:t>
            </a:r>
            <a:endParaRPr lang="en-US" sz="2500" kern="100" dirty="0">
              <a:solidFill>
                <a:schemeClr val="accent2">
                  <a:lumMod val="50000"/>
                </a:schemeClr>
              </a:solidFill>
              <a:latin typeface="Calibri" panose="020F0502020204030204" pitchFamily="34" charset="0"/>
              <a:cs typeface="Times New Roman" panose="02020603050405020304" pitchFamily="18" charset="0"/>
            </a:endParaRPr>
          </a:p>
        </p:txBody>
      </p:sp>
      <p:pic>
        <p:nvPicPr>
          <p:cNvPr id="4" name="Picture 3" descr="Where are the world's undersea cables? - BBC News">
            <a:extLst>
              <a:ext uri="{FF2B5EF4-FFF2-40B4-BE49-F238E27FC236}">
                <a16:creationId xmlns:a16="http://schemas.microsoft.com/office/drawing/2014/main" id="{38724479-E209-CB18-4759-AAE77EA459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586" y="1300143"/>
            <a:ext cx="9780828" cy="54917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104D8DB-EE76-2988-C847-909954C70717}"/>
              </a:ext>
            </a:extLst>
          </p:cNvPr>
          <p:cNvSpPr txBox="1"/>
          <p:nvPr/>
        </p:nvSpPr>
        <p:spPr>
          <a:xfrm rot="16200000">
            <a:off x="9591806" y="4290081"/>
            <a:ext cx="4494898" cy="523220"/>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CA" sz="1400" dirty="0">
                <a:solidFill>
                  <a:schemeClr val="accent1">
                    <a:lumMod val="50000"/>
                  </a:schemeClr>
                </a:solidFill>
                <a:latin typeface="Calibri" panose="020F0502020204030204" pitchFamily="34" charset="0"/>
                <a:cs typeface="Calibri" panose="020F0502020204030204" pitchFamily="34" charset="0"/>
              </a:rPr>
              <a:t>https://www.bbc.com/news/technology-17340700</a:t>
            </a:r>
          </a:p>
        </p:txBody>
      </p:sp>
    </p:spTree>
    <p:extLst>
      <p:ext uri="{BB962C8B-B14F-4D97-AF65-F5344CB8AC3E}">
        <p14:creationId xmlns:p14="http://schemas.microsoft.com/office/powerpoint/2010/main" val="36331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3C245-29D7-45BE-A64E-297D1A84DEFA}"/>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BF680BF-3527-2D26-6B3C-F274FC5986A5}"/>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0DCA077-062E-1F11-1885-B9D321309E48}"/>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B5161068-F741-D009-D9E6-F8C6C4AB3522}"/>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Background Research .. </a:t>
            </a:r>
            <a:r>
              <a:rPr lang="en-US" sz="2400" b="1" dirty="0">
                <a:solidFill>
                  <a:schemeClr val="accent2">
                    <a:lumMod val="75000"/>
                  </a:schemeClr>
                </a:solidFill>
                <a:latin typeface="Calibri" panose="020F0502020204030204" pitchFamily="34" charset="0"/>
                <a:cs typeface="Calibri" panose="020F0502020204030204" pitchFamily="34" charset="0"/>
              </a:rPr>
              <a:t>(Cont.)</a:t>
            </a:r>
          </a:p>
        </p:txBody>
      </p:sp>
      <p:sp>
        <p:nvSpPr>
          <p:cNvPr id="2" name="TextBox 1">
            <a:extLst>
              <a:ext uri="{FF2B5EF4-FFF2-40B4-BE49-F238E27FC236}">
                <a16:creationId xmlns:a16="http://schemas.microsoft.com/office/drawing/2014/main" id="{5E640F44-D54D-F3C4-59A0-9DD69F7ADAE3}"/>
              </a:ext>
            </a:extLst>
          </p:cNvPr>
          <p:cNvSpPr txBox="1"/>
          <p:nvPr/>
        </p:nvSpPr>
        <p:spPr>
          <a:xfrm>
            <a:off x="304206" y="943165"/>
            <a:ext cx="11872406" cy="3962495"/>
          </a:xfrm>
          <a:prstGeom prst="rect">
            <a:avLst/>
          </a:prstGeom>
          <a:noFill/>
        </p:spPr>
        <p:txBody>
          <a:bodyPr wrap="square">
            <a:spAutoFit/>
          </a:bodyPr>
          <a:lstStyle/>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What are we missing?</a:t>
            </a:r>
            <a:endParaRPr lang="en-CA" sz="28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500" kern="100" dirty="0">
                <a:solidFill>
                  <a:schemeClr val="accent2">
                    <a:lumMod val="50000"/>
                  </a:schemeClr>
                </a:solidFill>
                <a:latin typeface="Calibri" panose="020F0502020204030204" pitchFamily="34" charset="0"/>
                <a:cs typeface="Times New Roman" panose="02020603050405020304" pitchFamily="18" charset="0"/>
              </a:rPr>
              <a:t>How do we get 24/7 Sunlight for illumination with the help of Fiber Optic cables in homes and workplaces, even during the nighttime?</a:t>
            </a:r>
            <a:endParaRPr lang="en-US" sz="2500" kern="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2400" dirty="0">
              <a:solidFill>
                <a:schemeClr val="tx2">
                  <a:lumMod val="75000"/>
                  <a:lumOff val="25000"/>
                </a:schemeClr>
              </a:solidFill>
            </a:endParaRPr>
          </a:p>
          <a:p>
            <a:pPr>
              <a:lnSpc>
                <a:spcPct val="107000"/>
              </a:lnSpc>
              <a:spcAft>
                <a:spcPts val="800"/>
              </a:spcAft>
            </a:pPr>
            <a:r>
              <a:rPr lang="en-US"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How my topic solves a problem</a:t>
            </a:r>
            <a:endParaRPr lang="en-CA" sz="28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We can get Sunlight by transmitting it into the fiber optic cable.</a:t>
            </a:r>
            <a:endParaRPr lang="en-CA" sz="2500" kern="100" dirty="0">
              <a:solidFill>
                <a:schemeClr val="accent2">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500" kern="100" dirty="0">
                <a:solidFill>
                  <a:schemeClr val="accent2">
                    <a:lumMod val="50000"/>
                  </a:schemeClr>
                </a:solidFill>
                <a:latin typeface="Calibri" panose="020F0502020204030204" pitchFamily="34" charset="0"/>
                <a:cs typeface="Times New Roman" panose="02020603050405020304" pitchFamily="18" charset="0"/>
              </a:rPr>
              <a:t>When one place in the world has Sunlight (Daytime), we can transmit it to other places which have no Sunlight (at the same time - Nighttime) and a dusk.</a:t>
            </a:r>
          </a:p>
        </p:txBody>
      </p:sp>
    </p:spTree>
    <p:extLst>
      <p:ext uri="{BB962C8B-B14F-4D97-AF65-F5344CB8AC3E}">
        <p14:creationId xmlns:p14="http://schemas.microsoft.com/office/powerpoint/2010/main" val="146188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73DF-AEEE-A92B-6BA4-D7DD8722CD54}"/>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9DCDBFE7-31B8-54A1-D766-4995A11DB511}"/>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3572" y="0"/>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3B10FC-B97E-2848-DFD8-F02E55B0968B}"/>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D0BDCA58-BE48-6C4F-CF09-9CFE06A02A2D}"/>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My Science Project Ideas</a:t>
            </a:r>
          </a:p>
        </p:txBody>
      </p:sp>
      <p:pic>
        <p:nvPicPr>
          <p:cNvPr id="1036" name="Picture 12" descr="Fibre Optic LED Lamp with Rotating Multicolour Glow">
            <a:extLst>
              <a:ext uri="{FF2B5EF4-FFF2-40B4-BE49-F238E27FC236}">
                <a16:creationId xmlns:a16="http://schemas.microsoft.com/office/drawing/2014/main" id="{A3E7E1A5-1541-FD2E-03DC-BD79D93C02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333" b="8576"/>
          <a:stretch>
            <a:fillRect/>
          </a:stretch>
        </p:blipFill>
        <p:spPr bwMode="auto">
          <a:xfrm>
            <a:off x="5468646" y="998371"/>
            <a:ext cx="2424800" cy="203903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54" name="Picture 30" descr="Question clipart Images - Free Download on Freepik">
            <a:extLst>
              <a:ext uri="{FF2B5EF4-FFF2-40B4-BE49-F238E27FC236}">
                <a16:creationId xmlns:a16="http://schemas.microsoft.com/office/drawing/2014/main" id="{5DB5B21E-6D7C-E2AE-5E68-D64CD8BA01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03" t="13366" r="14707" b="13645"/>
          <a:stretch>
            <a:fillRect/>
          </a:stretch>
        </p:blipFill>
        <p:spPr bwMode="auto">
          <a:xfrm>
            <a:off x="3898936" y="1142591"/>
            <a:ext cx="1042429" cy="1160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elus Internet Network Solutions - ITopia">
            <a:extLst>
              <a:ext uri="{FF2B5EF4-FFF2-40B4-BE49-F238E27FC236}">
                <a16:creationId xmlns:a16="http://schemas.microsoft.com/office/drawing/2014/main" id="{13961137-8CC1-5E5E-BE0C-96729728D4FE}"/>
              </a:ext>
            </a:extLst>
          </p:cNvPr>
          <p:cNvPicPr>
            <a:picLocks noChangeAspect="1"/>
          </p:cNvPicPr>
          <p:nvPr/>
        </p:nvPicPr>
        <p:blipFill>
          <a:blip r:embed="rId6">
            <a:extLst>
              <a:ext uri="{28A0092B-C50C-407E-A947-70E740481C1C}">
                <a14:useLocalDpi xmlns:a14="http://schemas.microsoft.com/office/drawing/2010/main" val="0"/>
              </a:ext>
            </a:extLst>
          </a:blip>
          <a:srcRect r="12416" b="24"/>
          <a:stretch>
            <a:fillRect/>
          </a:stretch>
        </p:blipFill>
        <p:spPr bwMode="auto">
          <a:xfrm>
            <a:off x="304206" y="1009192"/>
            <a:ext cx="2981967" cy="17700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FA9D796A-F4AB-18BA-9A4B-7E52A34C7E7C}"/>
              </a:ext>
            </a:extLst>
          </p:cNvPr>
          <p:cNvSpPr txBox="1"/>
          <p:nvPr/>
        </p:nvSpPr>
        <p:spPr>
          <a:xfrm>
            <a:off x="309522" y="2779201"/>
            <a:ext cx="2976651" cy="523220"/>
          </a:xfrm>
          <a:prstGeom prst="rect">
            <a:avLst/>
          </a:prstGeom>
          <a:noFill/>
        </p:spPr>
        <p:txBody>
          <a:bodyPr wrap="square">
            <a:spAutoFit/>
          </a:bodyPr>
          <a:lstStyle/>
          <a:p>
            <a:pPr algn="ctr"/>
            <a:r>
              <a:rPr lang="en-CA" sz="1400" dirty="0">
                <a:solidFill>
                  <a:schemeClr val="accent1">
                    <a:lumMod val="50000"/>
                  </a:schemeClr>
                </a:solidFill>
                <a:latin typeface="Calibri" panose="020F0502020204030204" pitchFamily="34" charset="0"/>
                <a:cs typeface="Calibri" panose="020F0502020204030204" pitchFamily="34" charset="0"/>
              </a:rPr>
              <a:t>Information / Advertising flyers in our community</a:t>
            </a:r>
          </a:p>
        </p:txBody>
      </p:sp>
      <p:pic>
        <p:nvPicPr>
          <p:cNvPr id="11" name="Picture 10" descr="laser pointer and POF">
            <a:extLst>
              <a:ext uri="{FF2B5EF4-FFF2-40B4-BE49-F238E27FC236}">
                <a16:creationId xmlns:a16="http://schemas.microsoft.com/office/drawing/2014/main" id="{AA0F919F-E47B-FF7C-8F35-F2B205AD4C8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9035" y="4847403"/>
            <a:ext cx="2959490" cy="183140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No photo description available.">
            <a:extLst>
              <a:ext uri="{FF2B5EF4-FFF2-40B4-BE49-F238E27FC236}">
                <a16:creationId xmlns:a16="http://schemas.microsoft.com/office/drawing/2014/main" id="{5E307B10-FFA1-CC7D-7E7A-A092223F5B7C}"/>
              </a:ext>
            </a:extLst>
          </p:cNvPr>
          <p:cNvPicPr>
            <a:picLocks noChangeAspect="1"/>
          </p:cNvPicPr>
          <p:nvPr/>
        </p:nvPicPr>
        <p:blipFill>
          <a:blip r:embed="rId8">
            <a:extLst>
              <a:ext uri="{28A0092B-C50C-407E-A947-70E740481C1C}">
                <a14:useLocalDpi xmlns:a14="http://schemas.microsoft.com/office/drawing/2010/main" val="0"/>
              </a:ext>
            </a:extLst>
          </a:blip>
          <a:srcRect l="3995" t="2973" r="3849" b="7016"/>
          <a:stretch>
            <a:fillRect/>
          </a:stretch>
        </p:blipFill>
        <p:spPr bwMode="auto">
          <a:xfrm>
            <a:off x="8607499" y="911538"/>
            <a:ext cx="3391026" cy="331209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4559E8D3-7732-AE2E-4E65-C79EFCDEBA4F}"/>
              </a:ext>
            </a:extLst>
          </p:cNvPr>
          <p:cNvCxnSpPr>
            <a:cxnSpLocks/>
          </p:cNvCxnSpPr>
          <p:nvPr/>
        </p:nvCxnSpPr>
        <p:spPr>
          <a:xfrm>
            <a:off x="3102170" y="1673057"/>
            <a:ext cx="79676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CCD0CC-F205-EEEE-A9D5-8FC4E469E200}"/>
              </a:ext>
            </a:extLst>
          </p:cNvPr>
          <p:cNvCxnSpPr>
            <a:cxnSpLocks/>
          </p:cNvCxnSpPr>
          <p:nvPr/>
        </p:nvCxnSpPr>
        <p:spPr>
          <a:xfrm>
            <a:off x="4941365" y="2015232"/>
            <a:ext cx="74034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02E737-780B-1554-96D2-75E881E3F907}"/>
              </a:ext>
            </a:extLst>
          </p:cNvPr>
          <p:cNvCxnSpPr>
            <a:cxnSpLocks/>
          </p:cNvCxnSpPr>
          <p:nvPr/>
        </p:nvCxnSpPr>
        <p:spPr>
          <a:xfrm>
            <a:off x="7741328" y="2409447"/>
            <a:ext cx="84841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7772386-285B-96D6-0E98-34F52FFDCB92}"/>
              </a:ext>
            </a:extLst>
          </p:cNvPr>
          <p:cNvCxnSpPr>
            <a:cxnSpLocks/>
          </p:cNvCxnSpPr>
          <p:nvPr/>
        </p:nvCxnSpPr>
        <p:spPr>
          <a:xfrm>
            <a:off x="11310151" y="4273565"/>
            <a:ext cx="0" cy="6261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A092805-54C9-3CD8-ECA5-D582DC0D1E17}"/>
              </a:ext>
            </a:extLst>
          </p:cNvPr>
          <p:cNvPicPr>
            <a:picLocks noChangeAspect="1"/>
          </p:cNvPicPr>
          <p:nvPr/>
        </p:nvPicPr>
        <p:blipFill>
          <a:blip r:embed="rId9"/>
          <a:stretch>
            <a:fillRect/>
          </a:stretch>
        </p:blipFill>
        <p:spPr>
          <a:xfrm>
            <a:off x="321963" y="3728031"/>
            <a:ext cx="4232379" cy="2950774"/>
          </a:xfrm>
          <a:prstGeom prst="rect">
            <a:avLst/>
          </a:prstGeom>
        </p:spPr>
      </p:pic>
      <p:pic>
        <p:nvPicPr>
          <p:cNvPr id="14" name="Picture 13">
            <a:extLst>
              <a:ext uri="{FF2B5EF4-FFF2-40B4-BE49-F238E27FC236}">
                <a16:creationId xmlns:a16="http://schemas.microsoft.com/office/drawing/2014/main" id="{F6B770BE-3B49-CFE9-9F84-04269CFBDB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1366" y="3374104"/>
            <a:ext cx="3148666" cy="23614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4">
            <a:extLst>
              <a:ext uri="{FF2B5EF4-FFF2-40B4-BE49-F238E27FC236}">
                <a16:creationId xmlns:a16="http://schemas.microsoft.com/office/drawing/2014/main" id="{278D2896-27F9-3D59-509A-656446A8E81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086" r="10454" b="33606"/>
          <a:stretch>
            <a:fillRect/>
          </a:stretch>
        </p:blipFill>
        <p:spPr bwMode="auto">
          <a:xfrm>
            <a:off x="6906143" y="5034607"/>
            <a:ext cx="1974606" cy="166901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802FAEAA-A88F-8C8C-A83B-57DA7FFA189D}"/>
              </a:ext>
            </a:extLst>
          </p:cNvPr>
          <p:cNvCxnSpPr>
            <a:cxnSpLocks/>
          </p:cNvCxnSpPr>
          <p:nvPr/>
        </p:nvCxnSpPr>
        <p:spPr>
          <a:xfrm flipH="1">
            <a:off x="8090031" y="4970739"/>
            <a:ext cx="92326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17FE55-FEB3-6D41-E689-188B73987F5A}"/>
              </a:ext>
            </a:extLst>
          </p:cNvPr>
          <p:cNvCxnSpPr>
            <a:cxnSpLocks/>
          </p:cNvCxnSpPr>
          <p:nvPr/>
        </p:nvCxnSpPr>
        <p:spPr>
          <a:xfrm flipH="1">
            <a:off x="4574723" y="5621045"/>
            <a:ext cx="60095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31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0094-3E07-250F-00E7-8587044848B9}"/>
            </a:ext>
          </a:extLst>
        </p:cNvPr>
        <p:cNvGrpSpPr/>
        <p:nvPr/>
      </p:nvGrpSpPr>
      <p:grpSpPr>
        <a:xfrm>
          <a:off x="0" y="0"/>
          <a:ext cx="0" cy="0"/>
          <a:chOff x="0" y="0"/>
          <a:chExt cx="0" cy="0"/>
        </a:xfrm>
      </p:grpSpPr>
      <p:pic>
        <p:nvPicPr>
          <p:cNvPr id="17412" name="Picture 4" descr="Vector Farm stock illustration. Illustration of cartoon - 33120175">
            <a:extLst>
              <a:ext uri="{FF2B5EF4-FFF2-40B4-BE49-F238E27FC236}">
                <a16:creationId xmlns:a16="http://schemas.microsoft.com/office/drawing/2014/main" id="{227BE17C-EB10-B6BC-88AE-7FF88A5FA141}"/>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b="54668"/>
          <a:stretch>
            <a:fillRect/>
          </a:stretch>
        </p:blipFill>
        <p:spPr bwMode="auto">
          <a:xfrm>
            <a:off x="0" y="-2"/>
            <a:ext cx="12192001" cy="6858001"/>
          </a:xfrm>
          <a:prstGeom prst="rect">
            <a:avLst/>
          </a:prstGeom>
          <a:noFill/>
          <a:ln w="28575">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CD42CDE-C8ED-6D9B-E7A8-0CB758FE9736}"/>
              </a:ext>
            </a:extLst>
          </p:cNvPr>
          <p:cNvSpPr txBox="1"/>
          <p:nvPr/>
        </p:nvSpPr>
        <p:spPr>
          <a:xfrm rot="16200000">
            <a:off x="-2271066" y="4282727"/>
            <a:ext cx="4842767" cy="307777"/>
          </a:xfrm>
          <a:prstGeom prst="rect">
            <a:avLst/>
          </a:prstGeom>
          <a:noFill/>
        </p:spPr>
        <p:txBody>
          <a:bodyPr wrap="square" rtlCol="0">
            <a:spAutoFit/>
          </a:bodyPr>
          <a:lstStyle/>
          <a:p>
            <a:r>
              <a:rPr lang="en-US" sz="14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‘24/7 Sunlight’ by Param Panchal (Feb 2026)</a:t>
            </a:r>
            <a:endParaRPr lang="en-US" sz="4400" b="1" dirty="0">
              <a:solidFill>
                <a:schemeClr val="accent2">
                  <a:lumMod val="50000"/>
                </a:schemeClr>
              </a:solidFill>
            </a:endParaRPr>
          </a:p>
        </p:txBody>
      </p:sp>
      <p:sp>
        <p:nvSpPr>
          <p:cNvPr id="8" name="TextBox 7">
            <a:extLst>
              <a:ext uri="{FF2B5EF4-FFF2-40B4-BE49-F238E27FC236}">
                <a16:creationId xmlns:a16="http://schemas.microsoft.com/office/drawing/2014/main" id="{691AC734-FCC8-086A-1C3F-8BA30D7BEEDB}"/>
              </a:ext>
            </a:extLst>
          </p:cNvPr>
          <p:cNvSpPr txBox="1"/>
          <p:nvPr/>
        </p:nvSpPr>
        <p:spPr>
          <a:xfrm>
            <a:off x="0" y="179195"/>
            <a:ext cx="12192000" cy="584775"/>
          </a:xfrm>
          <a:prstGeom prst="rect">
            <a:avLst/>
          </a:prstGeom>
          <a:noFill/>
          <a:ln w="28575">
            <a:solidFill>
              <a:schemeClr val="accent2">
                <a:lumMod val="75000"/>
              </a:schemeClr>
            </a:solidFill>
          </a:ln>
        </p:spPr>
        <p:txBody>
          <a:bodyPr wrap="square" rtlCol="0">
            <a:spAutoFit/>
          </a:bodyPr>
          <a:lstStyle/>
          <a:p>
            <a:pPr algn="ctr"/>
            <a:r>
              <a:rPr lang="en-US" sz="3200" b="1" dirty="0">
                <a:solidFill>
                  <a:schemeClr val="accent2">
                    <a:lumMod val="50000"/>
                  </a:schemeClr>
                </a:solidFill>
                <a:latin typeface="Calibri" panose="020F0502020204030204" pitchFamily="34" charset="0"/>
                <a:cs typeface="Calibri" panose="020F0502020204030204" pitchFamily="34" charset="0"/>
              </a:rPr>
              <a:t>Variables</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FE5C36B4-99E9-4AF7-A298-441388528A8E}"/>
              </a:ext>
            </a:extLst>
          </p:cNvPr>
          <p:cNvGraphicFramePr>
            <a:graphicFrameLocks noGrp="1"/>
          </p:cNvGraphicFramePr>
          <p:nvPr>
            <p:extLst>
              <p:ext uri="{D42A27DB-BD31-4B8C-83A1-F6EECF244321}">
                <p14:modId xmlns:p14="http://schemas.microsoft.com/office/powerpoint/2010/main" val="4719982"/>
              </p:ext>
            </p:extLst>
          </p:nvPr>
        </p:nvGraphicFramePr>
        <p:xfrm>
          <a:off x="369335" y="943165"/>
          <a:ext cx="11574135" cy="5735640"/>
        </p:xfrm>
        <a:graphic>
          <a:graphicData uri="http://schemas.openxmlformats.org/drawingml/2006/table">
            <a:tbl>
              <a:tblPr firstRow="1" bandRow="1">
                <a:tableStyleId>{5C22544A-7EE6-4342-B048-85BDC9FD1C3A}</a:tableStyleId>
              </a:tblPr>
              <a:tblGrid>
                <a:gridCol w="3858045">
                  <a:extLst>
                    <a:ext uri="{9D8B030D-6E8A-4147-A177-3AD203B41FA5}">
                      <a16:colId xmlns:a16="http://schemas.microsoft.com/office/drawing/2014/main" val="2717956359"/>
                    </a:ext>
                  </a:extLst>
                </a:gridCol>
                <a:gridCol w="3858045">
                  <a:extLst>
                    <a:ext uri="{9D8B030D-6E8A-4147-A177-3AD203B41FA5}">
                      <a16:colId xmlns:a16="http://schemas.microsoft.com/office/drawing/2014/main" val="836833862"/>
                    </a:ext>
                  </a:extLst>
                </a:gridCol>
                <a:gridCol w="3858045">
                  <a:extLst>
                    <a:ext uri="{9D8B030D-6E8A-4147-A177-3AD203B41FA5}">
                      <a16:colId xmlns:a16="http://schemas.microsoft.com/office/drawing/2014/main" val="2752161924"/>
                    </a:ext>
                  </a:extLst>
                </a:gridCol>
              </a:tblGrid>
              <a:tr h="912489">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Independent Variable</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change)</a:t>
                      </a:r>
                      <a:endParaRPr lang="en-CA" sz="2400"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Dependent Variables</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observe)</a:t>
                      </a:r>
                      <a:endParaRPr lang="en-CA" sz="2400"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Controlled Variables</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keep the same)</a:t>
                      </a:r>
                      <a:endParaRPr lang="en-CA" sz="2400"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extLst>
                  <a:ext uri="{0D108BD9-81ED-4DB2-BD59-A6C34878D82A}">
                    <a16:rowId xmlns:a16="http://schemas.microsoft.com/office/drawing/2014/main" val="2301656997"/>
                  </a:ext>
                </a:extLst>
              </a:tr>
              <a:tr h="4823151">
                <a:tc>
                  <a:txBody>
                    <a:bodyPr/>
                    <a:lstStyle/>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Installing fiber optic cables with a reflector dome and convex lens on a house/building roof</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Passing fiber optic cables inside the house/building from the roof</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Measured in numbers of Fiber Optic cables and number of reflector domes and a convex lens</a:t>
                      </a:r>
                      <a:endParaRPr lang="en-CA" sz="2400" dirty="0">
                        <a:solidFill>
                          <a:schemeClr val="accent2">
                            <a:lumMod val="50000"/>
                          </a:schemeClr>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Illumination/Sunlight inside the house/building</a:t>
                      </a: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Measured in Lux (Lumen per square meter)</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Temperature inside the house/building</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Measured in Celsius</a:t>
                      </a:r>
                      <a:endParaRPr lang="en-CA" sz="2400" dirty="0">
                        <a:solidFill>
                          <a:schemeClr val="accent2">
                            <a:lumMod val="50000"/>
                          </a:schemeClr>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Same Sunlight</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Same house/building</a:t>
                      </a:r>
                      <a:endParaRPr lang="en-CA" sz="2400" kern="1200" dirty="0">
                        <a:solidFill>
                          <a:schemeClr val="accent2">
                            <a:lumMod val="50000"/>
                          </a:schemeClr>
                        </a:solidFill>
                        <a:effectLst/>
                        <a:latin typeface="Calibri" panose="020F0502020204030204" pitchFamily="34" charset="0"/>
                        <a:ea typeface="+mn-ea"/>
                        <a:cs typeface="Calibri" panose="020F0502020204030204" pitchFamily="34" charset="0"/>
                      </a:endParaRPr>
                    </a:p>
                    <a:p>
                      <a:r>
                        <a:rPr lang="en-US" sz="2400" kern="1200" dirty="0">
                          <a:solidFill>
                            <a:schemeClr val="accent2">
                              <a:lumMod val="50000"/>
                            </a:schemeClr>
                          </a:solidFill>
                          <a:effectLst/>
                          <a:latin typeface="Calibri" panose="020F0502020204030204" pitchFamily="34" charset="0"/>
                          <a:ea typeface="+mn-ea"/>
                          <a:cs typeface="Calibri" panose="020F0502020204030204" pitchFamily="34" charset="0"/>
                        </a:rPr>
                        <a:t>- Same roof of the house/building</a:t>
                      </a:r>
                      <a:endParaRPr lang="en-CA" sz="2400" dirty="0">
                        <a:solidFill>
                          <a:schemeClr val="accent2">
                            <a:lumMod val="50000"/>
                          </a:schemeClr>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93464540"/>
                  </a:ext>
                </a:extLst>
              </a:tr>
            </a:tbl>
          </a:graphicData>
        </a:graphic>
      </p:graphicFrame>
    </p:spTree>
    <p:extLst>
      <p:ext uri="{BB962C8B-B14F-4D97-AF65-F5344CB8AC3E}">
        <p14:creationId xmlns:p14="http://schemas.microsoft.com/office/powerpoint/2010/main" val="823972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2487</TotalTime>
  <Words>3581</Words>
  <Application>Microsoft Office PowerPoint</Application>
  <PresentationFormat>Widescreen</PresentationFormat>
  <Paragraphs>323</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Display</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Archit Panchal</dc:creator>
  <cp:lastModifiedBy>Param</cp:lastModifiedBy>
  <cp:revision>293</cp:revision>
  <dcterms:created xsi:type="dcterms:W3CDTF">2025-02-05T19:53:24Z</dcterms:created>
  <dcterms:modified xsi:type="dcterms:W3CDTF">2026-03-03T03:41:48Z</dcterms:modified>
</cp:coreProperties>
</file>